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48" r:id="rId1"/>
  </p:sldMasterIdLst>
  <p:notesMasterIdLst>
    <p:notesMasterId r:id="rId64"/>
  </p:notesMasterIdLst>
  <p:handoutMasterIdLst>
    <p:handoutMasterId r:id="rId65"/>
  </p:handoutMasterIdLst>
  <p:sldIdLst>
    <p:sldId id="419" r:id="rId2"/>
    <p:sldId id="447" r:id="rId3"/>
    <p:sldId id="450" r:id="rId4"/>
    <p:sldId id="360" r:id="rId5"/>
    <p:sldId id="453" r:id="rId6"/>
    <p:sldId id="437" r:id="rId7"/>
    <p:sldId id="438" r:id="rId8"/>
    <p:sldId id="439" r:id="rId9"/>
    <p:sldId id="440" r:id="rId10"/>
    <p:sldId id="423" r:id="rId11"/>
    <p:sldId id="433" r:id="rId12"/>
    <p:sldId id="454" r:id="rId13"/>
    <p:sldId id="350" r:id="rId14"/>
    <p:sldId id="416" r:id="rId15"/>
    <p:sldId id="375" r:id="rId16"/>
    <p:sldId id="351" r:id="rId17"/>
    <p:sldId id="376" r:id="rId18"/>
    <p:sldId id="352" r:id="rId19"/>
    <p:sldId id="355" r:id="rId20"/>
    <p:sldId id="353" r:id="rId21"/>
    <p:sldId id="401" r:id="rId22"/>
    <p:sldId id="354" r:id="rId23"/>
    <p:sldId id="389" r:id="rId24"/>
    <p:sldId id="356" r:id="rId25"/>
    <p:sldId id="361" r:id="rId26"/>
    <p:sldId id="434" r:id="rId27"/>
    <p:sldId id="455" r:id="rId28"/>
    <p:sldId id="357" r:id="rId29"/>
    <p:sldId id="431" r:id="rId30"/>
    <p:sldId id="366" r:id="rId31"/>
    <p:sldId id="402" r:id="rId32"/>
    <p:sldId id="368" r:id="rId33"/>
    <p:sldId id="404" r:id="rId34"/>
    <p:sldId id="369" r:id="rId35"/>
    <p:sldId id="403" r:id="rId36"/>
    <p:sldId id="430" r:id="rId37"/>
    <p:sldId id="396" r:id="rId38"/>
    <p:sldId id="397" r:id="rId39"/>
    <p:sldId id="405" r:id="rId40"/>
    <p:sldId id="398" r:id="rId41"/>
    <p:sldId id="406" r:id="rId42"/>
    <p:sldId id="399" r:id="rId43"/>
    <p:sldId id="414" r:id="rId44"/>
    <p:sldId id="442" r:id="rId45"/>
    <p:sldId id="432" r:id="rId46"/>
    <p:sldId id="428" r:id="rId47"/>
    <p:sldId id="429" r:id="rId48"/>
    <p:sldId id="418" r:id="rId49"/>
    <p:sldId id="443" r:id="rId50"/>
    <p:sldId id="456" r:id="rId51"/>
    <p:sldId id="407" r:id="rId52"/>
    <p:sldId id="408" r:id="rId53"/>
    <p:sldId id="409" r:id="rId54"/>
    <p:sldId id="410" r:id="rId55"/>
    <p:sldId id="424" r:id="rId56"/>
    <p:sldId id="445" r:id="rId57"/>
    <p:sldId id="457" r:id="rId58"/>
    <p:sldId id="426" r:id="rId59"/>
    <p:sldId id="427" r:id="rId60"/>
    <p:sldId id="458" r:id="rId61"/>
    <p:sldId id="436" r:id="rId62"/>
    <p:sldId id="459" r:id="rId6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730"/>
    <a:srgbClr val="CC0000"/>
    <a:srgbClr val="FFCC66"/>
    <a:srgbClr val="F8F8F8"/>
    <a:srgbClr val="C60409"/>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31" autoAdjust="0"/>
  </p:normalViewPr>
  <p:slideViewPr>
    <p:cSldViewPr>
      <p:cViewPr varScale="1">
        <p:scale>
          <a:sx n="81" d="100"/>
          <a:sy n="81" d="100"/>
        </p:scale>
        <p:origin x="-970"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664" y="-8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p:cNvSpPr>
            <a:spLocks noGrp="1"/>
          </p:cNvSpPr>
          <p:nvPr>
            <p:ph type="dt" sz="quarter" idx="1"/>
          </p:nvPr>
        </p:nvSpPr>
        <p:spPr>
          <a:xfrm>
            <a:off x="3851275" y="0"/>
            <a:ext cx="2944813" cy="495300"/>
          </a:xfrm>
          <a:prstGeom prst="rect">
            <a:avLst/>
          </a:prstGeom>
        </p:spPr>
        <p:txBody>
          <a:bodyPr vert="horz" lIns="91440" tIns="45720" rIns="91440" bIns="45720" rtlCol="0"/>
          <a:lstStyle>
            <a:lvl1pPr algn="r">
              <a:defRPr sz="1200">
                <a:latin typeface="Arial" charset="0"/>
              </a:defRPr>
            </a:lvl1pPr>
          </a:lstStyle>
          <a:p>
            <a:pPr>
              <a:defRPr/>
            </a:pPr>
            <a:fld id="{9ABEC69A-85D3-4575-A682-AE50EE3ADEB4}" type="datetimeFigureOut">
              <a:rPr lang="de-DE"/>
              <a:pPr>
                <a:defRPr/>
              </a:pPr>
              <a:t>03.08.2016</a:t>
            </a:fld>
            <a:endParaRPr lang="de-DE"/>
          </a:p>
        </p:txBody>
      </p:sp>
      <p:sp>
        <p:nvSpPr>
          <p:cNvPr id="4" name="Fußzeilenplatzhalter 3"/>
          <p:cNvSpPr>
            <a:spLocks noGrp="1"/>
          </p:cNvSpPr>
          <p:nvPr>
            <p:ph type="ftr" sz="quarter" idx="2"/>
          </p:nvPr>
        </p:nvSpPr>
        <p:spPr>
          <a:xfrm>
            <a:off x="0" y="9429750"/>
            <a:ext cx="2944813" cy="495300"/>
          </a:xfrm>
          <a:prstGeom prst="rect">
            <a:avLst/>
          </a:prstGeom>
        </p:spPr>
        <p:txBody>
          <a:bodyPr vert="horz" lIns="91440" tIns="45720" rIns="91440" bIns="45720" rtlCol="0" anchor="b"/>
          <a:lstStyle>
            <a:lvl1pPr algn="l">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3851275" y="9429750"/>
            <a:ext cx="2944813" cy="495300"/>
          </a:xfrm>
          <a:prstGeom prst="rect">
            <a:avLst/>
          </a:prstGeom>
        </p:spPr>
        <p:txBody>
          <a:bodyPr vert="horz" lIns="91440" tIns="45720" rIns="91440" bIns="45720" rtlCol="0" anchor="b"/>
          <a:lstStyle>
            <a:lvl1pPr algn="r">
              <a:defRPr sz="1200">
                <a:latin typeface="Arial" charset="0"/>
              </a:defRPr>
            </a:lvl1pPr>
          </a:lstStyle>
          <a:p>
            <a:pPr>
              <a:defRPr/>
            </a:pPr>
            <a:fld id="{7F7EDED2-2444-4EF8-80C4-7785D8192469}"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07" tIns="45703" rIns="91407" bIns="45703"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07" tIns="45703" rIns="91407" bIns="45703" rtlCol="0"/>
          <a:lstStyle>
            <a:lvl1pPr algn="r">
              <a:defRPr sz="1200">
                <a:latin typeface="Arial" charset="0"/>
              </a:defRPr>
            </a:lvl1pPr>
          </a:lstStyle>
          <a:p>
            <a:pPr>
              <a:defRPr/>
            </a:pPr>
            <a:fld id="{F94ADF2E-2F7B-49C4-91F2-F6FC5FD44BCF}" type="datetimeFigureOut">
              <a:rPr lang="de-DE"/>
              <a:pPr>
                <a:defRPr/>
              </a:pPr>
              <a:t>03.08.2016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07" tIns="45703" rIns="91407" bIns="45703" rtlCol="0" anchor="ctr"/>
          <a:lstStyle/>
          <a:p>
            <a:pPr lvl="0"/>
            <a:endParaRPr lang="de-DE" noProof="0" smtClean="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07" tIns="45703" rIns="91407" bIns="45703"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07" tIns="45703" rIns="91407" bIns="45703" rtlCol="0" anchor="b"/>
          <a:lstStyle>
            <a:lvl1pPr algn="l">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07" tIns="45703" rIns="91407" bIns="45703" rtlCol="0" anchor="b"/>
          <a:lstStyle>
            <a:lvl1pPr algn="r">
              <a:defRPr sz="1200">
                <a:latin typeface="Arial" charset="0"/>
              </a:defRPr>
            </a:lvl1pPr>
          </a:lstStyle>
          <a:p>
            <a:pPr>
              <a:defRPr/>
            </a:pPr>
            <a:fld id="{58D65388-8DD7-4DB9-BF35-3D7258958604}"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22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6E0F21-3E9C-4B7D-ADCD-CC913E5D13D0}"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34819" name="Notizenplatzhalt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endParaRPr lang="de-DE" dirty="0" smtClean="0"/>
          </a:p>
        </p:txBody>
      </p:sp>
      <p:sp>
        <p:nvSpPr>
          <p:cNvPr id="614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B42FDF-B911-4834-9523-E48F69D13D88}" type="slidenum">
              <a:rPr lang="de-DE" smtClean="0"/>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604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D405A9-3554-430F-BD07-0DC4B1FF8592}"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614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BA4DD8-D048-4001-A207-D5788D64C0FF}" type="slidenum">
              <a:rPr lang="de-DE" smtClean="0"/>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z="1800" smtClean="0"/>
          </a:p>
        </p:txBody>
      </p:sp>
      <p:sp>
        <p:nvSpPr>
          <p:cNvPr id="624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22B1D-ED63-4E0D-B3EB-6F3014165CF4}" type="slidenum">
              <a:rPr lang="de-DE" smtClean="0"/>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defRPr/>
            </a:pPr>
            <a:endParaRPr lang="de-DE" sz="1800" dirty="0" smtClean="0"/>
          </a:p>
        </p:txBody>
      </p:sp>
      <p:sp>
        <p:nvSpPr>
          <p:cNvPr id="634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0797A8-85DB-4AF9-A1E1-547A9D5B3932}" type="slidenum">
              <a:rPr lang="de-DE" smtClean="0"/>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645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E593F8-CCC4-4DB0-8A6C-2AB117C9177A}" type="slidenum">
              <a:rPr lang="de-DE" smtClean="0"/>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p:spPr>
      </p:sp>
      <p:sp>
        <p:nvSpPr>
          <p:cNvPr id="655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smtClean="0"/>
              <a:t>Kohlenhydrate sind die unerlässlichen Energielieferanten.</a:t>
            </a:r>
          </a:p>
          <a:p>
            <a:pPr eaLnBrk="1" hangingPunct="1"/>
            <a:r>
              <a:rPr lang="de-DE" smtClean="0"/>
              <a:t>Hafer enthält vor allem langkettige oder komplexe Kohlenhydrate. Diese Kohlenhydrate sind aus vielen Bausteinen zusammengesetzt (Polysaccharide).</a:t>
            </a:r>
          </a:p>
          <a:p>
            <a:pPr eaLnBrk="1" hangingPunct="1"/>
            <a:r>
              <a:rPr lang="de-DE" smtClean="0"/>
              <a:t>Der Vorteil:</a:t>
            </a:r>
            <a:br>
              <a:rPr lang="de-DE" smtClean="0"/>
            </a:br>
            <a:r>
              <a:rPr lang="de-DE" smtClean="0"/>
              <a:t>Diese Kohlenhydrate werden langsam in Glucose aufgespalten, Glucose sind Zuckerbausteine, und diese werden dadurch langsam ins Blut abgegeben.</a:t>
            </a:r>
          </a:p>
          <a:p>
            <a:pPr eaLnBrk="1" hangingPunct="1"/>
            <a:r>
              <a:rPr lang="de-DE" smtClean="0"/>
              <a:t>Die Folge ist:</a:t>
            </a:r>
            <a:br>
              <a:rPr lang="de-DE" smtClean="0"/>
            </a:br>
            <a:r>
              <a:rPr lang="de-DE" smtClean="0"/>
              <a:t>Dass der Zuckerspiegel im Blut geringer und langsamer ansteigt.</a:t>
            </a:r>
            <a:br>
              <a:rPr lang="de-DE" smtClean="0"/>
            </a:br>
            <a:r>
              <a:rPr lang="de-DE" smtClean="0"/>
              <a:t>Daraus folgt wiederum, dass Hafer einen niedrigeren Glykämischen Index von rund 40 hat.</a:t>
            </a:r>
            <a:br>
              <a:rPr lang="de-DE" smtClean="0"/>
            </a:br>
            <a:r>
              <a:rPr lang="de-DE" smtClean="0"/>
              <a:t>Der Körper fühlt sich länger satt, der nächste Hunger tritt verzögert auf, und dadurch nimmt die Leistungsfähigkeit nicht abrupt ab.</a:t>
            </a:r>
          </a:p>
          <a:p>
            <a:pPr eaLnBrk="1" hangingPunct="1"/>
            <a:endParaRPr lang="de-DE" smtClean="0"/>
          </a:p>
          <a:p>
            <a:pPr eaLnBrk="1" hangingPunct="1"/>
            <a:r>
              <a:rPr lang="de-DE" smtClean="0"/>
              <a:t>100 g Haferflocken enthalten 58,7 g Kohlenhydrate.</a:t>
            </a:r>
          </a:p>
          <a:p>
            <a:r>
              <a:rPr lang="de-DE" smtClean="0"/>
              <a:t>Davon sind aber nur 0,7 g natürlich enthaltener Zucker. Daher können Haferflocken als „zuckerarm“ bezeichnet werden.</a:t>
            </a:r>
          </a:p>
          <a:p>
            <a:endParaRPr lang="de-DE" smtClean="0"/>
          </a:p>
        </p:txBody>
      </p:sp>
      <p:sp>
        <p:nvSpPr>
          <p:cNvPr id="655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42245-6A93-432E-AE84-F7418B718413}" type="slidenum">
              <a:rPr lang="de-DE" smtClean="0"/>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a:bodyPr>
          <a:lstStyle/>
          <a:p>
            <a:pPr eaLnBrk="1" hangingPunct="1">
              <a:defRPr/>
            </a:pPr>
            <a:r>
              <a:rPr lang="de-DE" sz="1800" dirty="0" smtClean="0"/>
              <a:t>Für die Serotoninbildung kommt ein kompletter Stoffwechselprozess in Gang.</a:t>
            </a:r>
          </a:p>
          <a:p>
            <a:pPr eaLnBrk="1" hangingPunct="1">
              <a:defRPr/>
            </a:pPr>
            <a:r>
              <a:rPr lang="de-DE" sz="1800" dirty="0" smtClean="0"/>
              <a:t>Die vielen komplexen Kohlenhydrate im Hafer werden im Körper zu Glucose abgebaut. Dadurch steigt der Zuckerspiegel im Blut langsam an.</a:t>
            </a:r>
          </a:p>
          <a:p>
            <a:pPr eaLnBrk="1" hangingPunct="1">
              <a:defRPr/>
            </a:pPr>
            <a:r>
              <a:rPr lang="de-DE" sz="1800" dirty="0" smtClean="0"/>
              <a:t>Insulin wird ausgeschüttet. Der höhere Insulinspiegel ermöglicht, dass mehr </a:t>
            </a:r>
            <a:r>
              <a:rPr lang="de-DE" sz="1800" dirty="0" err="1" smtClean="0"/>
              <a:t>Tryptophan</a:t>
            </a:r>
            <a:r>
              <a:rPr lang="de-DE" sz="1800" dirty="0" smtClean="0"/>
              <a:t> ins Gehirn gelangen kann. </a:t>
            </a:r>
            <a:r>
              <a:rPr lang="de-DE" sz="1800" dirty="0" err="1" smtClean="0"/>
              <a:t>Tryptophan</a:t>
            </a:r>
            <a:r>
              <a:rPr lang="de-DE" sz="1800" dirty="0" smtClean="0"/>
              <a:t> ist eine Aminosäure, also ein Eiweißbaustein. Aus dem </a:t>
            </a:r>
            <a:r>
              <a:rPr lang="de-DE" sz="1800" dirty="0" err="1" smtClean="0"/>
              <a:t>Tryptophan</a:t>
            </a:r>
            <a:r>
              <a:rPr lang="de-DE" sz="1800" dirty="0" smtClean="0"/>
              <a:t> wird dann im Gehirn Serotonin gebildet. </a:t>
            </a:r>
          </a:p>
          <a:p>
            <a:pPr eaLnBrk="1" hangingPunct="1">
              <a:defRPr/>
            </a:pPr>
            <a:r>
              <a:rPr lang="de-DE" sz="1800" dirty="0" smtClean="0"/>
              <a:t>Serotonin </a:t>
            </a:r>
          </a:p>
          <a:p>
            <a:pPr lvl="1" eaLnBrk="1" hangingPunct="1">
              <a:defRPr/>
            </a:pPr>
            <a:r>
              <a:rPr lang="de-DE" sz="1600" dirty="0" smtClean="0"/>
              <a:t>Ist ein sogenanntes </a:t>
            </a:r>
            <a:r>
              <a:rPr lang="de-DE" sz="1600" dirty="0" err="1" smtClean="0"/>
              <a:t>Monoamin</a:t>
            </a:r>
            <a:r>
              <a:rPr lang="de-DE" sz="1600" dirty="0" smtClean="0"/>
              <a:t>, ein Hormon</a:t>
            </a:r>
          </a:p>
          <a:p>
            <a:pPr lvl="1" eaLnBrk="1" hangingPunct="1">
              <a:defRPr/>
            </a:pPr>
            <a:r>
              <a:rPr lang="de-DE" sz="1600" dirty="0" smtClean="0"/>
              <a:t>Es Fungiert als Neurotransmitter, </a:t>
            </a:r>
          </a:p>
          <a:p>
            <a:pPr lvl="1" eaLnBrk="1" hangingPunct="1">
              <a:defRPr/>
            </a:pPr>
            <a:r>
              <a:rPr lang="de-DE" sz="1600" dirty="0" smtClean="0"/>
              <a:t>leitet im Nervensystem Impulse und Informationen weiter,</a:t>
            </a:r>
          </a:p>
          <a:p>
            <a:pPr lvl="1" eaLnBrk="1" hangingPunct="1">
              <a:defRPr/>
            </a:pPr>
            <a:r>
              <a:rPr lang="de-DE" sz="1600" dirty="0" smtClean="0"/>
              <a:t>Und regelt Hunger, Schlaf, Stimmung und Wohlbefinden.</a:t>
            </a:r>
          </a:p>
        </p:txBody>
      </p:sp>
      <p:sp>
        <p:nvSpPr>
          <p:cNvPr id="665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E93907-07B1-4112-A019-2B614546906C}"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lnSpcReduction="10000"/>
          </a:bodyPr>
          <a:lstStyle/>
          <a:p>
            <a:pPr eaLnBrk="1" hangingPunct="1">
              <a:defRPr/>
            </a:pPr>
            <a:r>
              <a:rPr lang="de-DE" dirty="0" smtClean="0"/>
              <a:t>Ballaststoffe sind natürliche Nahrungsbestandteile, die im Darm des Menschen nicht abgebaut werden können.</a:t>
            </a:r>
          </a:p>
          <a:p>
            <a:pPr eaLnBrk="1" hangingPunct="1">
              <a:defRPr/>
            </a:pPr>
            <a:r>
              <a:rPr lang="de-DE" dirty="0" smtClean="0"/>
              <a:t>Im Rahmen einer vollwertigen Ernährung sollte der Mensch 25-30 Gramm Ballaststoffe pro Tag zu sich nehmen.</a:t>
            </a:r>
          </a:p>
          <a:p>
            <a:pPr eaLnBrk="1" hangingPunct="1">
              <a:defRPr/>
            </a:pPr>
            <a:r>
              <a:rPr lang="de-DE" dirty="0" smtClean="0"/>
              <a:t>100 Gramm Haferflocken enthalten 10 Gramm Ballaststoffe.</a:t>
            </a:r>
          </a:p>
          <a:p>
            <a:pPr eaLnBrk="1" hangingPunct="1">
              <a:defRPr/>
            </a:pPr>
            <a:r>
              <a:rPr lang="de-DE" dirty="0" smtClean="0"/>
              <a:t>Es gibt lösliche und unlösliche Ballaststoffe.</a:t>
            </a:r>
          </a:p>
          <a:p>
            <a:pPr eaLnBrk="1" hangingPunct="1">
              <a:defRPr/>
            </a:pPr>
            <a:r>
              <a:rPr lang="de-DE" dirty="0" smtClean="0"/>
              <a:t>Die Löslichen </a:t>
            </a:r>
            <a:r>
              <a:rPr lang="de-DE" sz="1600" dirty="0" smtClean="0"/>
              <a:t>binden Flüssigkeit und erhalten dadurch eine viskose (zähflüssige) Konsistenz. Sie legen sich auf die Schleimhaut des Verdauungstrakts und bilden dadurch eine Schutzschicht.</a:t>
            </a:r>
          </a:p>
          <a:p>
            <a:pPr eaLnBrk="1" hangingPunct="1">
              <a:defRPr/>
            </a:pPr>
            <a:r>
              <a:rPr lang="de-DE" sz="1600" dirty="0" smtClean="0"/>
              <a:t>Durch die viskose Masse dauern Nährstoffabbau und Magenentleerung länger. Das heißt auch, dass die Glucose, also die Zuckerbausteine, langsamer resorbiert werden und der Blutzuckerspiegel langsamer ansteigt. Dies hat zur Folge, dass weniger Insulin ausgeschüttet wird bzw. weniger für den Zuckertransport in die Zellen notwendig ist. Dies ist bei Typ 2 Diabetikern von Bedeutung. Darüber hinaus absorbieren die Beta-</a:t>
            </a:r>
            <a:r>
              <a:rPr lang="de-DE" sz="1600" dirty="0" err="1" smtClean="0"/>
              <a:t>Glucane</a:t>
            </a:r>
            <a:r>
              <a:rPr lang="de-DE" sz="1600" dirty="0" smtClean="0"/>
              <a:t> überflüssige Stoffe im Darm, z. B. Gallensäuren, und fördern deren Ausscheidung.</a:t>
            </a:r>
          </a:p>
          <a:p>
            <a:pPr eaLnBrk="1" hangingPunct="1">
              <a:defRPr/>
            </a:pPr>
            <a:r>
              <a:rPr lang="de-DE" sz="1600" dirty="0" smtClean="0"/>
              <a:t>Neue Gallensäuren müssen gebildet werden, dies geschieht mit Hilfe von Cholesterin. Dadurch wird dabei also Cholesterin „verbraucht“, und der Cholesterinspiegel im Blut kann auf einem normalen Level gehalten werden.</a:t>
            </a:r>
          </a:p>
          <a:p>
            <a:pPr eaLnBrk="1" hangingPunct="1">
              <a:defRPr/>
            </a:pPr>
            <a:r>
              <a:rPr lang="de-DE" sz="1600" dirty="0" smtClean="0"/>
              <a:t>Die unlöslichen Ballaststoffe binden keine Flüssigkeiten, sie vergrößern das Nahrungs- bzw. Stuhlvolumen. Dadurch muss der Darm mehr arbeiten und die Verdauung wird angeregt.</a:t>
            </a:r>
          </a:p>
        </p:txBody>
      </p:sp>
      <p:sp>
        <p:nvSpPr>
          <p:cNvPr id="675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D38DB0-E4E6-4B09-B740-8A65C7041E1C}" type="slidenum">
              <a:rPr lang="de-DE" smtClean="0"/>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lnSpcReduction="10000"/>
          </a:bodyPr>
          <a:lstStyle/>
          <a:p>
            <a:pPr eaLnBrk="1" hangingPunct="1">
              <a:defRPr/>
            </a:pPr>
            <a:endParaRPr lang="de-DE" sz="1600" dirty="0" smtClean="0"/>
          </a:p>
        </p:txBody>
      </p:sp>
      <p:sp>
        <p:nvSpPr>
          <p:cNvPr id="686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25A85F-7514-493B-8D22-FB753E629177}" type="slidenum">
              <a:rPr lang="de-DE" smtClean="0"/>
              <a:pPr/>
              <a:t>21</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p:spPr>
      </p:sp>
      <p:sp>
        <p:nvSpPr>
          <p:cNvPr id="6963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696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14389B-64CA-4BE4-B518-92A5B9B9B345}" type="slidenum">
              <a:rPr lang="de-DE" smtClean="0"/>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p:txBody>
          <a:bodyPr wrap="square" numCol="1" anchor="t" anchorCtr="0" compatLnSpc="1">
            <a:prstTxWarp prst="textNoShape">
              <a:avLst/>
            </a:prstTxWarp>
            <a:normAutofit fontScale="62500" lnSpcReduction="20000"/>
          </a:bodyPr>
          <a:lstStyle/>
          <a:p>
            <a:pPr eaLnBrk="1" hangingPunct="1">
              <a:defRPr/>
            </a:pPr>
            <a:endParaRPr lang="de-DE" sz="1600" dirty="0" smtClean="0"/>
          </a:p>
        </p:txBody>
      </p:sp>
      <p:sp>
        <p:nvSpPr>
          <p:cNvPr id="706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03A0A8-58B0-401A-A96A-3C85791ED414}" type="slidenum">
              <a:rPr lang="de-DE" smtClean="0"/>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p:txBody>
          <a:bodyPr wrap="square" numCol="1" anchor="t" anchorCtr="0" compatLnSpc="1">
            <a:prstTxWarp prst="textNoShape">
              <a:avLst/>
            </a:prstTxWarp>
            <a:normAutofit fontScale="62500" lnSpcReduction="20000"/>
          </a:bodyPr>
          <a:lstStyle/>
          <a:p>
            <a:pPr eaLnBrk="1" hangingPunct="1">
              <a:defRPr/>
            </a:pPr>
            <a:endParaRPr lang="de-DE" sz="1600" dirty="0" smtClean="0"/>
          </a:p>
        </p:txBody>
      </p:sp>
      <p:sp>
        <p:nvSpPr>
          <p:cNvPr id="716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88B38E-B81B-4C50-ACFB-AD9948B2B4E5}" type="slidenum">
              <a:rPr lang="de-DE" smtClean="0"/>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p:spPr>
      </p:sp>
      <p:sp>
        <p:nvSpPr>
          <p:cNvPr id="7270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Hier eine komplette Übersicht über die Nährstoffe und zu welchem Grad Haferflocken den durchschnittlichen Tagesbedarf decken.</a:t>
            </a:r>
          </a:p>
        </p:txBody>
      </p:sp>
      <p:sp>
        <p:nvSpPr>
          <p:cNvPr id="727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8ACDB9-8D9F-4579-99BE-44B96172C235}"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20000"/>
          </a:bodyPr>
          <a:lstStyle/>
          <a:p>
            <a:pPr eaLnBrk="1" hangingPunct="1">
              <a:defRPr/>
            </a:pPr>
            <a:endParaRPr lang="de-DE" sz="1600" dirty="0" smtClean="0"/>
          </a:p>
        </p:txBody>
      </p:sp>
      <p:sp>
        <p:nvSpPr>
          <p:cNvPr id="737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3CF3FA-3F3C-4AF6-88E1-389D51BBDFBB}"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20000"/>
          </a:bodyPr>
          <a:lstStyle/>
          <a:p>
            <a:pPr eaLnBrk="1" hangingPunct="1">
              <a:defRPr/>
            </a:pPr>
            <a:endParaRPr lang="de-DE" sz="1600" dirty="0" smtClean="0"/>
          </a:p>
        </p:txBody>
      </p:sp>
      <p:sp>
        <p:nvSpPr>
          <p:cNvPr id="737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3CF3FA-3F3C-4AF6-88E1-389D51BBDFBB}"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a:bodyPr>
          <a:lstStyle/>
          <a:p>
            <a:pPr>
              <a:buFont typeface="Arial" charset="0"/>
              <a:buNone/>
              <a:defRPr/>
            </a:pPr>
            <a:endParaRPr lang="de-DE" sz="900" dirty="0"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551C89-A2AD-42A5-874B-1D68D993BB52}" type="slidenum">
              <a:rPr lang="de-DE" smtClean="0"/>
              <a:pPr/>
              <a:t>30</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a:bodyPr>
          <a:lstStyle/>
          <a:p>
            <a:pPr>
              <a:buFont typeface="Arial" charset="0"/>
              <a:buNone/>
              <a:defRPr/>
            </a:pPr>
            <a:endParaRPr lang="de-DE" sz="900" dirty="0" smtClean="0"/>
          </a:p>
        </p:txBody>
      </p:sp>
      <p:sp>
        <p:nvSpPr>
          <p:cNvPr id="757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DA2D92-5002-40A3-ACF4-69AA277FB751}" type="slidenum">
              <a:rPr lang="de-DE" smtClean="0"/>
              <a:pPr/>
              <a:t>31</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lnSpcReduction="10000"/>
          </a:bodyPr>
          <a:lstStyle/>
          <a:p>
            <a:pPr>
              <a:defRPr/>
            </a:pPr>
            <a:endParaRPr lang="de-DE" dirty="0"/>
          </a:p>
        </p:txBody>
      </p:sp>
      <p:sp>
        <p:nvSpPr>
          <p:cNvPr id="768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04516E-F076-4055-876E-E3F4DF031643}" type="slidenum">
              <a:rPr lang="de-DE" smtClean="0"/>
              <a:pPr/>
              <a:t>32</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lnSpcReduction="10000"/>
          </a:bodyPr>
          <a:lstStyle/>
          <a:p>
            <a:pPr>
              <a:defRPr/>
            </a:pPr>
            <a:endParaRPr lang="de-DE" dirty="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95FFA-1AA0-4AE1-8798-15A08A2DE69F}" type="slidenum">
              <a:rPr lang="de-DE" smtClean="0"/>
              <a:pPr/>
              <a:t>33</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eaLnBrk="1" hangingPunct="1">
              <a:defRPr/>
            </a:pPr>
            <a:endParaRPr lang="de-DE" sz="1600" dirty="0" smtClean="0"/>
          </a:p>
        </p:txBody>
      </p:sp>
      <p:sp>
        <p:nvSpPr>
          <p:cNvPr id="788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50517B-E447-42D8-A986-53AFBDE26436}" type="slidenum">
              <a:rPr lang="de-DE" smtClean="0"/>
              <a:pPr/>
              <a:t>34</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a:bodyPr>
          <a:lstStyle/>
          <a:p>
            <a:pPr>
              <a:buFont typeface="Arial" charset="0"/>
              <a:buNone/>
              <a:defRPr/>
            </a:pPr>
            <a:endParaRPr lang="de-DE" sz="900" dirty="0" smtClean="0"/>
          </a:p>
        </p:txBody>
      </p:sp>
      <p:sp>
        <p:nvSpPr>
          <p:cNvPr id="798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CCF1B5-CCC1-4E01-855E-D73EF30A87D5}" type="slidenum">
              <a:rPr lang="de-DE" smtClean="0"/>
              <a:pPr/>
              <a:t>35</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20000"/>
          </a:bodyPr>
          <a:lstStyle/>
          <a:p>
            <a:pPr eaLnBrk="1" hangingPunct="1">
              <a:defRPr/>
            </a:pPr>
            <a:endParaRPr lang="de-DE" sz="1600" dirty="0" smtClean="0"/>
          </a:p>
        </p:txBody>
      </p:sp>
      <p:sp>
        <p:nvSpPr>
          <p:cNvPr id="737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3CF3FA-3F3C-4AF6-88E1-389D51BBDFBB}" type="slidenum">
              <a:rPr lang="de-DE" smtClean="0"/>
              <a:pPr/>
              <a:t>36</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09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1AABBD-C55D-4057-9891-18ACE3EF7C65}" type="slidenum">
              <a:rPr lang="de-DE" smtClean="0"/>
              <a:pPr/>
              <a:t>37</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19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40ACE0-80F5-4875-B212-6860FC2CFA83}" type="slidenum">
              <a:rPr lang="de-DE" smtClean="0"/>
              <a:pPr/>
              <a:t>38</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29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D34AAB-2EE7-4471-BA53-418C8727FCC5}" type="slidenum">
              <a:rPr lang="de-DE" smtClean="0"/>
              <a:pPr/>
              <a:t>39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42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C915A7-64D1-4938-AD2F-126DD70D1B6F}"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39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F3384D-6E1E-452A-825C-ED910158D627}" type="slidenum">
              <a:rPr lang="de-DE" smtClean="0"/>
              <a:pPr/>
              <a:t>40</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499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A2440-F2E3-4794-A493-88164495A439}" type="slidenum">
              <a:rPr lang="de-DE" smtClean="0"/>
              <a:pPr/>
              <a:t>41</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60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A3BA71-BB24-4A07-8F36-A2EBD8E05130}" type="slidenum">
              <a:rPr lang="de-DE" smtClean="0"/>
              <a:pPr/>
              <a:t>42</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70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F850A1-2D90-4CC2-A85A-105D43BAF6F5}" type="slidenum">
              <a:rPr lang="de-DE" smtClean="0"/>
              <a:pPr/>
              <a:t>43</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44</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20000"/>
          </a:bodyPr>
          <a:lstStyle/>
          <a:p>
            <a:pPr eaLnBrk="1" hangingPunct="1">
              <a:defRPr/>
            </a:pPr>
            <a:endParaRPr lang="de-DE" sz="1600" dirty="0" smtClean="0"/>
          </a:p>
        </p:txBody>
      </p:sp>
      <p:sp>
        <p:nvSpPr>
          <p:cNvPr id="737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3CF3FA-3F3C-4AF6-88E1-389D51BBDFBB}" type="slidenum">
              <a:rPr lang="de-DE" smtClean="0"/>
              <a:pPr/>
              <a:t>45</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3D0AAE-3A5B-48D8-8AD9-D5CA033CE3A2}" type="slidenum">
              <a:rPr lang="de-DE" smtClean="0"/>
              <a:pPr/>
              <a:t>46</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3D0AAE-3A5B-48D8-8AD9-D5CA033CE3A2}" type="slidenum">
              <a:rPr lang="de-DE" smtClean="0"/>
              <a:pPr/>
              <a:t>47</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90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034EF4-FB66-4329-BD2D-ACFB67948F58}" type="slidenum">
              <a:rPr lang="de-DE" smtClean="0"/>
              <a:pPr/>
              <a:t>48</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49</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50</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endParaRPr lang="de-DE" sz="1600" dirty="0" smtClean="0"/>
          </a:p>
        </p:txBody>
      </p:sp>
      <p:sp>
        <p:nvSpPr>
          <p:cNvPr id="901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91D69E-D15D-4C10-9D55-1F47C63FFABD}" type="slidenum">
              <a:rPr lang="de-DE" smtClean="0"/>
              <a:pPr/>
              <a:t>51</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911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C980BF-C2CA-49F4-BE7C-3C034139804F}" type="slidenum">
              <a:rPr lang="de-DE" smtClean="0"/>
              <a:pPr/>
              <a:t>52</a:t>
            </a:fld>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endParaRPr lang="de-DE" sz="1600" dirty="0" smtClean="0"/>
          </a:p>
        </p:txBody>
      </p:sp>
      <p:sp>
        <p:nvSpPr>
          <p:cNvPr id="921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CB0AE4-A4F0-49F7-BAA9-486C9246A8EB}" type="slidenum">
              <a:rPr lang="de-DE" smtClean="0"/>
              <a:pPr/>
              <a:t>53</a:t>
            </a:fld>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931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81643E-1F79-438D-8EB4-F34549397941}" type="slidenum">
              <a:rPr lang="de-DE" smtClean="0"/>
              <a:pPr/>
              <a:t>54</a:t>
            </a:fld>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972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6184B9-8AF8-41A6-8C92-642A776F29AF}" type="slidenum">
              <a:rPr lang="de-DE" smtClean="0"/>
              <a:pPr/>
              <a:t>55</a:t>
            </a:fld>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56</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57</a:t>
            </a:fld>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p:spPr>
      </p:sp>
      <p:sp>
        <p:nvSpPr>
          <p:cNvPr id="983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983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AA9AFA-8A85-432A-8E17-53C744409E51}" type="slidenum">
              <a:rPr lang="de-DE" smtClean="0"/>
              <a:pPr/>
              <a:t>58</a:t>
            </a:fld>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bwMode="auto">
          <a:noFill/>
          <a:ln>
            <a:solidFill>
              <a:srgbClr val="000000"/>
            </a:solidFill>
            <a:miter lim="800000"/>
            <a:headEnd/>
            <a:tailEnd/>
          </a:ln>
        </p:spPr>
      </p:sp>
      <p:sp>
        <p:nvSpPr>
          <p:cNvPr id="9933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9933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B13AFC-26B7-4F90-A5E6-7D18869BCC53}" type="slidenum">
              <a:rPr lang="de-DE" smtClean="0"/>
              <a:pPr/>
              <a:t>59</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de-DE" dirty="0" smtClean="0"/>
              <a:t> </a:t>
            </a:r>
          </a:p>
        </p:txBody>
      </p:sp>
      <p:sp>
        <p:nvSpPr>
          <p:cNvPr id="768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23B12-37F9-4938-B9B6-9C7CD39F70C1}" type="slidenum">
              <a:rPr lang="de-DE" smtClean="0"/>
              <a:pPr/>
              <a:t>6</a:t>
            </a:fld>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32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22D616-32ED-49C1-B24C-E7F3EC8244E0}" type="slidenum">
              <a:rPr lang="de-DE" smtClean="0"/>
              <a:pPr/>
              <a:t>60</a:t>
            </a:fld>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61</a:t>
            </a:fld>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6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62</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dirty="0"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981B-90E3-4705-9308-DF31689BEA4F}"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dirty="0"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981B-90E3-4705-9308-DF31689BEA4F}"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p:spPr>
      </p:sp>
      <p:sp>
        <p:nvSpPr>
          <p:cNvPr id="34819" name="Notizenplatzhalt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endParaRPr lang="de-DE" dirty="0" smtClean="0"/>
          </a:p>
        </p:txBody>
      </p:sp>
      <p:sp>
        <p:nvSpPr>
          <p:cNvPr id="788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D977F3-C636-4D4C-882E-EBAD9A39782A}"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6" name="Foliennummernplatzhalter 5"/>
          <p:cNvSpPr>
            <a:spLocks noGrp="1"/>
          </p:cNvSpPr>
          <p:nvPr>
            <p:ph type="sldNum" sz="quarter" idx="12"/>
          </p:nvPr>
        </p:nvSpPr>
        <p:spPr/>
        <p:txBody>
          <a:bodyPr/>
          <a:lstStyle>
            <a:lvl1pPr>
              <a:defRPr/>
            </a:lvl1pPr>
          </a:lstStyle>
          <a:p>
            <a:pPr>
              <a:defRPr/>
            </a:pPr>
            <a:fld id="{81B7CB96-38FE-4BAE-AAD7-B30157FA6F9A}"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6" name="Foliennummernplatzhalter 5"/>
          <p:cNvSpPr>
            <a:spLocks noGrp="1"/>
          </p:cNvSpPr>
          <p:nvPr>
            <p:ph type="sldNum" sz="quarter" idx="12"/>
          </p:nvPr>
        </p:nvSpPr>
        <p:spPr/>
        <p:txBody>
          <a:bodyPr/>
          <a:lstStyle>
            <a:lvl1pPr>
              <a:defRPr/>
            </a:lvl1pPr>
          </a:lstStyle>
          <a:p>
            <a:pPr>
              <a:defRPr/>
            </a:pPr>
            <a:fld id="{AFF76364-60B6-49F3-A114-7C29DE1192D3}"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6" name="Foliennummernplatzhalter 5"/>
          <p:cNvSpPr>
            <a:spLocks noGrp="1"/>
          </p:cNvSpPr>
          <p:nvPr>
            <p:ph type="sldNum" sz="quarter" idx="12"/>
          </p:nvPr>
        </p:nvSpPr>
        <p:spPr/>
        <p:txBody>
          <a:bodyPr/>
          <a:lstStyle>
            <a:lvl1pPr>
              <a:defRPr/>
            </a:lvl1pPr>
          </a:lstStyle>
          <a:p>
            <a:pPr>
              <a:defRPr/>
            </a:pPr>
            <a:fld id="{04F2A84C-80E7-4576-ACDB-DE2B8393F674}"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4" descr="C:\Dokumente und Einstellungen\user\Eigene Dateien\A GNV Sparte Hafermühlen\Hafer Logo\Haferlogo.gif"/>
          <p:cNvPicPr>
            <a:picLocks noChangeAspect="1" noChangeArrowheads="1"/>
          </p:cNvPicPr>
          <p:nvPr userDrawn="1"/>
        </p:nvPicPr>
        <p:blipFill>
          <a:blip r:embed="rId2" cstate="screen"/>
          <a:srcRect/>
          <a:stretch>
            <a:fillRect/>
          </a:stretch>
        </p:blipFill>
        <p:spPr bwMode="auto">
          <a:xfrm>
            <a:off x="7640638" y="125413"/>
            <a:ext cx="1395412" cy="711200"/>
          </a:xfrm>
          <a:prstGeom prst="rect">
            <a:avLst/>
          </a:prstGeom>
          <a:noFill/>
          <a:ln w="9525">
            <a:noFill/>
            <a:miter lim="800000"/>
            <a:headEnd/>
            <a:tailEnd/>
          </a:ln>
        </p:spPr>
      </p:pic>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4"/>
          <p:cNvSpPr>
            <a:spLocks noGrp="1"/>
          </p:cNvSpPr>
          <p:nvPr>
            <p:ph type="ftr" sz="quarter" idx="11"/>
          </p:nvPr>
        </p:nvSpPr>
        <p:spPr>
          <a:xfrm>
            <a:off x="0" y="6492875"/>
            <a:ext cx="2895600" cy="365125"/>
          </a:xfrm>
        </p:spPr>
        <p:txBody>
          <a:bodyPr/>
          <a:lstStyle>
            <a:lvl1pPr algn="l">
              <a:defRPr sz="900">
                <a:latin typeface="+mn-lt"/>
              </a:defRPr>
            </a:lvl1pPr>
          </a:lstStyle>
          <a:p>
            <a:pPr>
              <a:defRPr/>
            </a:pPr>
            <a:r>
              <a:rPr lang="de-DE" smtClean="0"/>
              <a:t>© Hafer Die Alleskörner,VDGS e.V.</a:t>
            </a:r>
            <a:endParaRPr lang="de-DE"/>
          </a:p>
        </p:txBody>
      </p:sp>
      <p:sp>
        <p:nvSpPr>
          <p:cNvPr id="7" name="Foliennummernplatzhalter 5"/>
          <p:cNvSpPr>
            <a:spLocks noGrp="1"/>
          </p:cNvSpPr>
          <p:nvPr>
            <p:ph type="sldNum" sz="quarter" idx="12"/>
          </p:nvPr>
        </p:nvSpPr>
        <p:spPr>
          <a:xfrm>
            <a:off x="7020272" y="6520259"/>
            <a:ext cx="2133600" cy="365125"/>
          </a:xfrm>
        </p:spPr>
        <p:txBody>
          <a:bodyPr/>
          <a:lstStyle>
            <a:lvl1pPr>
              <a:defRPr sz="900">
                <a:latin typeface="+mn-lt"/>
              </a:defRPr>
            </a:lvl1pPr>
          </a:lstStyle>
          <a:p>
            <a:pPr>
              <a:defRPr/>
            </a:pPr>
            <a:fld id="{44902055-CFB6-4A46-AD1E-692083DC96FA}" type="slidenum">
              <a:rPr lang="de-DE" smtClean="0"/>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6" name="Foliennummernplatzhalter 5"/>
          <p:cNvSpPr>
            <a:spLocks noGrp="1"/>
          </p:cNvSpPr>
          <p:nvPr>
            <p:ph type="sldNum" sz="quarter" idx="12"/>
          </p:nvPr>
        </p:nvSpPr>
        <p:spPr/>
        <p:txBody>
          <a:bodyPr/>
          <a:lstStyle>
            <a:lvl1pPr>
              <a:defRPr/>
            </a:lvl1pPr>
          </a:lstStyle>
          <a:p>
            <a:pPr>
              <a:defRPr/>
            </a:pPr>
            <a:fld id="{BC6FF6EF-6CB3-4367-A0D7-2FDADD30163D}"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7" name="Foliennummernplatzhalter 5"/>
          <p:cNvSpPr>
            <a:spLocks noGrp="1"/>
          </p:cNvSpPr>
          <p:nvPr>
            <p:ph type="sldNum" sz="quarter" idx="12"/>
          </p:nvPr>
        </p:nvSpPr>
        <p:spPr/>
        <p:txBody>
          <a:bodyPr/>
          <a:lstStyle>
            <a:lvl1pPr>
              <a:defRPr/>
            </a:lvl1pPr>
          </a:lstStyle>
          <a:p>
            <a:pPr>
              <a:defRPr/>
            </a:pPr>
            <a:fld id="{F798E1F7-F093-4B72-947A-852542EB05A6}"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9" name="Foliennummernplatzhalter 5"/>
          <p:cNvSpPr>
            <a:spLocks noGrp="1"/>
          </p:cNvSpPr>
          <p:nvPr>
            <p:ph type="sldNum" sz="quarter" idx="12"/>
          </p:nvPr>
        </p:nvSpPr>
        <p:spPr/>
        <p:txBody>
          <a:bodyPr/>
          <a:lstStyle>
            <a:lvl1pPr>
              <a:defRPr/>
            </a:lvl1pPr>
          </a:lstStyle>
          <a:p>
            <a:pPr>
              <a:defRPr/>
            </a:pPr>
            <a:fld id="{F42C721F-6848-4FE1-AA94-50C73710A117}"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a:xfrm>
            <a:off x="3124200" y="6520259"/>
            <a:ext cx="2895600" cy="365125"/>
          </a:xfrm>
        </p:spPr>
        <p:txBody>
          <a:bodyPr/>
          <a:lstStyle>
            <a:lvl1pPr>
              <a:defRPr sz="900">
                <a:latin typeface="+mn-lt"/>
              </a:defRPr>
            </a:lvl1pPr>
          </a:lstStyle>
          <a:p>
            <a:pPr>
              <a:defRPr/>
            </a:pPr>
            <a:r>
              <a:rPr lang="de-DE" smtClean="0"/>
              <a:t>© Hafer Die Alleskörner,VDGS e.V.</a:t>
            </a:r>
            <a:endParaRPr lang="de-DE"/>
          </a:p>
        </p:txBody>
      </p:sp>
      <p:sp>
        <p:nvSpPr>
          <p:cNvPr id="5" name="Foliennummernplatzhalter 5"/>
          <p:cNvSpPr>
            <a:spLocks noGrp="1"/>
          </p:cNvSpPr>
          <p:nvPr>
            <p:ph type="sldNum" sz="quarter" idx="12"/>
          </p:nvPr>
        </p:nvSpPr>
        <p:spPr>
          <a:xfrm>
            <a:off x="6553200" y="6520259"/>
            <a:ext cx="2133600" cy="365125"/>
          </a:xfrm>
        </p:spPr>
        <p:txBody>
          <a:bodyPr/>
          <a:lstStyle>
            <a:lvl1pPr>
              <a:defRPr sz="900">
                <a:latin typeface="+mn-lt"/>
              </a:defRPr>
            </a:lvl1pPr>
          </a:lstStyle>
          <a:p>
            <a:pPr>
              <a:defRPr/>
            </a:pPr>
            <a:fld id="{249BAECF-F77A-4D4A-9EE1-3C14FA65575C}" type="slidenum">
              <a:rPr lang="de-DE" smtClean="0"/>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4" name="Foliennummernplatzhalter 5"/>
          <p:cNvSpPr>
            <a:spLocks noGrp="1"/>
          </p:cNvSpPr>
          <p:nvPr>
            <p:ph type="sldNum" sz="quarter" idx="12"/>
          </p:nvPr>
        </p:nvSpPr>
        <p:spPr/>
        <p:txBody>
          <a:bodyPr/>
          <a:lstStyle>
            <a:lvl1pPr>
              <a:defRPr/>
            </a:lvl1pPr>
          </a:lstStyle>
          <a:p>
            <a:pPr>
              <a:defRPr/>
            </a:pPr>
            <a:fld id="{6F351AFE-A7E2-482E-8C1E-ED1578C138C6}"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7" name="Foliennummernplatzhalter 5"/>
          <p:cNvSpPr>
            <a:spLocks noGrp="1"/>
          </p:cNvSpPr>
          <p:nvPr>
            <p:ph type="sldNum" sz="quarter" idx="12"/>
          </p:nvPr>
        </p:nvSpPr>
        <p:spPr/>
        <p:txBody>
          <a:bodyPr/>
          <a:lstStyle>
            <a:lvl1pPr>
              <a:defRPr/>
            </a:lvl1pPr>
          </a:lstStyle>
          <a:p>
            <a:pPr>
              <a:defRPr/>
            </a:pPr>
            <a:fld id="{ABB5DFB4-CE19-4526-BD93-BC3B53312C93}"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 Hafer Die Alleskörner,VDGS e.V.</a:t>
            </a:r>
            <a:endParaRPr lang="de-DE"/>
          </a:p>
        </p:txBody>
      </p:sp>
      <p:sp>
        <p:nvSpPr>
          <p:cNvPr id="7" name="Foliennummernplatzhalter 5"/>
          <p:cNvSpPr>
            <a:spLocks noGrp="1"/>
          </p:cNvSpPr>
          <p:nvPr>
            <p:ph type="sldNum" sz="quarter" idx="12"/>
          </p:nvPr>
        </p:nvSpPr>
        <p:spPr/>
        <p:txBody>
          <a:bodyPr/>
          <a:lstStyle>
            <a:lvl1pPr>
              <a:defRPr/>
            </a:lvl1pPr>
          </a:lstStyle>
          <a:p>
            <a:pPr>
              <a:defRPr/>
            </a:pPr>
            <a:fld id="{E58D7E11-46A7-4447-A855-EAFE9C0A6BE6}"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alphaModFix amt="9000"/>
            <a:lum/>
          </a:blip>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smtClean="0"/>
              <a:t>© Hafer Die Alleskörner,VDGS e.V.</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7D60168-D3CE-49E0-A849-F13C7CF0DED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5073" r:id="rId1"/>
    <p:sldLayoutId id="214748508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jpeg"/><Relationship Id="rId10" Type="http://schemas.openxmlformats.org/officeDocument/2006/relationships/image" Target="../media/image75.png"/><Relationship Id="rId4" Type="http://schemas.openxmlformats.org/officeDocument/2006/relationships/image" Target="../media/image69.jpeg"/><Relationship Id="rId9" Type="http://schemas.openxmlformats.org/officeDocument/2006/relationships/image" Target="../media/image74.jpeg"/></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D:\Eigene Dateien\A GNV Sparte Hafermühlen\Hafer Fotos und Rezepte\Broschüre\Haferkörner.jpg"/>
          <p:cNvPicPr>
            <a:picLocks noChangeAspect="1" noChangeArrowheads="1"/>
          </p:cNvPicPr>
          <p:nvPr/>
        </p:nvPicPr>
        <p:blipFill>
          <a:blip r:embed="rId3" cstate="screen"/>
          <a:srcRect/>
          <a:stretch>
            <a:fillRect/>
          </a:stretch>
        </p:blipFill>
        <p:spPr bwMode="auto">
          <a:xfrm>
            <a:off x="0" y="2792413"/>
            <a:ext cx="2160588" cy="1573212"/>
          </a:xfrm>
          <a:prstGeom prst="rect">
            <a:avLst/>
          </a:prstGeom>
          <a:noFill/>
          <a:ln w="9525">
            <a:noFill/>
            <a:miter lim="800000"/>
            <a:headEnd/>
            <a:tailEnd/>
          </a:ln>
        </p:spPr>
      </p:pic>
      <p:pic>
        <p:nvPicPr>
          <p:cNvPr id="4099" name="Picture 2" descr="D:\Eigene Dateien\A GNV Sparte Hafermühlen\Hafer Fotos und Rezepte\Fotolia\Fotolia Fotos 2015\gekauft quartal 2\Fotolia_43612948_M_© photocrew - Fotolia.com.jpg"/>
          <p:cNvPicPr>
            <a:picLocks noChangeAspect="1" noChangeArrowheads="1"/>
          </p:cNvPicPr>
          <p:nvPr/>
        </p:nvPicPr>
        <p:blipFill>
          <a:blip r:embed="rId4" cstate="screen"/>
          <a:srcRect/>
          <a:stretch>
            <a:fillRect/>
          </a:stretch>
        </p:blipFill>
        <p:spPr bwMode="auto">
          <a:xfrm>
            <a:off x="-36512" y="-26988"/>
            <a:ext cx="9180512" cy="6884988"/>
          </a:xfrm>
          <a:prstGeom prst="rect">
            <a:avLst/>
          </a:prstGeom>
          <a:noFill/>
          <a:ln w="9525">
            <a:noFill/>
            <a:miter lim="800000"/>
            <a:headEnd/>
            <a:tailEnd/>
          </a:ln>
        </p:spPr>
      </p:pic>
      <p:pic>
        <p:nvPicPr>
          <p:cNvPr id="4100" name="Picture 5" descr="D:\Eigene Dateien\A GNV Sparte Hafermühlen\Hafer Fotos und Rezepte\Broschüre\Haferkörner.jpg"/>
          <p:cNvPicPr>
            <a:picLocks noChangeAspect="1" noChangeArrowheads="1"/>
          </p:cNvPicPr>
          <p:nvPr/>
        </p:nvPicPr>
        <p:blipFill>
          <a:blip r:embed="rId5" cstate="screen"/>
          <a:srcRect/>
          <a:stretch>
            <a:fillRect/>
          </a:stretch>
        </p:blipFill>
        <p:spPr bwMode="auto">
          <a:xfrm>
            <a:off x="-36512" y="4365625"/>
            <a:ext cx="2160588" cy="1799679"/>
          </a:xfrm>
          <a:prstGeom prst="rect">
            <a:avLst/>
          </a:prstGeom>
          <a:noFill/>
          <a:ln w="9525">
            <a:noFill/>
            <a:miter lim="800000"/>
            <a:headEnd/>
            <a:tailEnd/>
          </a:ln>
        </p:spPr>
      </p:pic>
      <p:sp>
        <p:nvSpPr>
          <p:cNvPr id="7" name="Rechteck 6"/>
          <p:cNvSpPr/>
          <p:nvPr/>
        </p:nvSpPr>
        <p:spPr>
          <a:xfrm>
            <a:off x="-36512" y="2781300"/>
            <a:ext cx="2160588" cy="158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102" name="Picture 6" descr="D:\Eigene Dateien\A GNV Sparte Hafermühlen\Hafer Logo\Haferlogo_RGB.jpg"/>
          <p:cNvPicPr>
            <a:picLocks noChangeAspect="1" noChangeArrowheads="1"/>
          </p:cNvPicPr>
          <p:nvPr/>
        </p:nvPicPr>
        <p:blipFill>
          <a:blip r:embed="rId6" cstate="screen"/>
          <a:srcRect/>
          <a:stretch>
            <a:fillRect/>
          </a:stretch>
        </p:blipFill>
        <p:spPr bwMode="auto">
          <a:xfrm>
            <a:off x="-1587" y="3068638"/>
            <a:ext cx="1978025" cy="1008062"/>
          </a:xfrm>
          <a:prstGeom prst="rect">
            <a:avLst/>
          </a:prstGeom>
          <a:noFill/>
          <a:ln w="9525">
            <a:noFill/>
            <a:miter lim="800000"/>
            <a:headEnd/>
            <a:tailEnd/>
          </a:ln>
        </p:spPr>
      </p:pic>
      <p:sp>
        <p:nvSpPr>
          <p:cNvPr id="4103" name="Titel 1"/>
          <p:cNvSpPr>
            <a:spLocks noGrp="1"/>
          </p:cNvSpPr>
          <p:nvPr>
            <p:ph type="ctrTitle"/>
          </p:nvPr>
        </p:nvSpPr>
        <p:spPr>
          <a:xfrm>
            <a:off x="2124075" y="4360863"/>
            <a:ext cx="7019925" cy="1819675"/>
          </a:xfrm>
          <a:solidFill>
            <a:srgbClr val="A32730"/>
          </a:solidFill>
        </p:spPr>
        <p:txBody>
          <a:bodyPr/>
          <a:lstStyle/>
          <a:p>
            <a:pPr eaLnBrk="1" hangingPunct="1"/>
            <a:r>
              <a:rPr lang="de-DE" sz="2400" b="1" dirty="0" smtClean="0">
                <a:solidFill>
                  <a:schemeClr val="bg1"/>
                </a:solidFill>
              </a:rPr>
              <a:t>Warum Hafer die „Alleskörner“ sind …</a:t>
            </a:r>
            <a:br>
              <a:rPr lang="de-DE" sz="2400" b="1" dirty="0" smtClean="0">
                <a:solidFill>
                  <a:schemeClr val="bg1"/>
                </a:solidFill>
              </a:rPr>
            </a:br>
            <a:r>
              <a:rPr lang="de-DE" sz="2400" b="1" dirty="0" smtClean="0">
                <a:solidFill>
                  <a:schemeClr val="bg1"/>
                </a:solidFill>
              </a:rPr>
              <a:t/>
            </a:r>
            <a:br>
              <a:rPr lang="de-DE" sz="2400" b="1" dirty="0" smtClean="0">
                <a:solidFill>
                  <a:schemeClr val="bg1"/>
                </a:solidFill>
              </a:rPr>
            </a:br>
            <a:r>
              <a:rPr lang="de-DE" sz="2400" b="1" dirty="0" smtClean="0">
                <a:solidFill>
                  <a:schemeClr val="bg1"/>
                </a:solidFill>
              </a:rPr>
              <a:t/>
            </a:r>
            <a:br>
              <a:rPr lang="de-DE" sz="2400" b="1" dirty="0" smtClean="0">
                <a:solidFill>
                  <a:schemeClr val="bg1"/>
                </a:solidFill>
              </a:rPr>
            </a:br>
            <a:r>
              <a:rPr lang="de-DE" sz="1400" b="1" dirty="0" smtClean="0">
                <a:solidFill>
                  <a:schemeClr val="bg1"/>
                </a:solidFill>
              </a:rPr>
              <a:t>© Hafer Die Alleskörner, VDGS e.V.</a:t>
            </a:r>
            <a:br>
              <a:rPr lang="de-DE" sz="1400" b="1" dirty="0" smtClean="0">
                <a:solidFill>
                  <a:schemeClr val="bg1"/>
                </a:solidFill>
              </a:rPr>
            </a:br>
            <a:r>
              <a:rPr lang="de-DE" sz="1400" b="1" dirty="0" smtClean="0">
                <a:solidFill>
                  <a:schemeClr val="bg1"/>
                </a:solidFill>
              </a:rPr>
              <a:t>www.alleskoerner.de   -   www.facebook.com/haferdiealleskoerner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hteck 19"/>
          <p:cNvSpPr/>
          <p:nvPr/>
        </p:nvSpPr>
        <p:spPr>
          <a:xfrm>
            <a:off x="35496" y="44624"/>
            <a:ext cx="7488832"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kleine Unterschied zwischen Flocken und Kleie</a:t>
            </a:r>
          </a:p>
        </p:txBody>
      </p:sp>
      <p:pic>
        <p:nvPicPr>
          <p:cNvPr id="12293" name="Picture 2" descr="D:\Eigene Dateien\A GNV Sparte Hafermühlen\Hafer Fotos und Rezepte\Grafiken 2014\4676_VDGS_Alleskoerner_Grafik4_WEB.PNG"/>
          <p:cNvPicPr>
            <a:picLocks noChangeAspect="1" noChangeArrowheads="1"/>
          </p:cNvPicPr>
          <p:nvPr/>
        </p:nvPicPr>
        <p:blipFill>
          <a:blip r:embed="rId3" cstate="screen"/>
          <a:srcRect l="2798" t="14386" r="3421" b="5840"/>
          <a:stretch>
            <a:fillRect/>
          </a:stretch>
        </p:blipFill>
        <p:spPr bwMode="auto">
          <a:xfrm>
            <a:off x="755650" y="1196975"/>
            <a:ext cx="5614988" cy="5111750"/>
          </a:xfrm>
          <a:prstGeom prst="rect">
            <a:avLst/>
          </a:prstGeom>
          <a:noFill/>
          <a:ln w="9525">
            <a:noFill/>
            <a:miter lim="800000"/>
            <a:headEnd/>
            <a:tailEnd/>
          </a:ln>
        </p:spPr>
      </p:pic>
      <p:sp>
        <p:nvSpPr>
          <p:cNvPr id="12294" name="Textfeld 18"/>
          <p:cNvSpPr txBox="1">
            <a:spLocks noChangeArrowheads="1"/>
          </p:cNvSpPr>
          <p:nvPr/>
        </p:nvSpPr>
        <p:spPr bwMode="auto">
          <a:xfrm>
            <a:off x="6372225" y="4881563"/>
            <a:ext cx="415925" cy="923925"/>
          </a:xfrm>
          <a:prstGeom prst="rect">
            <a:avLst/>
          </a:prstGeom>
          <a:noFill/>
          <a:ln w="9525">
            <a:noFill/>
            <a:miter lim="800000"/>
            <a:headEnd/>
            <a:tailEnd/>
          </a:ln>
        </p:spPr>
        <p:txBody>
          <a:bodyPr wrap="none">
            <a:spAutoFit/>
          </a:bodyPr>
          <a:lstStyle/>
          <a:p>
            <a:r>
              <a:rPr lang="de-DE" sz="5400" b="1"/>
              <a:t>!</a:t>
            </a: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10</a:t>
            </a:fld>
            <a:endParaRPr lang="de-DE"/>
          </a:p>
        </p:txBody>
      </p:sp>
      <p:sp>
        <p:nvSpPr>
          <p:cNvPr id="8" name="Fußzeilenplatzhalter 15"/>
          <p:cNvSpPr>
            <a:spLocks noGrp="1"/>
          </p:cNvSpPr>
          <p:nvPr>
            <p:ph type="ftr" sz="quarter" idx="11"/>
          </p:nvPr>
        </p:nvSpPr>
        <p:spPr>
          <a:xfrm>
            <a:off x="3124200" y="6520259"/>
            <a:ext cx="2895600" cy="365125"/>
          </a:xfrm>
        </p:spPr>
        <p:txBody>
          <a:bodyPr/>
          <a:lstStyle/>
          <a:p>
            <a:pPr>
              <a:defRPr/>
            </a:pPr>
            <a:r>
              <a:rPr lang="de-DE" smtClean="0"/>
              <a:t>© Hafer Die Alleskörner,VDGS e.V.</a:t>
            </a:r>
            <a:endParaRPr lang="de-DE" dirty="0"/>
          </a:p>
        </p:txBody>
      </p:sp>
      <p:sp>
        <p:nvSpPr>
          <p:cNvPr id="9" name="Fußzeilenplatzhalter 16"/>
          <p:cNvSpPr txBox="1">
            <a:spLocks/>
          </p:cNvSpPr>
          <p:nvPr/>
        </p:nvSpPr>
        <p:spPr>
          <a:xfrm>
            <a:off x="0" y="6492875"/>
            <a:ext cx="2895600" cy="365125"/>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smtClean="0">
                <a:ln>
                  <a:noFill/>
                </a:ln>
                <a:solidFill>
                  <a:schemeClr val="tx1">
                    <a:tint val="75000"/>
                  </a:schemeClr>
                </a:solidFill>
                <a:effectLst/>
                <a:uLnTx/>
                <a:uFillTx/>
                <a:latin typeface="+mn-lt"/>
                <a:ea typeface="+mn-ea"/>
                <a:cs typeface="+mn-cs"/>
              </a:rPr>
              <a:t>© Hafer Die Alleskörner,VDGS e.V.</a:t>
            </a:r>
            <a:endParaRPr kumimoji="0" lang="de-DE"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124744"/>
            <a:ext cx="7488832" cy="5472608"/>
          </a:xfrm>
        </p:spPr>
        <p:txBody>
          <a:bodyPr/>
          <a:lstStyle/>
          <a:p>
            <a:pPr>
              <a:spcBef>
                <a:spcPts val="0"/>
              </a:spcBef>
              <a:buClr>
                <a:srgbClr val="A32730"/>
              </a:buClr>
              <a:buFont typeface="Arial" charset="0"/>
              <a:buNone/>
            </a:pPr>
            <a:r>
              <a:rPr lang="de-DE" sz="1600" dirty="0" smtClean="0"/>
              <a:t>Frage 1</a:t>
            </a:r>
          </a:p>
          <a:p>
            <a:pPr>
              <a:spcBef>
                <a:spcPts val="0"/>
              </a:spcBef>
              <a:buClr>
                <a:srgbClr val="A32730"/>
              </a:buClr>
              <a:buFont typeface="Arial" charset="0"/>
              <a:buNone/>
            </a:pPr>
            <a:r>
              <a:rPr lang="de-DE" sz="1600" dirty="0" smtClean="0"/>
              <a:t>Warum muss Hafer geschält werden? (mehrere Antworten möglich)</a:t>
            </a:r>
          </a:p>
          <a:p>
            <a:pPr marL="457200" indent="-457200">
              <a:spcBef>
                <a:spcPts val="0"/>
              </a:spcBef>
              <a:buClr>
                <a:srgbClr val="A32730"/>
              </a:buClr>
              <a:buFont typeface="+mj-lt"/>
              <a:buAutoNum type="alphaLcParenR"/>
            </a:pPr>
            <a:r>
              <a:rPr lang="de-DE" sz="1600" dirty="0" smtClean="0"/>
              <a:t>Die Schale, Spelze genannt, ist für den Menschen nicht essbar.</a:t>
            </a:r>
          </a:p>
          <a:p>
            <a:pPr marL="457200" indent="-457200">
              <a:spcBef>
                <a:spcPts val="0"/>
              </a:spcBef>
              <a:buClr>
                <a:srgbClr val="A32730"/>
              </a:buClr>
              <a:buFont typeface="+mj-lt"/>
              <a:buAutoNum type="alphaLcParenR"/>
            </a:pPr>
            <a:r>
              <a:rPr lang="de-DE" sz="1600" dirty="0" smtClean="0"/>
              <a:t>Die Spelze schützt das Korn vor Schädlingen, zur Verarbeitung nimmt man sie ab.</a:t>
            </a:r>
          </a:p>
          <a:p>
            <a:pPr marL="457200" indent="-457200">
              <a:spcBef>
                <a:spcPts val="0"/>
              </a:spcBef>
              <a:buClr>
                <a:srgbClr val="A32730"/>
              </a:buClr>
              <a:buFont typeface="+mj-lt"/>
              <a:buAutoNum type="alphaLcParenR"/>
            </a:pPr>
            <a:r>
              <a:rPr lang="de-DE" sz="1600" dirty="0" smtClean="0"/>
              <a:t>Die Spelze ist fest mit dem Kern verwachsen und fällt beim Dreschen nicht ab.</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2</a:t>
            </a:r>
          </a:p>
          <a:p>
            <a:pPr marL="457200" indent="-457200">
              <a:spcBef>
                <a:spcPts val="0"/>
              </a:spcBef>
              <a:buClr>
                <a:srgbClr val="A32730"/>
              </a:buClr>
              <a:buNone/>
            </a:pPr>
            <a:r>
              <a:rPr lang="de-DE" sz="1600" dirty="0" smtClean="0"/>
              <a:t>Werden dem Haferkern durch das  </a:t>
            </a:r>
            <a:r>
              <a:rPr lang="de-DE" sz="1600" dirty="0" err="1" smtClean="0"/>
              <a:t>Entspelzen</a:t>
            </a:r>
            <a:r>
              <a:rPr lang="de-DE" sz="1600" dirty="0" smtClean="0"/>
              <a:t> (Schälen) Nährstoffe entzogen?</a:t>
            </a:r>
          </a:p>
          <a:p>
            <a:pPr marL="457200" indent="-457200">
              <a:spcBef>
                <a:spcPts val="0"/>
              </a:spcBef>
              <a:buClr>
                <a:srgbClr val="A32730"/>
              </a:buClr>
              <a:buFont typeface="+mj-lt"/>
              <a:buAutoNum type="alphaLcParenR"/>
            </a:pPr>
            <a:r>
              <a:rPr lang="de-DE" sz="1600" dirty="0" smtClean="0"/>
              <a:t>Ja. Die äußere Kornschicht wird abgeschliffen, dadurch verliert der Kern Vitamine und Mineralstoffe.</a:t>
            </a:r>
          </a:p>
          <a:p>
            <a:pPr marL="457200" indent="-457200">
              <a:spcBef>
                <a:spcPts val="0"/>
              </a:spcBef>
              <a:buClr>
                <a:srgbClr val="A32730"/>
              </a:buClr>
              <a:buFont typeface="+mj-lt"/>
              <a:buAutoNum type="alphaLcParenR"/>
            </a:pPr>
            <a:r>
              <a:rPr lang="de-DE" sz="1600" dirty="0" smtClean="0"/>
              <a:t>Nein. Es wird nur die Spelze abgenommen, </a:t>
            </a:r>
            <a:r>
              <a:rPr lang="de-DE" sz="1600" dirty="0" smtClean="0"/>
              <a:t>diese ist für </a:t>
            </a:r>
            <a:r>
              <a:rPr lang="de-DE" sz="1600" dirty="0" smtClean="0"/>
              <a:t>den Menschen </a:t>
            </a:r>
            <a:r>
              <a:rPr lang="de-DE" sz="1600" dirty="0" smtClean="0"/>
              <a:t>so nicht </a:t>
            </a:r>
            <a:r>
              <a:rPr lang="de-DE" sz="1600" dirty="0" err="1" smtClean="0"/>
              <a:t>verzehrbar</a:t>
            </a:r>
            <a:r>
              <a:rPr lang="de-DE" sz="1600" dirty="0" smtClean="0"/>
              <a:t>.</a:t>
            </a:r>
            <a:endParaRPr lang="de-DE" sz="1600" dirty="0" smtClean="0"/>
          </a:p>
          <a:p>
            <a:pPr marL="457200" indent="-457200">
              <a:spcBef>
                <a:spcPts val="0"/>
              </a:spcBef>
              <a:buClr>
                <a:srgbClr val="A32730"/>
              </a:buClr>
              <a:buFont typeface="+mj-lt"/>
              <a:buAutoNum type="alphaLcParenR"/>
            </a:pPr>
            <a:r>
              <a:rPr lang="de-DE" sz="1600" dirty="0" smtClean="0"/>
              <a:t>Nein. Die Nährstoffe werden vor dem Schälen durch ein besonderes Verfahren aus der Spelze in den Kern gepresst. </a:t>
            </a:r>
          </a:p>
          <a:p>
            <a:pPr marL="457200" indent="-457200">
              <a:spcBef>
                <a:spcPts val="0"/>
              </a:spcBef>
              <a:buClr>
                <a:srgbClr val="A32730"/>
              </a:buClr>
              <a:buNone/>
            </a:pPr>
            <a:endParaRPr lang="de-DE" sz="1600" dirty="0" smtClean="0"/>
          </a:p>
          <a:p>
            <a:pPr marL="457200" indent="-457200">
              <a:spcBef>
                <a:spcPts val="0"/>
              </a:spcBef>
              <a:buClr>
                <a:srgbClr val="A32730"/>
              </a:buClr>
              <a:buNone/>
            </a:pPr>
            <a:r>
              <a:rPr lang="de-DE" sz="1600" dirty="0" smtClean="0"/>
              <a:t>Frage 3</a:t>
            </a:r>
          </a:p>
          <a:p>
            <a:pPr marL="457200" indent="-457200">
              <a:spcBef>
                <a:spcPts val="0"/>
              </a:spcBef>
              <a:buClr>
                <a:srgbClr val="A32730"/>
              </a:buClr>
              <a:buNone/>
            </a:pPr>
            <a:r>
              <a:rPr lang="de-DE" sz="1600" dirty="0" smtClean="0"/>
              <a:t>Sind kernige und zarte Haferflocken </a:t>
            </a:r>
          </a:p>
          <a:p>
            <a:pPr marL="457200" indent="-457200">
              <a:spcBef>
                <a:spcPts val="0"/>
              </a:spcBef>
              <a:buClr>
                <a:srgbClr val="A32730"/>
              </a:buClr>
              <a:buNone/>
            </a:pPr>
            <a:r>
              <a:rPr lang="de-DE" sz="1600" dirty="0" smtClean="0"/>
              <a:t>Vollkornerzeugnisse?</a:t>
            </a:r>
          </a:p>
          <a:p>
            <a:pPr marL="457200" indent="-457200">
              <a:spcBef>
                <a:spcPts val="0"/>
              </a:spcBef>
              <a:buClr>
                <a:srgbClr val="A32730"/>
              </a:buClr>
              <a:buFont typeface="+mj-lt"/>
              <a:buAutoNum type="alphaLcParenR"/>
            </a:pPr>
            <a:r>
              <a:rPr lang="de-DE" sz="1600" dirty="0" smtClean="0"/>
              <a:t>Ja</a:t>
            </a:r>
          </a:p>
          <a:p>
            <a:pPr marL="457200" indent="-457200">
              <a:spcBef>
                <a:spcPts val="0"/>
              </a:spcBef>
              <a:buClr>
                <a:srgbClr val="A32730"/>
              </a:buClr>
              <a:buFont typeface="+mj-lt"/>
              <a:buAutoNum type="alphaLcParenR"/>
            </a:pPr>
            <a:r>
              <a:rPr lang="de-DE" sz="1600" dirty="0" smtClean="0"/>
              <a:t>Nein</a:t>
            </a:r>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61.</a:t>
            </a:r>
            <a:endParaRPr lang="de-DE" sz="1200" i="1" dirty="0">
              <a:solidFill>
                <a:schemeClr val="tx1"/>
              </a:solidFill>
            </a:endParaRPr>
          </a:p>
        </p:txBody>
      </p:sp>
      <p:sp>
        <p:nvSpPr>
          <p:cNvPr id="7" name="Inhaltsplatzhalter 2"/>
          <p:cNvSpPr txBox="1">
            <a:spLocks/>
          </p:cNvSpPr>
          <p:nvPr/>
        </p:nvSpPr>
        <p:spPr bwMode="auto">
          <a:xfrm>
            <a:off x="4463480" y="4797152"/>
            <a:ext cx="3852936"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
                <a:srgbClr val="A32730"/>
              </a:buClr>
              <a:buSzTx/>
              <a:tabLst/>
              <a:defRPr/>
            </a:pPr>
            <a:r>
              <a:rPr kumimoji="0" lang="de-DE" sz="1600" b="0" i="0" u="none" strike="noStrike" kern="1200" cap="none" spc="0" normalizeH="0" baseline="0" noProof="0" dirty="0" smtClean="0">
                <a:ln>
                  <a:noFill/>
                </a:ln>
                <a:solidFill>
                  <a:schemeClr val="tx1"/>
                </a:solidFill>
                <a:effectLst/>
                <a:uLnTx/>
                <a:uFillTx/>
                <a:latin typeface="+mn-lt"/>
                <a:ea typeface="+mn-ea"/>
                <a:cs typeface="+mn-cs"/>
              </a:rPr>
              <a:t>Frage 4</a:t>
            </a:r>
          </a:p>
          <a:p>
            <a:pPr marL="342900" marR="0" lvl="0" indent="-342900" algn="l" defTabSz="914400" rtl="0" eaLnBrk="0" fontAlgn="base" latinLnBrk="0" hangingPunct="0">
              <a:lnSpc>
                <a:spcPct val="100000"/>
              </a:lnSpc>
              <a:spcBef>
                <a:spcPts val="0"/>
              </a:spcBef>
              <a:spcAft>
                <a:spcPct val="0"/>
              </a:spcAft>
              <a:buClr>
                <a:srgbClr val="A32730"/>
              </a:buClr>
              <a:buSzTx/>
              <a:tabLst/>
              <a:defRPr/>
            </a:pPr>
            <a:r>
              <a:rPr lang="de-DE" sz="1600" dirty="0" smtClean="0">
                <a:latin typeface="+mn-lt"/>
              </a:rPr>
              <a:t>Welcher Kernbestandteil ist bei Haferkleie</a:t>
            </a:r>
          </a:p>
          <a:p>
            <a:pPr marL="342900" marR="0" lvl="0" indent="-342900" algn="l" defTabSz="914400" rtl="0" eaLnBrk="0" fontAlgn="base" latinLnBrk="0" hangingPunct="0">
              <a:lnSpc>
                <a:spcPct val="100000"/>
              </a:lnSpc>
              <a:spcBef>
                <a:spcPts val="0"/>
              </a:spcBef>
              <a:spcAft>
                <a:spcPct val="0"/>
              </a:spcAft>
              <a:buClr>
                <a:srgbClr val="A32730"/>
              </a:buClr>
              <a:buSzTx/>
              <a:tabLst/>
              <a:defRPr/>
            </a:pPr>
            <a:r>
              <a:rPr lang="de-DE" sz="1600" dirty="0" smtClean="0">
                <a:latin typeface="+mn-lt"/>
              </a:rPr>
              <a:t>überwiegend </a:t>
            </a:r>
            <a:r>
              <a:rPr lang="de-DE" sz="1600" u="sng" dirty="0" smtClean="0">
                <a:latin typeface="+mn-lt"/>
              </a:rPr>
              <a:t>nicht</a:t>
            </a:r>
            <a:r>
              <a:rPr lang="de-DE" sz="1600" dirty="0" smtClean="0">
                <a:latin typeface="+mn-lt"/>
              </a:rPr>
              <a:t> enthalten?</a:t>
            </a:r>
          </a:p>
          <a:p>
            <a:pPr marL="342900" marR="0" lvl="0" indent="-342900" algn="l" defTabSz="914400" rtl="0" eaLnBrk="0" fontAlgn="base" latinLnBrk="0" hangingPunct="0">
              <a:lnSpc>
                <a:spcPct val="100000"/>
              </a:lnSpc>
              <a:spcBef>
                <a:spcPts val="0"/>
              </a:spcBef>
              <a:spcAft>
                <a:spcPct val="0"/>
              </a:spcAft>
              <a:buClr>
                <a:srgbClr val="A32730"/>
              </a:buClr>
              <a:buSzTx/>
              <a:buFont typeface="+mj-lt"/>
              <a:buAutoNum type="alphaLcParenR"/>
              <a:tabLst/>
              <a:defRPr/>
            </a:pPr>
            <a:r>
              <a:rPr lang="de-DE" sz="1600" dirty="0" smtClean="0">
                <a:latin typeface="+mn-lt"/>
              </a:rPr>
              <a:t>Randschichten</a:t>
            </a:r>
          </a:p>
          <a:p>
            <a:pPr marL="342900" marR="0" lvl="0" indent="-342900" algn="l" defTabSz="914400" rtl="0" eaLnBrk="0" fontAlgn="base" latinLnBrk="0" hangingPunct="0">
              <a:lnSpc>
                <a:spcPct val="100000"/>
              </a:lnSpc>
              <a:spcBef>
                <a:spcPts val="0"/>
              </a:spcBef>
              <a:spcAft>
                <a:spcPct val="0"/>
              </a:spcAft>
              <a:buClr>
                <a:srgbClr val="A32730"/>
              </a:buClr>
              <a:buSzTx/>
              <a:buFont typeface="+mj-lt"/>
              <a:buAutoNum type="alphaLcParenR"/>
              <a:tabLst/>
              <a:defRPr/>
            </a:pPr>
            <a:r>
              <a:rPr lang="de-DE" sz="1600" dirty="0" smtClean="0">
                <a:latin typeface="+mn-lt"/>
              </a:rPr>
              <a:t>Mehlkörper</a:t>
            </a:r>
          </a:p>
          <a:p>
            <a:pPr marL="342900" marR="0" lvl="0" indent="-342900" algn="l" defTabSz="914400" rtl="0" eaLnBrk="0" fontAlgn="base" latinLnBrk="0" hangingPunct="0">
              <a:lnSpc>
                <a:spcPct val="100000"/>
              </a:lnSpc>
              <a:spcBef>
                <a:spcPts val="0"/>
              </a:spcBef>
              <a:spcAft>
                <a:spcPct val="0"/>
              </a:spcAft>
              <a:buClr>
                <a:srgbClr val="A32730"/>
              </a:buClr>
              <a:buSzTx/>
              <a:buFont typeface="+mj-lt"/>
              <a:buAutoNum type="alphaLcParenR"/>
              <a:tabLst/>
              <a:defRPr/>
            </a:pPr>
            <a:r>
              <a:rPr lang="de-DE" sz="1600" dirty="0" smtClean="0">
                <a:latin typeface="+mn-lt"/>
              </a:rPr>
              <a:t>Keimling</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Foliennummernplatzhalter 7"/>
          <p:cNvSpPr>
            <a:spLocks noGrp="1"/>
          </p:cNvSpPr>
          <p:nvPr>
            <p:ph type="sldNum" sz="quarter" idx="12"/>
          </p:nvPr>
        </p:nvSpPr>
        <p:spPr/>
        <p:txBody>
          <a:bodyPr/>
          <a:lstStyle/>
          <a:p>
            <a:pPr>
              <a:defRPr/>
            </a:pPr>
            <a:fld id="{44902055-CFB6-4A46-AD1E-692083DC96FA}" type="slidenum">
              <a:rPr lang="de-DE" smtClean="0"/>
              <a:pPr>
                <a:defRPr/>
              </a:pPr>
              <a:t>11</a:t>
            </a:fld>
            <a:endParaRPr lang="de-DE"/>
          </a:p>
        </p:txBody>
      </p:sp>
      <p:sp>
        <p:nvSpPr>
          <p:cNvPr id="10" name="Fußzeilenplatzhalter 9"/>
          <p:cNvSpPr>
            <a:spLocks noGrp="1"/>
          </p:cNvSpPr>
          <p:nvPr>
            <p:ph type="ftr" sz="quarter" idx="11"/>
          </p:nvPr>
        </p:nvSpPr>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12</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b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Foliennummernplatzhalter 11"/>
          <p:cNvSpPr>
            <a:spLocks noGrp="1"/>
          </p:cNvSpPr>
          <p:nvPr>
            <p:ph type="sldNum" sz="quarter" idx="12"/>
          </p:nvPr>
        </p:nvSpPr>
        <p:spPr/>
        <p:txBody>
          <a:bodyPr/>
          <a:lstStyle/>
          <a:p>
            <a:pPr>
              <a:defRPr/>
            </a:pPr>
            <a:fld id="{44902055-CFB6-4A46-AD1E-692083DC96FA}" type="slidenum">
              <a:rPr lang="de-DE" smtClean="0"/>
              <a:pPr>
                <a:defRPr/>
              </a:pPr>
              <a:t>13</a:t>
            </a:fld>
            <a:endParaRPr lang="de-DE"/>
          </a:p>
        </p:txBody>
      </p:sp>
      <p:pic>
        <p:nvPicPr>
          <p:cNvPr id="13" name="Picture 7"/>
          <p:cNvPicPr>
            <a:picLocks noChangeAspect="1" noChangeArrowheads="1"/>
          </p:cNvPicPr>
          <p:nvPr/>
        </p:nvPicPr>
        <p:blipFill>
          <a:blip r:embed="rId3" cstate="screen"/>
          <a:srcRect/>
          <a:stretch>
            <a:fillRect/>
          </a:stretch>
        </p:blipFill>
        <p:spPr bwMode="auto">
          <a:xfrm>
            <a:off x="6156325" y="3789363"/>
            <a:ext cx="2273300" cy="1223962"/>
          </a:xfrm>
          <a:prstGeom prst="rect">
            <a:avLst/>
          </a:prstGeom>
          <a:noFill/>
          <a:ln w="9525">
            <a:noFill/>
            <a:miter lim="800000"/>
            <a:headEnd/>
            <a:tailEnd/>
          </a:ln>
        </p:spPr>
      </p:pic>
      <p:pic>
        <p:nvPicPr>
          <p:cNvPr id="14" name="Picture 8"/>
          <p:cNvPicPr>
            <a:picLocks noChangeAspect="1" noChangeArrowheads="1"/>
          </p:cNvPicPr>
          <p:nvPr/>
        </p:nvPicPr>
        <p:blipFill>
          <a:blip r:embed="rId4" cstate="screen"/>
          <a:srcRect/>
          <a:stretch>
            <a:fillRect/>
          </a:stretch>
        </p:blipFill>
        <p:spPr bwMode="auto">
          <a:xfrm>
            <a:off x="611188" y="2205038"/>
            <a:ext cx="2447925" cy="1223962"/>
          </a:xfrm>
          <a:prstGeom prst="rect">
            <a:avLst/>
          </a:prstGeom>
          <a:noFill/>
          <a:ln w="9525">
            <a:noFill/>
            <a:miter lim="800000"/>
            <a:headEnd/>
            <a:tailEnd/>
          </a:ln>
        </p:spPr>
      </p:pic>
      <p:pic>
        <p:nvPicPr>
          <p:cNvPr id="15" name="Picture 9"/>
          <p:cNvPicPr>
            <a:picLocks noChangeAspect="1" noChangeArrowheads="1"/>
          </p:cNvPicPr>
          <p:nvPr/>
        </p:nvPicPr>
        <p:blipFill>
          <a:blip r:embed="rId5" cstate="screen"/>
          <a:srcRect/>
          <a:stretch>
            <a:fillRect/>
          </a:stretch>
        </p:blipFill>
        <p:spPr bwMode="auto">
          <a:xfrm>
            <a:off x="1258888" y="4868863"/>
            <a:ext cx="2592387" cy="1296987"/>
          </a:xfrm>
          <a:prstGeom prst="rect">
            <a:avLst/>
          </a:prstGeom>
          <a:noFill/>
          <a:ln w="9525">
            <a:noFill/>
            <a:miter lim="800000"/>
            <a:headEnd/>
            <a:tailEnd/>
          </a:ln>
        </p:spPr>
      </p:pic>
      <p:pic>
        <p:nvPicPr>
          <p:cNvPr id="16" name="Picture 10"/>
          <p:cNvPicPr>
            <a:picLocks noChangeAspect="1" noChangeArrowheads="1"/>
          </p:cNvPicPr>
          <p:nvPr/>
        </p:nvPicPr>
        <p:blipFill>
          <a:blip r:embed="rId6" cstate="screen"/>
          <a:srcRect/>
          <a:stretch>
            <a:fillRect/>
          </a:stretch>
        </p:blipFill>
        <p:spPr bwMode="auto">
          <a:xfrm>
            <a:off x="4067175" y="5229225"/>
            <a:ext cx="2409825" cy="1079500"/>
          </a:xfrm>
          <a:prstGeom prst="rect">
            <a:avLst/>
          </a:prstGeom>
          <a:noFill/>
          <a:ln w="9525">
            <a:noFill/>
            <a:miter lim="800000"/>
            <a:headEnd/>
            <a:tailEnd/>
          </a:ln>
        </p:spPr>
      </p:pic>
      <p:pic>
        <p:nvPicPr>
          <p:cNvPr id="17" name="Picture 11"/>
          <p:cNvPicPr>
            <a:picLocks noChangeAspect="1" noChangeArrowheads="1"/>
          </p:cNvPicPr>
          <p:nvPr/>
        </p:nvPicPr>
        <p:blipFill>
          <a:blip r:embed="rId7" cstate="screen"/>
          <a:srcRect/>
          <a:stretch>
            <a:fillRect/>
          </a:stretch>
        </p:blipFill>
        <p:spPr bwMode="auto">
          <a:xfrm>
            <a:off x="3132138" y="1125538"/>
            <a:ext cx="2854325" cy="1079500"/>
          </a:xfrm>
          <a:prstGeom prst="rect">
            <a:avLst/>
          </a:prstGeom>
          <a:noFill/>
          <a:ln w="9525">
            <a:noFill/>
            <a:miter lim="800000"/>
            <a:headEnd/>
            <a:tailEnd/>
          </a:ln>
        </p:spPr>
      </p:pic>
      <p:pic>
        <p:nvPicPr>
          <p:cNvPr id="18" name="Picture 12"/>
          <p:cNvPicPr>
            <a:picLocks noChangeAspect="1" noChangeArrowheads="1"/>
          </p:cNvPicPr>
          <p:nvPr/>
        </p:nvPicPr>
        <p:blipFill>
          <a:blip r:embed="rId8" cstate="screen"/>
          <a:srcRect/>
          <a:stretch>
            <a:fillRect/>
          </a:stretch>
        </p:blipFill>
        <p:spPr bwMode="auto">
          <a:xfrm>
            <a:off x="250825" y="3573463"/>
            <a:ext cx="1995488" cy="1079500"/>
          </a:xfrm>
          <a:prstGeom prst="rect">
            <a:avLst/>
          </a:prstGeom>
          <a:noFill/>
          <a:ln w="9525">
            <a:noFill/>
            <a:miter lim="800000"/>
            <a:headEnd/>
            <a:tailEnd/>
          </a:ln>
        </p:spPr>
      </p:pic>
      <p:pic>
        <p:nvPicPr>
          <p:cNvPr id="19" name="Picture 13"/>
          <p:cNvPicPr>
            <a:picLocks noChangeAspect="1" noChangeArrowheads="1"/>
          </p:cNvPicPr>
          <p:nvPr/>
        </p:nvPicPr>
        <p:blipFill>
          <a:blip r:embed="rId9" cstate="screen"/>
          <a:srcRect/>
          <a:stretch>
            <a:fillRect/>
          </a:stretch>
        </p:blipFill>
        <p:spPr bwMode="auto">
          <a:xfrm>
            <a:off x="5148263" y="2420938"/>
            <a:ext cx="3024187"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nhaltsplatzhalter 2"/>
          <p:cNvSpPr>
            <a:spLocks noGrp="1"/>
          </p:cNvSpPr>
          <p:nvPr>
            <p:ph idx="1"/>
          </p:nvPr>
        </p:nvSpPr>
        <p:spPr>
          <a:xfrm>
            <a:off x="457200" y="1285875"/>
            <a:ext cx="6851104" cy="5072063"/>
          </a:xfrm>
        </p:spPr>
        <p:txBody>
          <a:bodyPr/>
          <a:lstStyle/>
          <a:p>
            <a:pPr eaLnBrk="1" hangingPunct="1">
              <a:buClr>
                <a:srgbClr val="A32730"/>
              </a:buClr>
              <a:buFont typeface="Wingdings" pitchFamily="2" charset="2"/>
              <a:buChar char="§"/>
            </a:pPr>
            <a:r>
              <a:rPr lang="de-DE" sz="1700" dirty="0" smtClean="0"/>
              <a:t>Wichtig für viele lebenswichtige Funktionen im Körper</a:t>
            </a:r>
          </a:p>
          <a:p>
            <a:pPr eaLnBrk="1" hangingPunct="1">
              <a:buClr>
                <a:srgbClr val="A32730"/>
              </a:buClr>
              <a:buFont typeface="Wingdings" pitchFamily="2" charset="2"/>
              <a:buChar char="§"/>
            </a:pPr>
            <a:endParaRPr lang="de-DE" sz="1700" dirty="0" smtClean="0"/>
          </a:p>
          <a:p>
            <a:pPr eaLnBrk="1" hangingPunct="1">
              <a:buClr>
                <a:srgbClr val="A32730"/>
              </a:buClr>
              <a:buFont typeface="Wingdings" pitchFamily="2" charset="2"/>
              <a:buChar char="§"/>
            </a:pPr>
            <a:r>
              <a:rPr lang="de-DE" sz="1700" dirty="0" smtClean="0">
                <a:solidFill>
                  <a:srgbClr val="A32730"/>
                </a:solidFill>
              </a:rPr>
              <a:t>Spurenelemente</a:t>
            </a:r>
            <a:r>
              <a:rPr lang="de-DE" sz="1700" dirty="0" smtClean="0"/>
              <a:t> = Mineralstoffe, </a:t>
            </a:r>
            <a:br>
              <a:rPr lang="de-DE" sz="1700" dirty="0" smtClean="0"/>
            </a:br>
            <a:r>
              <a:rPr lang="de-DE" sz="1700" dirty="0" smtClean="0"/>
              <a:t>die nur in sehr geringen Mengen unter 0,02 g pro Tag </a:t>
            </a:r>
            <a:br>
              <a:rPr lang="de-DE" sz="1700" dirty="0" smtClean="0"/>
            </a:br>
            <a:r>
              <a:rPr lang="de-DE" sz="1700" dirty="0" smtClean="0"/>
              <a:t>dem Körper zugeführt werden müssen</a:t>
            </a:r>
          </a:p>
          <a:p>
            <a:pPr eaLnBrk="1" hangingPunct="1">
              <a:buClr>
                <a:srgbClr val="A32730"/>
              </a:buClr>
              <a:buFont typeface="Wingdings" pitchFamily="2" charset="2"/>
              <a:buChar char="§"/>
            </a:pPr>
            <a:endParaRPr lang="de-DE" sz="1700" dirty="0" smtClean="0"/>
          </a:p>
          <a:p>
            <a:pPr eaLnBrk="1" hangingPunct="1">
              <a:buClr>
                <a:srgbClr val="A32730"/>
              </a:buClr>
              <a:buFont typeface="Wingdings" pitchFamily="2" charset="2"/>
              <a:buChar char="§"/>
            </a:pPr>
            <a:r>
              <a:rPr lang="de-DE" sz="2000" b="1" dirty="0" smtClean="0">
                <a:solidFill>
                  <a:srgbClr val="A32730"/>
                </a:solidFill>
              </a:rPr>
              <a:t>Haferflocken sind reich an:</a:t>
            </a:r>
          </a:p>
          <a:p>
            <a:pPr lvl="1" eaLnBrk="1" hangingPunct="1">
              <a:buClr>
                <a:srgbClr val="A32730"/>
              </a:buClr>
              <a:buFont typeface="Wingdings" pitchFamily="2" charset="2"/>
              <a:buChar char="§"/>
            </a:pPr>
            <a:r>
              <a:rPr lang="de-DE" sz="2000" b="1" dirty="0" smtClean="0">
                <a:solidFill>
                  <a:srgbClr val="A32730"/>
                </a:solidFill>
              </a:rPr>
              <a:t>Magnesium, Phosphor (Mineralstoffe)</a:t>
            </a:r>
          </a:p>
          <a:p>
            <a:pPr lvl="1" eaLnBrk="1" hangingPunct="1">
              <a:buClr>
                <a:srgbClr val="A32730"/>
              </a:buClr>
              <a:buFont typeface="Wingdings" pitchFamily="2" charset="2"/>
              <a:buChar char="§"/>
            </a:pPr>
            <a:r>
              <a:rPr lang="de-DE" sz="2000" b="1" dirty="0" smtClean="0">
                <a:solidFill>
                  <a:srgbClr val="A32730"/>
                </a:solidFill>
              </a:rPr>
              <a:t>Eisen, Zink, Kupfer, Mangan (Spurenelemente)</a:t>
            </a:r>
          </a:p>
          <a:p>
            <a:pPr lvl="1" eaLnBrk="1" hangingPunct="1">
              <a:buClr>
                <a:srgbClr val="A32730"/>
              </a:buClr>
              <a:buFont typeface="Wingdings" pitchFamily="2" charset="2"/>
              <a:buChar char="§"/>
            </a:pPr>
            <a:endParaRPr lang="de-DE" sz="1700" dirty="0" smtClean="0"/>
          </a:p>
          <a:p>
            <a:pPr eaLnBrk="1" hangingPunct="1">
              <a:buClr>
                <a:srgbClr val="A32730"/>
              </a:buClr>
              <a:buFont typeface="Wingdings" pitchFamily="2" charset="2"/>
              <a:buChar char="§"/>
            </a:pPr>
            <a:r>
              <a:rPr lang="de-DE" sz="1700" dirty="0" smtClean="0">
                <a:solidFill>
                  <a:srgbClr val="A32730"/>
                </a:solidFill>
              </a:rPr>
              <a:t>Haferflocken enthalten auch:</a:t>
            </a:r>
          </a:p>
          <a:p>
            <a:pPr lvl="1" eaLnBrk="1" hangingPunct="1"/>
            <a:r>
              <a:rPr lang="de-DE" sz="1700" dirty="0" smtClean="0"/>
              <a:t>Kalium (Mineralstoff)</a:t>
            </a:r>
          </a:p>
          <a:p>
            <a:pPr lvl="1" eaLnBrk="1" hangingPunct="1"/>
            <a:r>
              <a:rPr lang="de-DE" sz="1700" dirty="0" smtClean="0"/>
              <a:t>Selen (Spurenelement)</a:t>
            </a:r>
          </a:p>
        </p:txBody>
      </p:sp>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Groß: Mineralstoffe und Spurenelemente</a:t>
            </a:r>
          </a:p>
        </p:txBody>
      </p:sp>
      <p:sp>
        <p:nvSpPr>
          <p:cNvPr id="8" name="Foliennummernplatzhalter 7"/>
          <p:cNvSpPr>
            <a:spLocks noGrp="1"/>
          </p:cNvSpPr>
          <p:nvPr>
            <p:ph type="sldNum" sz="quarter" idx="12"/>
          </p:nvPr>
        </p:nvSpPr>
        <p:spPr/>
        <p:txBody>
          <a:bodyPr/>
          <a:lstStyle/>
          <a:p>
            <a:pPr>
              <a:defRPr/>
            </a:pPr>
            <a:fld id="{44902055-CFB6-4A46-AD1E-692083DC96FA}" type="slidenum">
              <a:rPr lang="de-DE" smtClean="0"/>
              <a:pPr>
                <a:defRPr/>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ußzeilenplatzhalter 32"/>
          <p:cNvSpPr>
            <a:spLocks noGrp="1"/>
          </p:cNvSpPr>
          <p:nvPr>
            <p:ph type="ftr" sz="quarter" idx="11"/>
          </p:nvPr>
        </p:nvSpPr>
        <p:spPr/>
        <p:txBody>
          <a:bodyPr/>
          <a:lstStyle/>
          <a:p>
            <a:pPr>
              <a:defRPr/>
            </a:pPr>
            <a:r>
              <a:rPr lang="de-DE" smtClean="0"/>
              <a:t>© Hafer Die Alleskörner,VDGS e.V.</a:t>
            </a:r>
            <a:endParaRPr lang="de-DE" dirty="0"/>
          </a:p>
        </p:txBody>
      </p:sp>
      <p:sp>
        <p:nvSpPr>
          <p:cNvPr id="7" name="Abgerundetes Rechteck 6"/>
          <p:cNvSpPr/>
          <p:nvPr/>
        </p:nvSpPr>
        <p:spPr>
          <a:xfrm>
            <a:off x="428625" y="121443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Nährstoff</a:t>
            </a:r>
          </a:p>
        </p:txBody>
      </p:sp>
      <p:sp>
        <p:nvSpPr>
          <p:cNvPr id="8" name="Abgerundetes Rechteck 7"/>
          <p:cNvSpPr/>
          <p:nvPr/>
        </p:nvSpPr>
        <p:spPr>
          <a:xfrm>
            <a:off x="2000250" y="121443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9" name="Abgerundetes Rechteck 8"/>
          <p:cNvSpPr/>
          <p:nvPr/>
        </p:nvSpPr>
        <p:spPr>
          <a:xfrm>
            <a:off x="3857625" y="121443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Wirkung im Organismus</a:t>
            </a:r>
          </a:p>
        </p:txBody>
      </p:sp>
      <p:sp>
        <p:nvSpPr>
          <p:cNvPr id="14" name="Abgerundetes Rechteck 13"/>
          <p:cNvSpPr/>
          <p:nvPr/>
        </p:nvSpPr>
        <p:spPr>
          <a:xfrm>
            <a:off x="428625" y="328612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Magnesium</a:t>
            </a:r>
          </a:p>
        </p:txBody>
      </p:sp>
      <p:sp>
        <p:nvSpPr>
          <p:cNvPr id="15" name="Abgerundetes Rechteck 14"/>
          <p:cNvSpPr/>
          <p:nvPr/>
        </p:nvSpPr>
        <p:spPr>
          <a:xfrm>
            <a:off x="2000250" y="3286125"/>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130 mg</a:t>
            </a:r>
          </a:p>
          <a:p>
            <a:pPr algn="ctr">
              <a:defRPr/>
            </a:pPr>
            <a:r>
              <a:rPr lang="de-DE" sz="1400" b="1" dirty="0">
                <a:solidFill>
                  <a:schemeClr val="tx1">
                    <a:lumMod val="75000"/>
                    <a:lumOff val="25000"/>
                  </a:schemeClr>
                </a:solidFill>
              </a:rPr>
              <a:t>375 mg</a:t>
            </a:r>
          </a:p>
        </p:txBody>
      </p:sp>
      <p:sp>
        <p:nvSpPr>
          <p:cNvPr id="16" name="Abgerundetes Rechteck 15"/>
          <p:cNvSpPr/>
          <p:nvPr/>
        </p:nvSpPr>
        <p:spPr>
          <a:xfrm>
            <a:off x="3857625" y="3286125"/>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Reizübertragung in Muskulatur</a:t>
            </a:r>
          </a:p>
          <a:p>
            <a:pPr algn="ctr">
              <a:defRPr/>
            </a:pPr>
            <a:r>
              <a:rPr lang="de-DE" sz="1200" b="1" dirty="0">
                <a:solidFill>
                  <a:schemeClr val="tx1">
                    <a:lumMod val="75000"/>
                    <a:lumOff val="25000"/>
                  </a:schemeClr>
                </a:solidFill>
              </a:rPr>
              <a:t>Stärkung des Nervensystems</a:t>
            </a:r>
          </a:p>
        </p:txBody>
      </p:sp>
      <p:sp>
        <p:nvSpPr>
          <p:cNvPr id="16394" name="Textfeld 16"/>
          <p:cNvSpPr txBox="1">
            <a:spLocks noChangeArrowheads="1"/>
          </p:cNvSpPr>
          <p:nvPr/>
        </p:nvSpPr>
        <p:spPr bwMode="auto">
          <a:xfrm>
            <a:off x="285750" y="2103438"/>
            <a:ext cx="6807200" cy="461962"/>
          </a:xfrm>
          <a:prstGeom prst="rect">
            <a:avLst/>
          </a:prstGeom>
          <a:noFill/>
          <a:ln w="9525">
            <a:noFill/>
            <a:miter lim="800000"/>
            <a:headEnd/>
            <a:tailEnd/>
          </a:ln>
        </p:spPr>
        <p:txBody>
          <a:bodyPr>
            <a:spAutoFit/>
          </a:bodyPr>
          <a:lstStyle/>
          <a:p>
            <a:r>
              <a:rPr lang="de-DE" sz="1200" b="1" dirty="0">
                <a:solidFill>
                  <a:srgbClr val="A32730"/>
                </a:solidFill>
              </a:rPr>
              <a:t>Haferflocken sind reich an folgenden Mineralstoffen, d. h. die Menge in </a:t>
            </a:r>
            <a:r>
              <a:rPr lang="de-DE" sz="1200" b="1" u="sng" dirty="0">
                <a:solidFill>
                  <a:srgbClr val="A32730"/>
                </a:solidFill>
              </a:rPr>
              <a:t>100 g</a:t>
            </a:r>
            <a:r>
              <a:rPr lang="de-DE" sz="1200" b="1" dirty="0">
                <a:solidFill>
                  <a:srgbClr val="A32730"/>
                </a:solidFill>
              </a:rPr>
              <a:t> Haferflocken deckt zu mindestens 30 % die Referenzmenge für die Tageszufuhr des Nährstoffs:</a:t>
            </a:r>
          </a:p>
        </p:txBody>
      </p:sp>
      <p:sp>
        <p:nvSpPr>
          <p:cNvPr id="18" name="Abgerundetes Rechteck 17"/>
          <p:cNvSpPr/>
          <p:nvPr/>
        </p:nvSpPr>
        <p:spPr>
          <a:xfrm>
            <a:off x="428625" y="264318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Phosphor</a:t>
            </a:r>
          </a:p>
        </p:txBody>
      </p:sp>
      <p:sp>
        <p:nvSpPr>
          <p:cNvPr id="19" name="Abgerundetes Rechteck 18"/>
          <p:cNvSpPr/>
          <p:nvPr/>
        </p:nvSpPr>
        <p:spPr>
          <a:xfrm>
            <a:off x="2000250" y="26431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430 mg</a:t>
            </a:r>
          </a:p>
          <a:p>
            <a:pPr algn="ctr">
              <a:defRPr/>
            </a:pPr>
            <a:r>
              <a:rPr lang="de-DE" sz="1400" b="1" dirty="0">
                <a:solidFill>
                  <a:schemeClr val="tx1">
                    <a:lumMod val="75000"/>
                    <a:lumOff val="25000"/>
                  </a:schemeClr>
                </a:solidFill>
              </a:rPr>
              <a:t>700 mg</a:t>
            </a:r>
          </a:p>
        </p:txBody>
      </p:sp>
      <p:sp>
        <p:nvSpPr>
          <p:cNvPr id="20" name="Abgerundetes Rechteck 19"/>
          <p:cNvSpPr/>
          <p:nvPr/>
        </p:nvSpPr>
        <p:spPr>
          <a:xfrm>
            <a:off x="3857625" y="264318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Aufbau von Knochen und Zähnen, v. a. bei Kindern</a:t>
            </a:r>
          </a:p>
        </p:txBody>
      </p:sp>
      <p:sp>
        <p:nvSpPr>
          <p:cNvPr id="21" name="Abgerundetes Rechteck 20"/>
          <p:cNvSpPr/>
          <p:nvPr/>
        </p:nvSpPr>
        <p:spPr>
          <a:xfrm>
            <a:off x="428625"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Eisen</a:t>
            </a:r>
          </a:p>
        </p:txBody>
      </p:sp>
      <p:sp>
        <p:nvSpPr>
          <p:cNvPr id="22" name="Abgerundetes Rechteck 21"/>
          <p:cNvSpPr/>
          <p:nvPr/>
        </p:nvSpPr>
        <p:spPr>
          <a:xfrm>
            <a:off x="200025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5,8 mg</a:t>
            </a:r>
          </a:p>
          <a:p>
            <a:pPr algn="ctr">
              <a:defRPr/>
            </a:pPr>
            <a:r>
              <a:rPr lang="de-DE" sz="1400" b="1" dirty="0">
                <a:solidFill>
                  <a:schemeClr val="tx1">
                    <a:lumMod val="75000"/>
                    <a:lumOff val="25000"/>
                  </a:schemeClr>
                </a:solidFill>
              </a:rPr>
              <a:t>14 mg</a:t>
            </a:r>
          </a:p>
        </p:txBody>
      </p:sp>
      <p:sp>
        <p:nvSpPr>
          <p:cNvPr id="23" name="Abgerundetes Rechteck 22"/>
          <p:cNvSpPr/>
          <p:nvPr/>
        </p:nvSpPr>
        <p:spPr>
          <a:xfrm>
            <a:off x="3857625" y="6026150"/>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Bildung roter Blutkörperchen</a:t>
            </a:r>
          </a:p>
          <a:p>
            <a:pPr algn="ctr">
              <a:defRPr/>
            </a:pPr>
            <a:r>
              <a:rPr lang="de-DE" sz="1200" b="1" dirty="0">
                <a:solidFill>
                  <a:schemeClr val="tx1">
                    <a:lumMod val="75000"/>
                    <a:lumOff val="25000"/>
                  </a:schemeClr>
                </a:solidFill>
              </a:rPr>
              <a:t>Stärkung des Immunsystems</a:t>
            </a:r>
          </a:p>
          <a:p>
            <a:pPr algn="ctr">
              <a:defRPr/>
            </a:pPr>
            <a:r>
              <a:rPr lang="de-DE" sz="1200" b="1" dirty="0">
                <a:solidFill>
                  <a:schemeClr val="tx1">
                    <a:lumMod val="75000"/>
                    <a:lumOff val="25000"/>
                  </a:schemeClr>
                </a:solidFill>
              </a:rPr>
              <a:t>Geistige Leistungsfähigkeit</a:t>
            </a:r>
          </a:p>
        </p:txBody>
      </p:sp>
      <p:sp>
        <p:nvSpPr>
          <p:cNvPr id="24" name="Abgerundetes Rechteck 23"/>
          <p:cNvSpPr/>
          <p:nvPr/>
        </p:nvSpPr>
        <p:spPr>
          <a:xfrm>
            <a:off x="428625" y="5391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Zink</a:t>
            </a:r>
          </a:p>
        </p:txBody>
      </p:sp>
      <p:sp>
        <p:nvSpPr>
          <p:cNvPr id="25" name="Abgerundetes Rechteck 24"/>
          <p:cNvSpPr/>
          <p:nvPr/>
        </p:nvSpPr>
        <p:spPr>
          <a:xfrm>
            <a:off x="2000250" y="5391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4,3 mg</a:t>
            </a:r>
          </a:p>
          <a:p>
            <a:pPr algn="ctr">
              <a:defRPr/>
            </a:pPr>
            <a:r>
              <a:rPr lang="de-DE" sz="1400" b="1" dirty="0">
                <a:solidFill>
                  <a:schemeClr val="tx1">
                    <a:lumMod val="75000"/>
                    <a:lumOff val="25000"/>
                  </a:schemeClr>
                </a:solidFill>
              </a:rPr>
              <a:t>10 mg</a:t>
            </a:r>
          </a:p>
        </p:txBody>
      </p:sp>
      <p:sp>
        <p:nvSpPr>
          <p:cNvPr id="26" name="Abgerundetes Rechteck 25"/>
          <p:cNvSpPr/>
          <p:nvPr/>
        </p:nvSpPr>
        <p:spPr>
          <a:xfrm>
            <a:off x="3857625" y="5391150"/>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Stärkung des Immunsystems</a:t>
            </a:r>
          </a:p>
          <a:p>
            <a:pPr algn="ctr">
              <a:defRPr/>
            </a:pPr>
            <a:r>
              <a:rPr lang="de-DE" sz="1200" b="1" dirty="0">
                <a:solidFill>
                  <a:schemeClr val="tx1">
                    <a:lumMod val="75000"/>
                    <a:lumOff val="25000"/>
                  </a:schemeClr>
                </a:solidFill>
              </a:rPr>
              <a:t>Zellwachstum, schnelle Wundheilung</a:t>
            </a:r>
          </a:p>
        </p:txBody>
      </p:sp>
      <p:sp>
        <p:nvSpPr>
          <p:cNvPr id="27" name="Abgerundetes Rechteck 26"/>
          <p:cNvSpPr/>
          <p:nvPr/>
        </p:nvSpPr>
        <p:spPr>
          <a:xfrm>
            <a:off x="428625" y="4741863"/>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Kupfer</a:t>
            </a:r>
          </a:p>
        </p:txBody>
      </p:sp>
      <p:sp>
        <p:nvSpPr>
          <p:cNvPr id="28" name="Abgerundetes Rechteck 27"/>
          <p:cNvSpPr/>
          <p:nvPr/>
        </p:nvSpPr>
        <p:spPr>
          <a:xfrm>
            <a:off x="2000250" y="47418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0,53 mg</a:t>
            </a:r>
          </a:p>
          <a:p>
            <a:pPr algn="ctr">
              <a:defRPr/>
            </a:pPr>
            <a:r>
              <a:rPr lang="de-DE" sz="1400" b="1" dirty="0">
                <a:solidFill>
                  <a:schemeClr val="tx1">
                    <a:lumMod val="75000"/>
                    <a:lumOff val="25000"/>
                  </a:schemeClr>
                </a:solidFill>
              </a:rPr>
              <a:t>1 mg</a:t>
            </a:r>
          </a:p>
        </p:txBody>
      </p:sp>
      <p:sp>
        <p:nvSpPr>
          <p:cNvPr id="29" name="Abgerundetes Rechteck 28"/>
          <p:cNvSpPr/>
          <p:nvPr/>
        </p:nvSpPr>
        <p:spPr>
          <a:xfrm>
            <a:off x="3857625" y="4741863"/>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Bildung roter Blutkörperchen</a:t>
            </a:r>
          </a:p>
          <a:p>
            <a:pPr algn="ctr">
              <a:defRPr/>
            </a:pPr>
            <a:r>
              <a:rPr lang="de-DE" sz="1200" b="1" dirty="0">
                <a:solidFill>
                  <a:schemeClr val="tx1">
                    <a:lumMod val="75000"/>
                    <a:lumOff val="25000"/>
                  </a:schemeClr>
                </a:solidFill>
              </a:rPr>
              <a:t>Stärkung von Haut und Nägeln</a:t>
            </a:r>
          </a:p>
          <a:p>
            <a:pPr algn="ctr">
              <a:defRPr/>
            </a:pPr>
            <a:r>
              <a:rPr lang="de-DE" sz="1200" b="1" dirty="0">
                <a:solidFill>
                  <a:schemeClr val="tx1">
                    <a:lumMod val="75000"/>
                    <a:lumOff val="25000"/>
                  </a:schemeClr>
                </a:solidFill>
              </a:rPr>
              <a:t>Aufbau von Bindegewebe</a:t>
            </a:r>
          </a:p>
        </p:txBody>
      </p:sp>
      <p:sp>
        <p:nvSpPr>
          <p:cNvPr id="30" name="Abgerundetes Rechteck 29"/>
          <p:cNvSpPr/>
          <p:nvPr/>
        </p:nvSpPr>
        <p:spPr>
          <a:xfrm>
            <a:off x="428625" y="4094163"/>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Mangan</a:t>
            </a:r>
          </a:p>
        </p:txBody>
      </p:sp>
      <p:sp>
        <p:nvSpPr>
          <p:cNvPr id="31" name="Abgerundetes Rechteck 30"/>
          <p:cNvSpPr/>
          <p:nvPr/>
        </p:nvSpPr>
        <p:spPr>
          <a:xfrm>
            <a:off x="2000250" y="40941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4,5 mg</a:t>
            </a:r>
          </a:p>
          <a:p>
            <a:pPr algn="ctr">
              <a:defRPr/>
            </a:pPr>
            <a:r>
              <a:rPr lang="de-DE" sz="1400" b="1" dirty="0">
                <a:solidFill>
                  <a:schemeClr val="tx1">
                    <a:lumMod val="75000"/>
                    <a:lumOff val="25000"/>
                  </a:schemeClr>
                </a:solidFill>
              </a:rPr>
              <a:t>2 mg</a:t>
            </a:r>
          </a:p>
        </p:txBody>
      </p:sp>
      <p:sp>
        <p:nvSpPr>
          <p:cNvPr id="32" name="Abgerundetes Rechteck 31"/>
          <p:cNvSpPr/>
          <p:nvPr/>
        </p:nvSpPr>
        <p:spPr>
          <a:xfrm>
            <a:off x="3857625" y="4094163"/>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Aufbau und Erhalt von Knochen und Bindegewebe</a:t>
            </a:r>
          </a:p>
          <a:p>
            <a:pPr algn="ctr">
              <a:defRPr/>
            </a:pPr>
            <a:r>
              <a:rPr lang="de-DE" sz="1200" b="1" dirty="0">
                <a:solidFill>
                  <a:schemeClr val="tx1">
                    <a:lumMod val="75000"/>
                    <a:lumOff val="25000"/>
                  </a:schemeClr>
                </a:solidFill>
              </a:rPr>
              <a:t>Stoffwechselprozesse</a:t>
            </a:r>
          </a:p>
        </p:txBody>
      </p:sp>
      <p:sp>
        <p:nvSpPr>
          <p:cNvPr id="34" name="Abgerundetes Rechteck 33"/>
          <p:cNvSpPr/>
          <p:nvPr/>
        </p:nvSpPr>
        <p:spPr>
          <a:xfrm>
            <a:off x="6961188" y="1196975"/>
            <a:ext cx="1714500" cy="936625"/>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a:t>
            </a:r>
            <a:r>
              <a:rPr lang="de-DE" sz="1200" b="1" u="sng" dirty="0">
                <a:solidFill>
                  <a:schemeClr val="tx1">
                    <a:lumMod val="75000"/>
                    <a:lumOff val="25000"/>
                  </a:schemeClr>
                </a:solidFill>
              </a:rPr>
              <a:t>40 g-Portion </a:t>
            </a:r>
            <a:r>
              <a:rPr lang="de-DE" sz="1200" b="1" dirty="0">
                <a:solidFill>
                  <a:schemeClr val="tx1">
                    <a:lumMod val="75000"/>
                    <a:lumOff val="25000"/>
                  </a:schemeClr>
                </a:solidFill>
              </a:rPr>
              <a:t>Haferflocken deckt die Referenzmenge für die tägl. Zufuhr zu x %:</a:t>
            </a:r>
          </a:p>
        </p:txBody>
      </p:sp>
      <p:sp>
        <p:nvSpPr>
          <p:cNvPr id="35" name="Abgerundetes Rechteck 34"/>
          <p:cNvSpPr/>
          <p:nvPr/>
        </p:nvSpPr>
        <p:spPr>
          <a:xfrm>
            <a:off x="6961188" y="32686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13,9 %</a:t>
            </a:r>
          </a:p>
        </p:txBody>
      </p:sp>
      <p:sp>
        <p:nvSpPr>
          <p:cNvPr id="36" name="Abgerundetes Rechteck 35"/>
          <p:cNvSpPr/>
          <p:nvPr/>
        </p:nvSpPr>
        <p:spPr>
          <a:xfrm>
            <a:off x="6961188" y="2625725"/>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24,6 %</a:t>
            </a:r>
          </a:p>
        </p:txBody>
      </p:sp>
      <p:sp>
        <p:nvSpPr>
          <p:cNvPr id="37" name="Abgerundetes Rechteck 36"/>
          <p:cNvSpPr/>
          <p:nvPr/>
        </p:nvSpPr>
        <p:spPr>
          <a:xfrm>
            <a:off x="6961188" y="60086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16,6 %</a:t>
            </a:r>
          </a:p>
        </p:txBody>
      </p:sp>
      <p:sp>
        <p:nvSpPr>
          <p:cNvPr id="38" name="Abgerundetes Rechteck 37"/>
          <p:cNvSpPr/>
          <p:nvPr/>
        </p:nvSpPr>
        <p:spPr>
          <a:xfrm>
            <a:off x="6961188" y="53736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17,2 %</a:t>
            </a:r>
          </a:p>
        </p:txBody>
      </p:sp>
      <p:sp>
        <p:nvSpPr>
          <p:cNvPr id="39" name="Abgerundetes Rechteck 38"/>
          <p:cNvSpPr/>
          <p:nvPr/>
        </p:nvSpPr>
        <p:spPr>
          <a:xfrm>
            <a:off x="6961188"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21,2 %</a:t>
            </a:r>
          </a:p>
        </p:txBody>
      </p:sp>
      <p:sp>
        <p:nvSpPr>
          <p:cNvPr id="40" name="Abgerundetes Rechteck 39"/>
          <p:cNvSpPr/>
          <p:nvPr/>
        </p:nvSpPr>
        <p:spPr>
          <a:xfrm>
            <a:off x="6961188" y="40767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90,0 %</a:t>
            </a:r>
          </a:p>
        </p:txBody>
      </p:sp>
      <p:sp>
        <p:nvSpPr>
          <p:cNvPr id="42" name="Rechteck 41"/>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Groß: Mineralstoffe und Spurenelemente</a:t>
            </a:r>
          </a:p>
        </p:txBody>
      </p:sp>
      <p:sp>
        <p:nvSpPr>
          <p:cNvPr id="41" name="Foliennummernplatzhalter 40"/>
          <p:cNvSpPr>
            <a:spLocks noGrp="1"/>
          </p:cNvSpPr>
          <p:nvPr>
            <p:ph type="sldNum" sz="quarter" idx="12"/>
          </p:nvPr>
        </p:nvSpPr>
        <p:spPr/>
        <p:txBody>
          <a:bodyPr/>
          <a:lstStyle/>
          <a:p>
            <a:pPr>
              <a:defRPr/>
            </a:pPr>
            <a:fld id="{44902055-CFB6-4A46-AD1E-692083DC96FA}" type="slidenum">
              <a:rPr lang="de-DE" smtClean="0"/>
              <a:pPr>
                <a:defRPr/>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p:cNvSpPr>
            <a:spLocks noGrp="1"/>
          </p:cNvSpPr>
          <p:nvPr>
            <p:ph idx="1"/>
          </p:nvPr>
        </p:nvSpPr>
        <p:spPr>
          <a:xfrm>
            <a:off x="457200" y="1285875"/>
            <a:ext cx="5829300" cy="5072063"/>
          </a:xfrm>
        </p:spPr>
        <p:txBody>
          <a:bodyPr/>
          <a:lstStyle/>
          <a:p>
            <a:pPr eaLnBrk="1" hangingPunct="1"/>
            <a:r>
              <a:rPr lang="de-DE" sz="1700" smtClean="0"/>
              <a:t>Schutz vor äußeren Einflüssen und Belastungen</a:t>
            </a:r>
          </a:p>
          <a:p>
            <a:pPr eaLnBrk="1" hangingPunct="1"/>
            <a:r>
              <a:rPr lang="de-DE" sz="1700" smtClean="0"/>
              <a:t>Wichtig für Stoffwechselabläufe</a:t>
            </a:r>
          </a:p>
          <a:p>
            <a:pPr eaLnBrk="1" hangingPunct="1"/>
            <a:r>
              <a:rPr lang="de-DE" sz="1700" smtClean="0"/>
              <a:t>Müssen mit der Nahrung aufgenommen werden</a:t>
            </a:r>
          </a:p>
          <a:p>
            <a:pPr eaLnBrk="1" hangingPunct="1"/>
            <a:endParaRPr lang="de-DE" sz="1700" smtClean="0"/>
          </a:p>
          <a:p>
            <a:pPr eaLnBrk="1" hangingPunct="1"/>
            <a:r>
              <a:rPr lang="de-DE" sz="2000" b="1" smtClean="0">
                <a:solidFill>
                  <a:srgbClr val="A32730"/>
                </a:solidFill>
              </a:rPr>
              <a:t>Haferflocken sind reich an:</a:t>
            </a:r>
          </a:p>
          <a:p>
            <a:pPr lvl="1" eaLnBrk="1" hangingPunct="1"/>
            <a:r>
              <a:rPr lang="de-DE" sz="2000" b="1" smtClean="0">
                <a:solidFill>
                  <a:srgbClr val="A32730"/>
                </a:solidFill>
              </a:rPr>
              <a:t>Thiamin (Vitamin B1)</a:t>
            </a:r>
          </a:p>
          <a:p>
            <a:pPr lvl="1" eaLnBrk="1" hangingPunct="1"/>
            <a:r>
              <a:rPr lang="de-DE" sz="2000" b="1" smtClean="0">
                <a:solidFill>
                  <a:srgbClr val="A32730"/>
                </a:solidFill>
              </a:rPr>
              <a:t>Biotin (Vitamin H)</a:t>
            </a:r>
          </a:p>
          <a:p>
            <a:pPr lvl="1" eaLnBrk="1" hangingPunct="1"/>
            <a:r>
              <a:rPr lang="de-DE" sz="2000" b="1" smtClean="0">
                <a:solidFill>
                  <a:srgbClr val="A32730"/>
                </a:solidFill>
              </a:rPr>
              <a:t>Vitamin K</a:t>
            </a:r>
          </a:p>
          <a:p>
            <a:pPr lvl="1" eaLnBrk="1" hangingPunct="1"/>
            <a:r>
              <a:rPr lang="de-DE" sz="2000" b="1" smtClean="0">
                <a:solidFill>
                  <a:srgbClr val="A32730"/>
                </a:solidFill>
              </a:rPr>
              <a:t>Folsäure (Vitamin B9)</a:t>
            </a:r>
          </a:p>
          <a:p>
            <a:pPr eaLnBrk="1" hangingPunct="1"/>
            <a:endParaRPr lang="de-DE" sz="1700" smtClean="0"/>
          </a:p>
          <a:p>
            <a:pPr eaLnBrk="1" hangingPunct="1"/>
            <a:r>
              <a:rPr lang="de-DE" sz="1700" smtClean="0">
                <a:solidFill>
                  <a:srgbClr val="A32730"/>
                </a:solidFill>
              </a:rPr>
              <a:t>Haferflocken enthalten auch:</a:t>
            </a:r>
          </a:p>
          <a:p>
            <a:pPr lvl="1" eaLnBrk="1" hangingPunct="1"/>
            <a:r>
              <a:rPr lang="de-DE" sz="1700" smtClean="0"/>
              <a:t>Vitamin B5</a:t>
            </a:r>
          </a:p>
          <a:p>
            <a:pPr lvl="1" eaLnBrk="1" hangingPunct="1"/>
            <a:endParaRPr lang="de-DE" sz="1700" smtClean="0"/>
          </a:p>
        </p:txBody>
      </p:sp>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Genial: Vitamine</a:t>
            </a: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16</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ußzeilenplatzhalter 23"/>
          <p:cNvSpPr>
            <a:spLocks noGrp="1"/>
          </p:cNvSpPr>
          <p:nvPr>
            <p:ph type="ftr" sz="quarter" idx="11"/>
          </p:nvPr>
        </p:nvSpPr>
        <p:spPr/>
        <p:txBody>
          <a:bodyPr/>
          <a:lstStyle/>
          <a:p>
            <a:pPr>
              <a:defRPr/>
            </a:pPr>
            <a:r>
              <a:rPr lang="de-DE" smtClean="0"/>
              <a:t>© Hafer Die Alleskörner,VDGS e.V.</a:t>
            </a:r>
            <a:endParaRPr lang="de-DE"/>
          </a:p>
        </p:txBody>
      </p:sp>
      <p:sp>
        <p:nvSpPr>
          <p:cNvPr id="7" name="Abgerundetes Rechteck 6"/>
          <p:cNvSpPr/>
          <p:nvPr/>
        </p:nvSpPr>
        <p:spPr>
          <a:xfrm>
            <a:off x="428625" y="150018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Nährstoff</a:t>
            </a:r>
          </a:p>
        </p:txBody>
      </p:sp>
      <p:sp>
        <p:nvSpPr>
          <p:cNvPr id="8" name="Abgerundetes Rechteck 7"/>
          <p:cNvSpPr/>
          <p:nvPr/>
        </p:nvSpPr>
        <p:spPr>
          <a:xfrm>
            <a:off x="2000250" y="15001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9" name="Abgerundetes Rechteck 8"/>
          <p:cNvSpPr/>
          <p:nvPr/>
        </p:nvSpPr>
        <p:spPr>
          <a:xfrm>
            <a:off x="3857625" y="150018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Wirkung im Organismus</a:t>
            </a:r>
          </a:p>
        </p:txBody>
      </p:sp>
      <p:sp>
        <p:nvSpPr>
          <p:cNvPr id="14" name="Abgerundetes Rechteck 13"/>
          <p:cNvSpPr/>
          <p:nvPr/>
        </p:nvSpPr>
        <p:spPr>
          <a:xfrm>
            <a:off x="428625" y="3865563"/>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err="1">
                <a:solidFill>
                  <a:schemeClr val="tx1">
                    <a:lumMod val="75000"/>
                    <a:lumOff val="25000"/>
                  </a:schemeClr>
                </a:solidFill>
              </a:rPr>
              <a:t>Thiamin</a:t>
            </a:r>
            <a:endParaRPr lang="de-DE" sz="1200" b="1" dirty="0">
              <a:solidFill>
                <a:schemeClr val="tx1">
                  <a:lumMod val="75000"/>
                  <a:lumOff val="25000"/>
                </a:schemeClr>
              </a:solidFill>
            </a:endParaRPr>
          </a:p>
          <a:p>
            <a:pPr algn="ctr">
              <a:defRPr/>
            </a:pPr>
            <a:r>
              <a:rPr lang="de-DE" sz="1200" b="1" dirty="0">
                <a:solidFill>
                  <a:schemeClr val="tx1">
                    <a:lumMod val="75000"/>
                    <a:lumOff val="25000"/>
                  </a:schemeClr>
                </a:solidFill>
              </a:rPr>
              <a:t>(Vitamin B1)</a:t>
            </a:r>
          </a:p>
        </p:txBody>
      </p:sp>
      <p:sp>
        <p:nvSpPr>
          <p:cNvPr id="15" name="Abgerundetes Rechteck 14"/>
          <p:cNvSpPr/>
          <p:nvPr/>
        </p:nvSpPr>
        <p:spPr>
          <a:xfrm>
            <a:off x="2000250" y="38655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0,59 mg</a:t>
            </a:r>
          </a:p>
          <a:p>
            <a:pPr algn="ctr">
              <a:defRPr/>
            </a:pPr>
            <a:r>
              <a:rPr lang="de-DE" sz="1400" b="1" dirty="0">
                <a:solidFill>
                  <a:schemeClr val="tx1">
                    <a:lumMod val="75000"/>
                    <a:lumOff val="25000"/>
                  </a:schemeClr>
                </a:solidFill>
              </a:rPr>
              <a:t>1,1 mg</a:t>
            </a:r>
          </a:p>
        </p:txBody>
      </p:sp>
      <p:sp>
        <p:nvSpPr>
          <p:cNvPr id="16" name="Abgerundetes Rechteck 15"/>
          <p:cNvSpPr/>
          <p:nvPr/>
        </p:nvSpPr>
        <p:spPr>
          <a:xfrm>
            <a:off x="3857625" y="3865563"/>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Reizübertragung zwischen Nervenzellen</a:t>
            </a:r>
          </a:p>
          <a:p>
            <a:pPr algn="ctr">
              <a:defRPr/>
            </a:pPr>
            <a:r>
              <a:rPr lang="de-DE" sz="1200" b="1" dirty="0">
                <a:solidFill>
                  <a:schemeClr val="tx1">
                    <a:lumMod val="75000"/>
                    <a:lumOff val="25000"/>
                  </a:schemeClr>
                </a:solidFill>
              </a:rPr>
              <a:t>Konzentration und geistige Leistung</a:t>
            </a:r>
          </a:p>
        </p:txBody>
      </p:sp>
      <p:sp>
        <p:nvSpPr>
          <p:cNvPr id="18442" name="Textfeld 16"/>
          <p:cNvSpPr txBox="1">
            <a:spLocks noChangeArrowheads="1"/>
          </p:cNvSpPr>
          <p:nvPr/>
        </p:nvSpPr>
        <p:spPr bwMode="auto">
          <a:xfrm>
            <a:off x="395288" y="2535238"/>
            <a:ext cx="6429375" cy="461962"/>
          </a:xfrm>
          <a:prstGeom prst="rect">
            <a:avLst/>
          </a:prstGeom>
          <a:noFill/>
          <a:ln w="9525">
            <a:noFill/>
            <a:miter lim="800000"/>
            <a:headEnd/>
            <a:tailEnd/>
          </a:ln>
        </p:spPr>
        <p:txBody>
          <a:bodyPr>
            <a:spAutoFit/>
          </a:bodyPr>
          <a:lstStyle/>
          <a:p>
            <a:r>
              <a:rPr lang="de-DE" sz="1200" b="1" dirty="0">
                <a:solidFill>
                  <a:srgbClr val="A32730"/>
                </a:solidFill>
              </a:rPr>
              <a:t>Haferflocken sind reich an folgenden Vitaminen, d. h. die Menge in </a:t>
            </a:r>
            <a:r>
              <a:rPr lang="de-DE" sz="1200" b="1" u="sng" dirty="0">
                <a:solidFill>
                  <a:srgbClr val="A32730"/>
                </a:solidFill>
              </a:rPr>
              <a:t>100 g</a:t>
            </a:r>
            <a:r>
              <a:rPr lang="de-DE" sz="1200" b="1" dirty="0">
                <a:solidFill>
                  <a:srgbClr val="A32730"/>
                </a:solidFill>
              </a:rPr>
              <a:t> Haferflocken deckt zu mindestens 30 % die Referenzmenge für die Tageszufuhr des Nährstoffs:</a:t>
            </a:r>
          </a:p>
        </p:txBody>
      </p:sp>
      <p:sp>
        <p:nvSpPr>
          <p:cNvPr id="18" name="Abgerundetes Rechteck 17"/>
          <p:cNvSpPr/>
          <p:nvPr/>
        </p:nvSpPr>
        <p:spPr>
          <a:xfrm>
            <a:off x="428625" y="458628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Folsäure</a:t>
            </a:r>
            <a:br>
              <a:rPr lang="de-DE" sz="1200" b="1" dirty="0">
                <a:solidFill>
                  <a:schemeClr val="tx1">
                    <a:lumMod val="75000"/>
                    <a:lumOff val="25000"/>
                  </a:schemeClr>
                </a:solidFill>
              </a:rPr>
            </a:br>
            <a:r>
              <a:rPr lang="de-DE" sz="1200" b="1" dirty="0">
                <a:solidFill>
                  <a:schemeClr val="tx1">
                    <a:lumMod val="75000"/>
                    <a:lumOff val="25000"/>
                  </a:schemeClr>
                </a:solidFill>
              </a:rPr>
              <a:t>(Vitamin B9) </a:t>
            </a:r>
          </a:p>
        </p:txBody>
      </p:sp>
      <p:sp>
        <p:nvSpPr>
          <p:cNvPr id="19" name="Abgerundetes Rechteck 18"/>
          <p:cNvSpPr/>
          <p:nvPr/>
        </p:nvSpPr>
        <p:spPr>
          <a:xfrm>
            <a:off x="2000250" y="45862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87 µg</a:t>
            </a:r>
          </a:p>
          <a:p>
            <a:pPr algn="ctr">
              <a:defRPr/>
            </a:pPr>
            <a:r>
              <a:rPr lang="de-DE" sz="1400" b="1" dirty="0">
                <a:solidFill>
                  <a:schemeClr val="tx1">
                    <a:lumMod val="75000"/>
                    <a:lumOff val="25000"/>
                  </a:schemeClr>
                </a:solidFill>
              </a:rPr>
              <a:t>200 µg</a:t>
            </a:r>
          </a:p>
        </p:txBody>
      </p:sp>
      <p:sp>
        <p:nvSpPr>
          <p:cNvPr id="20" name="Abgerundetes Rechteck 19"/>
          <p:cNvSpPr/>
          <p:nvPr/>
        </p:nvSpPr>
        <p:spPr>
          <a:xfrm>
            <a:off x="3857625" y="458628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Bildung roter Blutkörperchen</a:t>
            </a:r>
          </a:p>
          <a:p>
            <a:pPr algn="ctr">
              <a:defRPr/>
            </a:pPr>
            <a:r>
              <a:rPr lang="de-DE" sz="1200" b="1" dirty="0">
                <a:solidFill>
                  <a:schemeClr val="tx1">
                    <a:lumMod val="75000"/>
                    <a:lumOff val="25000"/>
                  </a:schemeClr>
                </a:solidFill>
              </a:rPr>
              <a:t>Regulierung des Zellwachstums</a:t>
            </a:r>
          </a:p>
          <a:p>
            <a:pPr algn="ctr">
              <a:defRPr/>
            </a:pPr>
            <a:r>
              <a:rPr lang="de-DE" sz="1200" b="1" dirty="0">
                <a:solidFill>
                  <a:schemeClr val="tx1">
                    <a:lumMod val="75000"/>
                    <a:lumOff val="25000"/>
                  </a:schemeClr>
                </a:solidFill>
              </a:rPr>
              <a:t>Stärkung des Nervensystems</a:t>
            </a:r>
          </a:p>
        </p:txBody>
      </p:sp>
      <p:sp>
        <p:nvSpPr>
          <p:cNvPr id="21" name="Abgerundetes Rechteck 20"/>
          <p:cNvSpPr/>
          <p:nvPr/>
        </p:nvSpPr>
        <p:spPr>
          <a:xfrm>
            <a:off x="428625" y="314483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Vitamin K</a:t>
            </a:r>
          </a:p>
          <a:p>
            <a:pPr algn="ctr">
              <a:defRPr/>
            </a:pPr>
            <a:r>
              <a:rPr lang="de-DE" sz="1200" b="1" dirty="0">
                <a:solidFill>
                  <a:schemeClr val="tx1">
                    <a:lumMod val="75000"/>
                    <a:lumOff val="25000"/>
                  </a:schemeClr>
                </a:solidFill>
              </a:rPr>
              <a:t>(</a:t>
            </a:r>
            <a:r>
              <a:rPr lang="de-DE" sz="1200" b="1" dirty="0" err="1">
                <a:solidFill>
                  <a:schemeClr val="tx1">
                    <a:lumMod val="75000"/>
                    <a:lumOff val="25000"/>
                  </a:schemeClr>
                </a:solidFill>
              </a:rPr>
              <a:t>Phyllochinon</a:t>
            </a:r>
            <a:r>
              <a:rPr lang="de-DE" sz="1200" b="1" dirty="0">
                <a:solidFill>
                  <a:schemeClr val="tx1">
                    <a:lumMod val="75000"/>
                    <a:lumOff val="25000"/>
                  </a:schemeClr>
                </a:solidFill>
              </a:rPr>
              <a:t>)</a:t>
            </a:r>
          </a:p>
        </p:txBody>
      </p:sp>
      <p:sp>
        <p:nvSpPr>
          <p:cNvPr id="22" name="Abgerundetes Rechteck 21"/>
          <p:cNvSpPr/>
          <p:nvPr/>
        </p:nvSpPr>
        <p:spPr>
          <a:xfrm>
            <a:off x="2000250" y="314483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63 µg</a:t>
            </a:r>
          </a:p>
          <a:p>
            <a:pPr algn="ctr">
              <a:defRPr/>
            </a:pPr>
            <a:r>
              <a:rPr lang="de-DE" sz="1400" b="1" dirty="0">
                <a:solidFill>
                  <a:schemeClr val="tx1">
                    <a:lumMod val="75000"/>
                    <a:lumOff val="25000"/>
                  </a:schemeClr>
                </a:solidFill>
              </a:rPr>
              <a:t>75 µg</a:t>
            </a:r>
          </a:p>
        </p:txBody>
      </p:sp>
      <p:sp>
        <p:nvSpPr>
          <p:cNvPr id="23" name="Abgerundetes Rechteck 22"/>
          <p:cNvSpPr/>
          <p:nvPr/>
        </p:nvSpPr>
        <p:spPr>
          <a:xfrm>
            <a:off x="3857625" y="314483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Aufbau von Knochen und Zähnen</a:t>
            </a:r>
          </a:p>
        </p:txBody>
      </p:sp>
      <p:sp>
        <p:nvSpPr>
          <p:cNvPr id="25" name="Abgerundetes Rechteck 24"/>
          <p:cNvSpPr/>
          <p:nvPr/>
        </p:nvSpPr>
        <p:spPr>
          <a:xfrm>
            <a:off x="406400" y="530542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Biotin</a:t>
            </a:r>
            <a:br>
              <a:rPr lang="de-DE" sz="1200" b="1" dirty="0">
                <a:solidFill>
                  <a:schemeClr val="tx1">
                    <a:lumMod val="75000"/>
                    <a:lumOff val="25000"/>
                  </a:schemeClr>
                </a:solidFill>
              </a:rPr>
            </a:br>
            <a:r>
              <a:rPr lang="de-DE" sz="1200" b="1" dirty="0">
                <a:solidFill>
                  <a:schemeClr val="tx1">
                    <a:lumMod val="75000"/>
                    <a:lumOff val="25000"/>
                  </a:schemeClr>
                </a:solidFill>
              </a:rPr>
              <a:t>(Vitamin H)</a:t>
            </a:r>
          </a:p>
        </p:txBody>
      </p:sp>
      <p:sp>
        <p:nvSpPr>
          <p:cNvPr id="26" name="Abgerundetes Rechteck 25"/>
          <p:cNvSpPr/>
          <p:nvPr/>
        </p:nvSpPr>
        <p:spPr>
          <a:xfrm>
            <a:off x="1993900" y="5305425"/>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20 µg</a:t>
            </a:r>
          </a:p>
          <a:p>
            <a:pPr algn="ctr">
              <a:defRPr/>
            </a:pPr>
            <a:r>
              <a:rPr lang="de-DE" sz="1400" b="1" dirty="0">
                <a:solidFill>
                  <a:schemeClr val="tx1">
                    <a:lumMod val="75000"/>
                    <a:lumOff val="25000"/>
                  </a:schemeClr>
                </a:solidFill>
              </a:rPr>
              <a:t>50 µg</a:t>
            </a:r>
          </a:p>
        </p:txBody>
      </p:sp>
      <p:sp>
        <p:nvSpPr>
          <p:cNvPr id="27" name="Abgerundetes Rechteck 26"/>
          <p:cNvSpPr/>
          <p:nvPr/>
        </p:nvSpPr>
        <p:spPr>
          <a:xfrm>
            <a:off x="3824288" y="5305425"/>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Stärkung von Haut und Nägeln</a:t>
            </a:r>
          </a:p>
          <a:p>
            <a:pPr algn="ctr">
              <a:defRPr/>
            </a:pPr>
            <a:r>
              <a:rPr lang="de-DE" sz="1200" b="1" dirty="0">
                <a:solidFill>
                  <a:schemeClr val="tx1">
                    <a:lumMod val="75000"/>
                    <a:lumOff val="25000"/>
                  </a:schemeClr>
                </a:solidFill>
              </a:rPr>
              <a:t>Abbau von Aminosäuren</a:t>
            </a:r>
          </a:p>
        </p:txBody>
      </p:sp>
      <p:sp>
        <p:nvSpPr>
          <p:cNvPr id="29" name="Abgerundetes Rechteck 28"/>
          <p:cNvSpPr/>
          <p:nvPr/>
        </p:nvSpPr>
        <p:spPr>
          <a:xfrm>
            <a:off x="7250113" y="1484313"/>
            <a:ext cx="1714500" cy="7921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a:t>
            </a:r>
            <a:r>
              <a:rPr lang="de-DE" sz="1200" b="1" u="sng" dirty="0">
                <a:solidFill>
                  <a:schemeClr val="tx1">
                    <a:lumMod val="75000"/>
                    <a:lumOff val="25000"/>
                  </a:schemeClr>
                </a:solidFill>
              </a:rPr>
              <a:t>40 g-Portion </a:t>
            </a:r>
            <a:r>
              <a:rPr lang="de-DE" sz="1200" b="1" dirty="0">
                <a:solidFill>
                  <a:schemeClr val="tx1">
                    <a:lumMod val="75000"/>
                    <a:lumOff val="25000"/>
                  </a:schemeClr>
                </a:solidFill>
              </a:rPr>
              <a:t>Haferflocken deckt die Referenzmenge für die tägl. Zufuhr zu x %:</a:t>
            </a:r>
          </a:p>
        </p:txBody>
      </p:sp>
      <p:sp>
        <p:nvSpPr>
          <p:cNvPr id="30" name="Abgerundetes Rechteck 29"/>
          <p:cNvSpPr/>
          <p:nvPr/>
        </p:nvSpPr>
        <p:spPr>
          <a:xfrm>
            <a:off x="7250113" y="38496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21,5 %</a:t>
            </a:r>
          </a:p>
        </p:txBody>
      </p:sp>
      <p:sp>
        <p:nvSpPr>
          <p:cNvPr id="31" name="Abgerundetes Rechteck 30"/>
          <p:cNvSpPr/>
          <p:nvPr/>
        </p:nvSpPr>
        <p:spPr>
          <a:xfrm>
            <a:off x="7250113" y="457041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17,4 %</a:t>
            </a:r>
          </a:p>
        </p:txBody>
      </p:sp>
      <p:sp>
        <p:nvSpPr>
          <p:cNvPr id="32" name="Abgerundetes Rechteck 31"/>
          <p:cNvSpPr/>
          <p:nvPr/>
        </p:nvSpPr>
        <p:spPr>
          <a:xfrm>
            <a:off x="7250113" y="31289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33,6 %</a:t>
            </a:r>
          </a:p>
        </p:txBody>
      </p:sp>
      <p:sp>
        <p:nvSpPr>
          <p:cNvPr id="33" name="Abgerundetes Rechteck 32"/>
          <p:cNvSpPr/>
          <p:nvPr/>
        </p:nvSpPr>
        <p:spPr>
          <a:xfrm>
            <a:off x="7250113" y="52895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16,0 %</a:t>
            </a:r>
          </a:p>
        </p:txBody>
      </p:sp>
      <p:sp>
        <p:nvSpPr>
          <p:cNvPr id="34" name="Rechteck 33"/>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Genial: Vitamine</a:t>
            </a:r>
          </a:p>
        </p:txBody>
      </p:sp>
      <p:sp>
        <p:nvSpPr>
          <p:cNvPr id="28" name="Foliennummernplatzhalter 27"/>
          <p:cNvSpPr>
            <a:spLocks noGrp="1"/>
          </p:cNvSpPr>
          <p:nvPr>
            <p:ph type="sldNum" sz="quarter" idx="12"/>
          </p:nvPr>
        </p:nvSpPr>
        <p:spPr/>
        <p:txBody>
          <a:bodyPr/>
          <a:lstStyle/>
          <a:p>
            <a:pPr>
              <a:defRPr/>
            </a:pPr>
            <a:fld id="{44902055-CFB6-4A46-AD1E-692083DC96FA}" type="slidenum">
              <a:rPr lang="de-DE" smtClean="0"/>
              <a:pPr>
                <a:defRPr/>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2"/>
          <p:cNvSpPr>
            <a:spLocks noGrp="1"/>
          </p:cNvSpPr>
          <p:nvPr>
            <p:ph idx="1"/>
          </p:nvPr>
        </p:nvSpPr>
        <p:spPr>
          <a:xfrm>
            <a:off x="179388" y="1123950"/>
            <a:ext cx="7200924" cy="4249738"/>
          </a:xfrm>
        </p:spPr>
        <p:txBody>
          <a:bodyPr/>
          <a:lstStyle/>
          <a:p>
            <a:pPr eaLnBrk="1" hangingPunct="1">
              <a:buClr>
                <a:srgbClr val="A32730"/>
              </a:buClr>
              <a:buFont typeface="Wingdings" pitchFamily="2" charset="2"/>
              <a:buChar char="§"/>
            </a:pPr>
            <a:r>
              <a:rPr lang="de-DE" sz="1700" dirty="0" smtClean="0"/>
              <a:t>Unerlässliche Energielieferanten</a:t>
            </a:r>
          </a:p>
          <a:p>
            <a:pPr eaLnBrk="1" hangingPunct="1">
              <a:buClr>
                <a:srgbClr val="A32730"/>
              </a:buClr>
              <a:buFont typeface="Wingdings" pitchFamily="2" charset="2"/>
              <a:buChar char="§"/>
            </a:pPr>
            <a:r>
              <a:rPr lang="de-DE" sz="1700" dirty="0" smtClean="0"/>
              <a:t>Hafer enthält vor allem </a:t>
            </a:r>
            <a:r>
              <a:rPr lang="de-DE" sz="1700" dirty="0" err="1" smtClean="0"/>
              <a:t>langkettige</a:t>
            </a:r>
            <a:r>
              <a:rPr lang="de-DE" sz="1700" dirty="0" smtClean="0"/>
              <a:t> oder </a:t>
            </a:r>
            <a:r>
              <a:rPr lang="de-DE" sz="2000" b="1" dirty="0" smtClean="0">
                <a:solidFill>
                  <a:srgbClr val="A32730"/>
                </a:solidFill>
              </a:rPr>
              <a:t>komplexe Kohlenhydrate</a:t>
            </a:r>
            <a:r>
              <a:rPr lang="de-DE" sz="1700" dirty="0" smtClean="0"/>
              <a:t>. </a:t>
            </a:r>
          </a:p>
          <a:p>
            <a:pPr eaLnBrk="1" hangingPunct="1">
              <a:buClr>
                <a:srgbClr val="A32730"/>
              </a:buClr>
              <a:buFont typeface="Wingdings" pitchFamily="2" charset="2"/>
              <a:buChar char="§"/>
            </a:pPr>
            <a:endParaRPr lang="de-DE" sz="1700" dirty="0" smtClean="0">
              <a:solidFill>
                <a:srgbClr val="A32730"/>
              </a:solidFill>
            </a:endParaRPr>
          </a:p>
          <a:p>
            <a:pPr eaLnBrk="1" hangingPunct="1">
              <a:buClr>
                <a:srgbClr val="A32730"/>
              </a:buClr>
              <a:buFont typeface="Wingdings" pitchFamily="2" charset="2"/>
              <a:buChar char="§"/>
            </a:pPr>
            <a:r>
              <a:rPr lang="de-DE" sz="1700" dirty="0" smtClean="0">
                <a:solidFill>
                  <a:srgbClr val="A32730"/>
                </a:solidFill>
              </a:rPr>
              <a:t>Die Vorteile der komplexen Kohlenhydrate:</a:t>
            </a:r>
          </a:p>
          <a:p>
            <a:pPr lvl="1" eaLnBrk="1" hangingPunct="1">
              <a:buClr>
                <a:srgbClr val="A32730"/>
              </a:buClr>
              <a:buFont typeface="Wingdings" pitchFamily="2" charset="2"/>
              <a:buChar char="§"/>
            </a:pPr>
            <a:r>
              <a:rPr lang="de-DE" sz="1700" dirty="0" smtClean="0"/>
              <a:t>Sie werden langsam in Glucose aufgespalten </a:t>
            </a:r>
            <a:br>
              <a:rPr lang="de-DE" sz="1700" dirty="0" smtClean="0"/>
            </a:br>
            <a:r>
              <a:rPr lang="de-DE" sz="1700" dirty="0" smtClean="0"/>
              <a:t>und dadurch langsam ins Blut abgegeben.</a:t>
            </a:r>
          </a:p>
          <a:p>
            <a:pPr lvl="1" eaLnBrk="1" hangingPunct="1">
              <a:buClr>
                <a:srgbClr val="A32730"/>
              </a:buClr>
              <a:buFont typeface="Wingdings" pitchFamily="2" charset="2"/>
              <a:buChar char="§"/>
            </a:pPr>
            <a:r>
              <a:rPr lang="de-DE" sz="1700" dirty="0" smtClean="0"/>
              <a:t>Sie werden in Form von Glykogen in Leber- und Muskelzellen gespeichert.</a:t>
            </a:r>
          </a:p>
          <a:p>
            <a:pPr eaLnBrk="1" hangingPunct="1">
              <a:buClr>
                <a:srgbClr val="A32730"/>
              </a:buClr>
              <a:buFont typeface="Wingdings" pitchFamily="2" charset="2"/>
              <a:buChar char="§"/>
            </a:pPr>
            <a:r>
              <a:rPr lang="de-DE" sz="1700" dirty="0" smtClean="0">
                <a:solidFill>
                  <a:srgbClr val="A32730"/>
                </a:solidFill>
              </a:rPr>
              <a:t>Der Effekt:</a:t>
            </a:r>
          </a:p>
          <a:p>
            <a:pPr lvl="1" eaLnBrk="1" hangingPunct="1">
              <a:buClr>
                <a:srgbClr val="A32730"/>
              </a:buClr>
              <a:buFont typeface="Wingdings" pitchFamily="2" charset="2"/>
              <a:buChar char="§"/>
            </a:pPr>
            <a:r>
              <a:rPr lang="de-DE" sz="1700" dirty="0" smtClean="0"/>
              <a:t>Blutzuckerspiegel steigt geringer und langsamer an.</a:t>
            </a:r>
          </a:p>
          <a:p>
            <a:pPr lvl="1" eaLnBrk="1" hangingPunct="1">
              <a:buClr>
                <a:srgbClr val="A32730"/>
              </a:buClr>
              <a:buFont typeface="Wingdings" pitchFamily="2" charset="2"/>
              <a:buChar char="§"/>
            </a:pPr>
            <a:r>
              <a:rPr lang="de-DE" sz="1700" dirty="0" smtClean="0"/>
              <a:t>Ein niedriger </a:t>
            </a:r>
            <a:r>
              <a:rPr lang="de-DE" sz="1700" dirty="0" err="1" smtClean="0"/>
              <a:t>Glykämischer</a:t>
            </a:r>
            <a:r>
              <a:rPr lang="de-DE" sz="1700" dirty="0" smtClean="0"/>
              <a:t> Index von rund 40.</a:t>
            </a:r>
          </a:p>
          <a:p>
            <a:pPr lvl="1" eaLnBrk="1" hangingPunct="1">
              <a:buClr>
                <a:srgbClr val="A32730"/>
              </a:buClr>
              <a:buFont typeface="Wingdings" pitchFamily="2" charset="2"/>
              <a:buChar char="§"/>
            </a:pPr>
            <a:r>
              <a:rPr lang="de-DE" sz="1700" dirty="0" smtClean="0"/>
              <a:t>Körper fühlt sich länger satt.</a:t>
            </a:r>
          </a:p>
          <a:p>
            <a:pPr lvl="1" eaLnBrk="1" hangingPunct="1">
              <a:buClr>
                <a:srgbClr val="A32730"/>
              </a:buClr>
              <a:buFont typeface="Wingdings" pitchFamily="2" charset="2"/>
              <a:buChar char="§"/>
            </a:pPr>
            <a:r>
              <a:rPr lang="de-DE" sz="1700" dirty="0" smtClean="0"/>
              <a:t>Leistungsfähigkeit bleibt länger erhalten.</a:t>
            </a:r>
          </a:p>
        </p:txBody>
      </p:sp>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Lässig: Kohlenhydrate</a:t>
            </a:r>
          </a:p>
        </p:txBody>
      </p:sp>
      <p:sp>
        <p:nvSpPr>
          <p:cNvPr id="10" name="Abgerundetes Rechteck 9"/>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13" name="Abgerundetes Rechteck 12"/>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58,7 g</a:t>
            </a:r>
          </a:p>
          <a:p>
            <a:pPr algn="ctr">
              <a:defRPr/>
            </a:pPr>
            <a:r>
              <a:rPr lang="de-DE" sz="1400" b="1" dirty="0">
                <a:solidFill>
                  <a:schemeClr val="tx1">
                    <a:lumMod val="75000"/>
                    <a:lumOff val="25000"/>
                  </a:schemeClr>
                </a:solidFill>
              </a:rPr>
              <a:t>270 g</a:t>
            </a:r>
          </a:p>
        </p:txBody>
      </p:sp>
      <p:sp>
        <p:nvSpPr>
          <p:cNvPr id="16" name="Abgerundetes Rechteck 15"/>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smtClean="0">
                <a:solidFill>
                  <a:schemeClr val="tx1">
                    <a:lumMod val="75000"/>
                    <a:lumOff val="25000"/>
                  </a:schemeClr>
                </a:solidFill>
              </a:rPr>
              <a:t>Die </a:t>
            </a:r>
            <a:r>
              <a:rPr lang="de-DE" sz="1200" b="1" u="sng" dirty="0" smtClean="0">
                <a:solidFill>
                  <a:schemeClr val="tx1">
                    <a:lumMod val="75000"/>
                    <a:lumOff val="25000"/>
                  </a:schemeClr>
                </a:solidFill>
              </a:rPr>
              <a:t>40 g-Portion</a:t>
            </a:r>
            <a:r>
              <a:rPr lang="de-DE" sz="1200" b="1" dirty="0" smtClean="0">
                <a:solidFill>
                  <a:schemeClr val="tx1">
                    <a:lumMod val="75000"/>
                    <a:lumOff val="25000"/>
                  </a:schemeClr>
                </a:solidFill>
              </a:rPr>
              <a:t> Haferflocken </a:t>
            </a:r>
            <a:r>
              <a:rPr lang="de-DE" sz="1200" b="1" dirty="0">
                <a:solidFill>
                  <a:schemeClr val="tx1">
                    <a:lumMod val="75000"/>
                    <a:lumOff val="25000"/>
                  </a:schemeClr>
                </a:solidFill>
              </a:rPr>
              <a:t>deckt </a:t>
            </a:r>
            <a:r>
              <a:rPr lang="de-DE" sz="1200" b="1" dirty="0" smtClean="0">
                <a:solidFill>
                  <a:schemeClr val="tx1">
                    <a:lumMod val="75000"/>
                    <a:lumOff val="25000"/>
                  </a:schemeClr>
                </a:solidFill>
              </a:rPr>
              <a:t>die </a:t>
            </a:r>
            <a:r>
              <a:rPr lang="de-DE" sz="1200" b="1" dirty="0">
                <a:solidFill>
                  <a:schemeClr val="tx1">
                    <a:lumMod val="75000"/>
                    <a:lumOff val="25000"/>
                  </a:schemeClr>
                </a:solidFill>
              </a:rPr>
              <a:t>Referenzmenge für die tägl. Zufuhr zu x %:</a:t>
            </a:r>
          </a:p>
        </p:txBody>
      </p:sp>
      <p:sp>
        <p:nvSpPr>
          <p:cNvPr id="17" name="Abgerundetes Rechteck 16"/>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21,5 %</a:t>
            </a:r>
          </a:p>
        </p:txBody>
      </p:sp>
      <p:sp>
        <p:nvSpPr>
          <p:cNvPr id="18" name="Abgerundetes Rechteck 17"/>
          <p:cNvSpPr/>
          <p:nvPr/>
        </p:nvSpPr>
        <p:spPr>
          <a:xfrm>
            <a:off x="478790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0,7 g</a:t>
            </a:r>
          </a:p>
          <a:p>
            <a:pPr algn="ctr">
              <a:defRPr/>
            </a:pPr>
            <a:r>
              <a:rPr lang="de-DE" sz="1400" b="1" dirty="0">
                <a:solidFill>
                  <a:schemeClr val="tx1">
                    <a:lumMod val="75000"/>
                    <a:lumOff val="25000"/>
                  </a:schemeClr>
                </a:solidFill>
              </a:rPr>
              <a:t>max. 90 g</a:t>
            </a:r>
          </a:p>
        </p:txBody>
      </p:sp>
      <p:sp>
        <p:nvSpPr>
          <p:cNvPr id="19" name="Abgerundetes Rechteck 18"/>
          <p:cNvSpPr/>
          <p:nvPr/>
        </p:nvSpPr>
        <p:spPr>
          <a:xfrm>
            <a:off x="6588125" y="60213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0,3 %</a:t>
            </a:r>
          </a:p>
        </p:txBody>
      </p:sp>
      <p:sp>
        <p:nvSpPr>
          <p:cNvPr id="20" name="Abgerundetes Rechteck 19"/>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Kohlenhydrate</a:t>
            </a:r>
          </a:p>
        </p:txBody>
      </p:sp>
      <p:sp>
        <p:nvSpPr>
          <p:cNvPr id="21" name="Abgerundetes Rechteck 20"/>
          <p:cNvSpPr/>
          <p:nvPr/>
        </p:nvSpPr>
        <p:spPr>
          <a:xfrm>
            <a:off x="3276600"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Zucker</a:t>
            </a:r>
          </a:p>
        </p:txBody>
      </p:sp>
      <p:sp>
        <p:nvSpPr>
          <p:cNvPr id="22" name="Abgerundetes Rechteck 21"/>
          <p:cNvSpPr/>
          <p:nvPr/>
        </p:nvSpPr>
        <p:spPr>
          <a:xfrm>
            <a:off x="1331913" y="6021388"/>
            <a:ext cx="1860550" cy="571500"/>
          </a:xfrm>
          <a:prstGeom prst="roundRect">
            <a:avLst/>
          </a:prstGeom>
          <a:solidFill>
            <a:schemeClr val="accent2"/>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bg1"/>
                </a:solidFill>
              </a:rPr>
              <a:t>Haferflocken sind zuckerarm!</a:t>
            </a:r>
          </a:p>
        </p:txBody>
      </p:sp>
      <p:sp>
        <p:nvSpPr>
          <p:cNvPr id="15" name="Foliennummernplatzhalter 14"/>
          <p:cNvSpPr>
            <a:spLocks noGrp="1"/>
          </p:cNvSpPr>
          <p:nvPr>
            <p:ph type="sldNum" sz="quarter" idx="12"/>
          </p:nvPr>
        </p:nvSpPr>
        <p:spPr/>
        <p:txBody>
          <a:bodyPr/>
          <a:lstStyle/>
          <a:p>
            <a:pPr>
              <a:defRPr/>
            </a:pPr>
            <a:fld id="{44902055-CFB6-4A46-AD1E-692083DC96FA}" type="slidenum">
              <a:rPr lang="de-DE" smtClean="0"/>
              <a:pPr>
                <a:defRPr/>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nhaltsplatzhalter 2"/>
          <p:cNvSpPr>
            <a:spLocks noGrp="1"/>
          </p:cNvSpPr>
          <p:nvPr>
            <p:ph idx="1"/>
          </p:nvPr>
        </p:nvSpPr>
        <p:spPr>
          <a:xfrm>
            <a:off x="357188" y="3572916"/>
            <a:ext cx="6735092" cy="2592388"/>
          </a:xfrm>
        </p:spPr>
        <p:txBody>
          <a:bodyPr/>
          <a:lstStyle/>
          <a:p>
            <a:pPr eaLnBrk="1" hangingPunct="1">
              <a:buClr>
                <a:srgbClr val="A32730"/>
              </a:buClr>
              <a:buFont typeface="Wingdings" pitchFamily="2" charset="2"/>
              <a:buChar char="§"/>
            </a:pPr>
            <a:r>
              <a:rPr lang="de-DE" sz="1700" b="1" dirty="0" smtClean="0">
                <a:solidFill>
                  <a:srgbClr val="A32730"/>
                </a:solidFill>
              </a:rPr>
              <a:t>Serotonin </a:t>
            </a:r>
          </a:p>
          <a:p>
            <a:pPr lvl="1" eaLnBrk="1" hangingPunct="1">
              <a:buClr>
                <a:srgbClr val="A32730"/>
              </a:buClr>
              <a:buFont typeface="Wingdings" pitchFamily="2" charset="2"/>
              <a:buChar char="§"/>
            </a:pPr>
            <a:r>
              <a:rPr lang="de-DE" sz="1700" dirty="0" smtClean="0"/>
              <a:t>ist ein Neurotransmitter, </a:t>
            </a:r>
          </a:p>
          <a:p>
            <a:pPr lvl="1" eaLnBrk="1" hangingPunct="1">
              <a:buClr>
                <a:srgbClr val="A32730"/>
              </a:buClr>
              <a:buFont typeface="Wingdings" pitchFamily="2" charset="2"/>
              <a:buChar char="§"/>
            </a:pPr>
            <a:r>
              <a:rPr lang="de-DE" sz="1700" dirty="0" smtClean="0"/>
              <a:t>leitet im Nervensystem Impulse und Informationen weiter,</a:t>
            </a:r>
          </a:p>
          <a:p>
            <a:pPr lvl="1" eaLnBrk="1" hangingPunct="1">
              <a:buClr>
                <a:srgbClr val="A32730"/>
              </a:buClr>
              <a:buFont typeface="Wingdings" pitchFamily="2" charset="2"/>
              <a:buChar char="§"/>
            </a:pPr>
            <a:r>
              <a:rPr lang="de-DE" sz="1700" dirty="0" smtClean="0"/>
              <a:t>regelt Hunger, Schlaf, Stimmung und Wohlbefinden.</a:t>
            </a:r>
          </a:p>
        </p:txBody>
      </p:sp>
      <p:sp>
        <p:nvSpPr>
          <p:cNvPr id="16" name="Fußzeilenplatzhalter 15"/>
          <p:cNvSpPr>
            <a:spLocks noGrp="1"/>
          </p:cNvSpPr>
          <p:nvPr>
            <p:ph type="ftr" sz="quarter" idx="11"/>
          </p:nvPr>
        </p:nvSpPr>
        <p:spPr/>
        <p:txBody>
          <a:bodyPr/>
          <a:lstStyle/>
          <a:p>
            <a:pPr>
              <a:defRPr/>
            </a:pPr>
            <a:r>
              <a:rPr lang="de-DE" smtClean="0"/>
              <a:t>© Hafer Die Alleskörner,VDGS e.V.</a:t>
            </a:r>
            <a:endParaRPr lang="de-DE"/>
          </a:p>
        </p:txBody>
      </p:sp>
      <p:sp>
        <p:nvSpPr>
          <p:cNvPr id="6" name="Inhaltsplatzhalter 2"/>
          <p:cNvSpPr txBox="1">
            <a:spLocks/>
          </p:cNvSpPr>
          <p:nvPr/>
        </p:nvSpPr>
        <p:spPr bwMode="auto">
          <a:xfrm>
            <a:off x="388938" y="2500313"/>
            <a:ext cx="8215312" cy="428625"/>
          </a:xfrm>
          <a:prstGeom prst="rect">
            <a:avLst/>
          </a:prstGeom>
          <a:noFill/>
          <a:ln w="9525">
            <a:noFill/>
            <a:miter lim="800000"/>
            <a:headEnd/>
            <a:tailEnd/>
          </a:ln>
        </p:spPr>
        <p:txBody>
          <a:bodyPr/>
          <a:lstStyle/>
          <a:p>
            <a:pPr marL="342900" indent="-342900">
              <a:spcBef>
                <a:spcPct val="20000"/>
              </a:spcBef>
              <a:buClr>
                <a:srgbClr val="A32730"/>
              </a:buClr>
              <a:buFont typeface="Wingdings" pitchFamily="2" charset="2"/>
              <a:buChar char="§"/>
              <a:defRPr/>
            </a:pPr>
            <a:r>
              <a:rPr lang="de-DE" sz="1700" dirty="0">
                <a:latin typeface="+mn-lt"/>
              </a:rPr>
              <a:t>„Viel hilft viel“ – aus vielen Kohlenhydrate kann viel Serotonin gebildet werden!</a:t>
            </a:r>
          </a:p>
        </p:txBody>
      </p:sp>
      <p:sp>
        <p:nvSpPr>
          <p:cNvPr id="7" name="Abgerundetes Rechteck 6"/>
          <p:cNvSpPr/>
          <p:nvPr/>
        </p:nvSpPr>
        <p:spPr>
          <a:xfrm>
            <a:off x="285750" y="1628775"/>
            <a:ext cx="1643063"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Komplexe Kohlenhydrate in Glucose aufgespalten</a:t>
            </a:r>
          </a:p>
        </p:txBody>
      </p:sp>
      <p:sp>
        <p:nvSpPr>
          <p:cNvPr id="8" name="Abgerundetes Rechteck 7"/>
          <p:cNvSpPr/>
          <p:nvPr/>
        </p:nvSpPr>
        <p:spPr>
          <a:xfrm>
            <a:off x="2143125"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Blutzuckerspiegel steigt langsam</a:t>
            </a:r>
          </a:p>
        </p:txBody>
      </p:sp>
      <p:sp>
        <p:nvSpPr>
          <p:cNvPr id="9" name="Abgerundetes Rechteck 8"/>
          <p:cNvSpPr/>
          <p:nvPr/>
        </p:nvSpPr>
        <p:spPr>
          <a:xfrm>
            <a:off x="3786188"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Insulin wird ausgeschüttet</a:t>
            </a:r>
          </a:p>
        </p:txBody>
      </p:sp>
      <p:sp>
        <p:nvSpPr>
          <p:cNvPr id="10" name="Abgerundetes Rechteck 9"/>
          <p:cNvSpPr/>
          <p:nvPr/>
        </p:nvSpPr>
        <p:spPr>
          <a:xfrm>
            <a:off x="5429250"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err="1">
                <a:solidFill>
                  <a:schemeClr val="tx1">
                    <a:lumMod val="75000"/>
                    <a:lumOff val="25000"/>
                  </a:schemeClr>
                </a:solidFill>
              </a:rPr>
              <a:t>Tryptophan</a:t>
            </a:r>
            <a:r>
              <a:rPr lang="de-DE" sz="1200" b="1" dirty="0">
                <a:solidFill>
                  <a:schemeClr val="tx1">
                    <a:lumMod val="75000"/>
                    <a:lumOff val="25000"/>
                  </a:schemeClr>
                </a:solidFill>
              </a:rPr>
              <a:t> gelangt ins Gehirn</a:t>
            </a:r>
          </a:p>
        </p:txBody>
      </p:sp>
      <p:sp>
        <p:nvSpPr>
          <p:cNvPr id="11" name="Pfeil nach rechts 10"/>
          <p:cNvSpPr/>
          <p:nvPr/>
        </p:nvSpPr>
        <p:spPr>
          <a:xfrm>
            <a:off x="1857375" y="1843088"/>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Pfeil nach rechts 11"/>
          <p:cNvSpPr/>
          <p:nvPr/>
        </p:nvSpPr>
        <p:spPr>
          <a:xfrm>
            <a:off x="3500438" y="1843088"/>
            <a:ext cx="35718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Pfeil nach rechts 12"/>
          <p:cNvSpPr/>
          <p:nvPr/>
        </p:nvSpPr>
        <p:spPr>
          <a:xfrm>
            <a:off x="5143500" y="1843088"/>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Abgerundetes Rechteck 13"/>
          <p:cNvSpPr/>
          <p:nvPr/>
        </p:nvSpPr>
        <p:spPr>
          <a:xfrm>
            <a:off x="7072313"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Serotonin wird gebildet</a:t>
            </a:r>
          </a:p>
        </p:txBody>
      </p:sp>
      <p:sp>
        <p:nvSpPr>
          <p:cNvPr id="15" name="Pfeil nach rechts 14"/>
          <p:cNvSpPr/>
          <p:nvPr/>
        </p:nvSpPr>
        <p:spPr>
          <a:xfrm>
            <a:off x="6786563" y="1843088"/>
            <a:ext cx="35718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hteck 1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Glücklich: Von Kohlenhydraten zu Serotonin</a:t>
            </a:r>
          </a:p>
        </p:txBody>
      </p:sp>
      <p:sp>
        <p:nvSpPr>
          <p:cNvPr id="17" name="Foliennummernplatzhalter 16"/>
          <p:cNvSpPr>
            <a:spLocks noGrp="1"/>
          </p:cNvSpPr>
          <p:nvPr>
            <p:ph type="sldNum" sz="quarter" idx="12"/>
          </p:nvPr>
        </p:nvSpPr>
        <p:spPr/>
        <p:txBody>
          <a:bodyPr/>
          <a:lstStyle/>
          <a:p>
            <a:pPr>
              <a:defRPr/>
            </a:pPr>
            <a:fld id="{44902055-CFB6-4A46-AD1E-692083DC96FA}" type="slidenum">
              <a:rPr lang="de-DE" smtClean="0"/>
              <a:pPr>
                <a:defRPr/>
              </a:pPr>
              <a:t>19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2</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
          <p:cNvSpPr>
            <a:spLocks noGrp="1"/>
          </p:cNvSpPr>
          <p:nvPr>
            <p:ph idx="1"/>
          </p:nvPr>
        </p:nvSpPr>
        <p:spPr>
          <a:xfrm>
            <a:off x="214313" y="1125538"/>
            <a:ext cx="7021512" cy="701675"/>
          </a:xfrm>
        </p:spPr>
        <p:txBody>
          <a:bodyPr/>
          <a:lstStyle/>
          <a:p>
            <a:pPr eaLnBrk="1" hangingPunct="1">
              <a:buClr>
                <a:srgbClr val="A32730"/>
              </a:buClr>
              <a:buFont typeface="Wingdings" pitchFamily="2" charset="2"/>
              <a:buChar char="§"/>
            </a:pPr>
            <a:r>
              <a:rPr lang="de-DE" sz="1700" smtClean="0"/>
              <a:t>Natürliche Nahrungsbestandteile, die im Darm des Menschen nicht verwertet werden können, die jedoch wichtige Funktionen haben!</a:t>
            </a:r>
          </a:p>
          <a:p>
            <a:pPr eaLnBrk="1" hangingPunct="1">
              <a:buClr>
                <a:srgbClr val="A32730"/>
              </a:buClr>
              <a:buFont typeface="Wingdings" pitchFamily="2" charset="2"/>
              <a:buChar char="§"/>
            </a:pPr>
            <a:endParaRPr lang="de-DE" sz="1700" smtClean="0"/>
          </a:p>
        </p:txBody>
      </p:sp>
      <p:sp>
        <p:nvSpPr>
          <p:cNvPr id="10" name="Fußzeilenplatzhalter 9"/>
          <p:cNvSpPr>
            <a:spLocks noGrp="1"/>
          </p:cNvSpPr>
          <p:nvPr>
            <p:ph type="ftr" sz="quarter" idx="11"/>
          </p:nvPr>
        </p:nvSpPr>
        <p:spPr>
          <a:xfrm>
            <a:off x="-36512"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Textfeld 5"/>
          <p:cNvSpPr txBox="1"/>
          <p:nvPr/>
        </p:nvSpPr>
        <p:spPr>
          <a:xfrm>
            <a:off x="250825" y="2266950"/>
            <a:ext cx="4681538" cy="2746375"/>
          </a:xfrm>
          <a:prstGeom prst="rect">
            <a:avLst/>
          </a:prstGeom>
          <a:noFill/>
        </p:spPr>
        <p:txBody>
          <a:bodyPr>
            <a:spAutoFit/>
          </a:bodyPr>
          <a:lstStyle/>
          <a:p>
            <a:pPr>
              <a:spcAft>
                <a:spcPts val="300"/>
              </a:spcAft>
              <a:defRPr/>
            </a:pPr>
            <a:r>
              <a:rPr lang="de-DE" sz="1700" b="1" dirty="0">
                <a:solidFill>
                  <a:srgbClr val="A32730"/>
                </a:solidFill>
                <a:latin typeface="+mn-lt"/>
              </a:rPr>
              <a:t>Wasserlösliche</a:t>
            </a:r>
            <a:r>
              <a:rPr lang="de-DE" sz="1700" dirty="0">
                <a:solidFill>
                  <a:srgbClr val="A32730"/>
                </a:solidFill>
                <a:latin typeface="+mn-lt"/>
              </a:rPr>
              <a:t> Ballaststoffe</a:t>
            </a:r>
            <a:endParaRPr lang="de-DE" sz="1700" dirty="0">
              <a:latin typeface="+mn-lt"/>
            </a:endParaRPr>
          </a:p>
          <a:p>
            <a:pPr marL="342900" indent="-342900">
              <a:buClr>
                <a:srgbClr val="A32730"/>
              </a:buClr>
              <a:buFont typeface="Wingdings" pitchFamily="2" charset="2"/>
              <a:buChar char="ð"/>
              <a:defRPr/>
            </a:pPr>
            <a:r>
              <a:rPr lang="de-DE" sz="1700" dirty="0">
                <a:latin typeface="+mn-lt"/>
              </a:rPr>
              <a:t>Quellstoffe</a:t>
            </a:r>
          </a:p>
          <a:p>
            <a:pPr marL="342900" indent="-342900">
              <a:buClr>
                <a:srgbClr val="A32730"/>
              </a:buClr>
              <a:buFont typeface="Wingdings" pitchFamily="2" charset="2"/>
              <a:buChar char="ð"/>
              <a:defRPr/>
            </a:pPr>
            <a:r>
              <a:rPr lang="de-DE" sz="1700" dirty="0">
                <a:latin typeface="+mn-lt"/>
              </a:rPr>
              <a:t>bilden Schutzschicht auf Schleimhaut des Verdauungstrakts</a:t>
            </a:r>
          </a:p>
          <a:p>
            <a:pPr marL="342900" indent="-342900">
              <a:buClr>
                <a:srgbClr val="A32730"/>
              </a:buClr>
              <a:buFont typeface="Wingdings" pitchFamily="2" charset="2"/>
              <a:buChar char="ð"/>
              <a:defRPr/>
            </a:pPr>
            <a:r>
              <a:rPr lang="de-DE" sz="1700" dirty="0">
                <a:latin typeface="+mn-lt"/>
                <a:sym typeface="Wingdings" pitchFamily="2" charset="2"/>
              </a:rPr>
              <a:t>langsamer Anstieg des Blutzuckerspiegels und geringere Insulinausschüttung</a:t>
            </a:r>
          </a:p>
          <a:p>
            <a:pPr marL="342900" indent="-342900">
              <a:buClr>
                <a:srgbClr val="A32730"/>
              </a:buClr>
              <a:buFont typeface="Wingdings" pitchFamily="2" charset="2"/>
              <a:buChar char="ð"/>
              <a:defRPr/>
            </a:pPr>
            <a:r>
              <a:rPr lang="de-DE" sz="1700" dirty="0">
                <a:latin typeface="+mn-lt"/>
                <a:sym typeface="Wingdings" pitchFamily="2" charset="2"/>
              </a:rPr>
              <a:t>Senkung eines erhöhten Cholesterinspiegels im Blut</a:t>
            </a:r>
            <a:endParaRPr lang="de-DE" sz="1700" dirty="0">
              <a:latin typeface="+mn-lt"/>
            </a:endParaRPr>
          </a:p>
          <a:p>
            <a:pPr marL="342900" indent="-342900">
              <a:buClr>
                <a:srgbClr val="A32730"/>
              </a:buClr>
              <a:buFont typeface="Wingdings" pitchFamily="2" charset="2"/>
              <a:buChar char="ð"/>
              <a:defRPr/>
            </a:pPr>
            <a:r>
              <a:rPr lang="de-DE" sz="1700" dirty="0">
                <a:latin typeface="+mn-lt"/>
              </a:rPr>
              <a:t>Aufrechterhaltung eines normalen Cholesterinspiegels</a:t>
            </a:r>
          </a:p>
        </p:txBody>
      </p:sp>
      <p:sp>
        <p:nvSpPr>
          <p:cNvPr id="7" name="Textfeld 6"/>
          <p:cNvSpPr txBox="1"/>
          <p:nvPr/>
        </p:nvSpPr>
        <p:spPr>
          <a:xfrm>
            <a:off x="5292725" y="2266950"/>
            <a:ext cx="3240088" cy="1962150"/>
          </a:xfrm>
          <a:prstGeom prst="rect">
            <a:avLst/>
          </a:prstGeom>
          <a:noFill/>
        </p:spPr>
        <p:txBody>
          <a:bodyPr>
            <a:spAutoFit/>
          </a:bodyPr>
          <a:lstStyle/>
          <a:p>
            <a:pPr>
              <a:spcAft>
                <a:spcPts val="300"/>
              </a:spcAft>
              <a:defRPr/>
            </a:pPr>
            <a:r>
              <a:rPr lang="de-DE" sz="1700" b="1" dirty="0">
                <a:solidFill>
                  <a:srgbClr val="A32730"/>
                </a:solidFill>
                <a:latin typeface="+mn-lt"/>
              </a:rPr>
              <a:t>Wasserunlösliche</a:t>
            </a:r>
            <a:r>
              <a:rPr lang="de-DE" sz="1700" dirty="0">
                <a:solidFill>
                  <a:srgbClr val="A32730"/>
                </a:solidFill>
                <a:latin typeface="+mn-lt"/>
              </a:rPr>
              <a:t> Ballaststoffe</a:t>
            </a:r>
          </a:p>
          <a:p>
            <a:pPr marL="342900" indent="-342900">
              <a:buClr>
                <a:srgbClr val="A32730"/>
              </a:buClr>
              <a:buFont typeface="Wingdings" pitchFamily="2" charset="2"/>
              <a:buChar char="ð"/>
              <a:defRPr/>
            </a:pPr>
            <a:r>
              <a:rPr lang="de-DE" sz="1700" dirty="0">
                <a:latin typeface="+mn-lt"/>
              </a:rPr>
              <a:t>Füllstoffe</a:t>
            </a:r>
          </a:p>
          <a:p>
            <a:pPr marL="342900" indent="-342900">
              <a:buClr>
                <a:srgbClr val="A32730"/>
              </a:buClr>
              <a:buFont typeface="Wingdings" pitchFamily="2" charset="2"/>
              <a:buChar char="ð"/>
              <a:defRPr/>
            </a:pPr>
            <a:r>
              <a:rPr lang="de-DE" sz="1700" dirty="0">
                <a:latin typeface="+mn-lt"/>
              </a:rPr>
              <a:t>erhöhen das Stuhlvolumen</a:t>
            </a:r>
          </a:p>
          <a:p>
            <a:pPr marL="342900" indent="-342900">
              <a:buClr>
                <a:srgbClr val="A32730"/>
              </a:buClr>
              <a:buFont typeface="Wingdings" pitchFamily="2" charset="2"/>
              <a:buChar char="ð"/>
              <a:defRPr/>
            </a:pPr>
            <a:r>
              <a:rPr lang="de-DE" sz="1700" dirty="0">
                <a:latin typeface="+mn-lt"/>
              </a:rPr>
              <a:t>Aktivierung der Darmbewegung </a:t>
            </a:r>
          </a:p>
          <a:p>
            <a:pPr marL="342900" indent="-342900">
              <a:buClr>
                <a:srgbClr val="A32730"/>
              </a:buClr>
              <a:buFont typeface="Wingdings" pitchFamily="2" charset="2"/>
              <a:buChar char="ð"/>
              <a:defRPr/>
            </a:pPr>
            <a:r>
              <a:rPr lang="de-DE" sz="1700" dirty="0">
                <a:latin typeface="+mn-lt"/>
              </a:rPr>
              <a:t>Anregung der Verdauung</a:t>
            </a:r>
          </a:p>
          <a:p>
            <a:pPr>
              <a:defRPr/>
            </a:pPr>
            <a:endParaRPr lang="de-DE" sz="1700" dirty="0"/>
          </a:p>
        </p:txBody>
      </p:sp>
      <p:cxnSp>
        <p:nvCxnSpPr>
          <p:cNvPr id="9" name="Gerade Verbindung 8"/>
          <p:cNvCxnSpPr/>
          <p:nvPr/>
        </p:nvCxnSpPr>
        <p:spPr>
          <a:xfrm rot="10800000" flipV="1">
            <a:off x="2700338" y="1700213"/>
            <a:ext cx="1585912" cy="350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356100" y="1700213"/>
            <a:ext cx="1584325" cy="350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Gesund: Ballaststoffe</a:t>
            </a:r>
          </a:p>
        </p:txBody>
      </p:sp>
      <p:sp>
        <p:nvSpPr>
          <p:cNvPr id="14" name="Abgerundetes Rechteck 13"/>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15" name="Abgerundetes Rechteck 14"/>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10,0 g</a:t>
            </a:r>
          </a:p>
          <a:p>
            <a:pPr algn="ctr">
              <a:defRPr/>
            </a:pPr>
            <a:r>
              <a:rPr lang="de-DE" sz="1400" b="1" dirty="0">
                <a:solidFill>
                  <a:schemeClr val="tx1">
                    <a:lumMod val="75000"/>
                    <a:lumOff val="25000"/>
                  </a:schemeClr>
                </a:solidFill>
              </a:rPr>
              <a:t>30 g</a:t>
            </a:r>
          </a:p>
        </p:txBody>
      </p:sp>
      <p:sp>
        <p:nvSpPr>
          <p:cNvPr id="16" name="Abgerundetes Rechteck 15"/>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a:t>
            </a:r>
            <a:r>
              <a:rPr lang="de-DE" sz="1200" b="1" u="sng" dirty="0">
                <a:solidFill>
                  <a:schemeClr val="tx1">
                    <a:lumMod val="75000"/>
                    <a:lumOff val="25000"/>
                  </a:schemeClr>
                </a:solidFill>
              </a:rPr>
              <a:t>40 g-Portion</a:t>
            </a:r>
            <a:r>
              <a:rPr lang="de-DE" sz="1200" b="1" dirty="0">
                <a:solidFill>
                  <a:schemeClr val="tx1">
                    <a:lumMod val="75000"/>
                    <a:lumOff val="25000"/>
                  </a:schemeClr>
                </a:solidFill>
              </a:rPr>
              <a:t> Haferflocken deckt die Referenzmenge für die tägl. Zufuhr zu x %:</a:t>
            </a:r>
          </a:p>
        </p:txBody>
      </p:sp>
      <p:sp>
        <p:nvSpPr>
          <p:cNvPr id="17" name="Abgerundetes Rechteck 16"/>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13,3 %</a:t>
            </a:r>
          </a:p>
        </p:txBody>
      </p:sp>
      <p:sp>
        <p:nvSpPr>
          <p:cNvPr id="18" name="Abgerundetes Rechteck 17"/>
          <p:cNvSpPr/>
          <p:nvPr/>
        </p:nvSpPr>
        <p:spPr>
          <a:xfrm>
            <a:off x="478790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4,5 g</a:t>
            </a:r>
          </a:p>
          <a:p>
            <a:pPr algn="ctr">
              <a:defRPr/>
            </a:pPr>
            <a:r>
              <a:rPr lang="de-DE" sz="1400" b="1" dirty="0">
                <a:solidFill>
                  <a:schemeClr val="tx1">
                    <a:lumMod val="75000"/>
                    <a:lumOff val="25000"/>
                  </a:schemeClr>
                </a:solidFill>
              </a:rPr>
              <a:t>3,0 g</a:t>
            </a:r>
          </a:p>
        </p:txBody>
      </p:sp>
      <p:sp>
        <p:nvSpPr>
          <p:cNvPr id="19" name="Abgerundetes Rechteck 18"/>
          <p:cNvSpPr/>
          <p:nvPr/>
        </p:nvSpPr>
        <p:spPr>
          <a:xfrm>
            <a:off x="6588125" y="60213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60,0 %</a:t>
            </a:r>
          </a:p>
        </p:txBody>
      </p:sp>
      <p:sp>
        <p:nvSpPr>
          <p:cNvPr id="20" name="Abgerundetes Rechteck 19"/>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Ballaststoffe</a:t>
            </a:r>
          </a:p>
        </p:txBody>
      </p:sp>
      <p:sp>
        <p:nvSpPr>
          <p:cNvPr id="21" name="Abgerundetes Rechteck 20"/>
          <p:cNvSpPr/>
          <p:nvPr/>
        </p:nvSpPr>
        <p:spPr>
          <a:xfrm>
            <a:off x="3276600"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davon </a:t>
            </a:r>
          </a:p>
          <a:p>
            <a:pPr algn="ctr">
              <a:defRPr/>
            </a:pPr>
            <a:r>
              <a:rPr lang="de-DE" sz="1200" b="1" dirty="0">
                <a:solidFill>
                  <a:schemeClr val="tx1">
                    <a:lumMod val="75000"/>
                    <a:lumOff val="25000"/>
                  </a:schemeClr>
                </a:solidFill>
              </a:rPr>
              <a:t>Hafer-Beta-</a:t>
            </a:r>
            <a:r>
              <a:rPr lang="de-DE" sz="1200" b="1" dirty="0" err="1">
                <a:solidFill>
                  <a:schemeClr val="tx1">
                    <a:lumMod val="75000"/>
                    <a:lumOff val="25000"/>
                  </a:schemeClr>
                </a:solidFill>
              </a:rPr>
              <a:t>Glucan</a:t>
            </a:r>
            <a:endParaRPr lang="de-DE" sz="1200" b="1" dirty="0">
              <a:solidFill>
                <a:schemeClr val="tx1">
                  <a:lumMod val="75000"/>
                  <a:lumOff val="25000"/>
                </a:schemeClr>
              </a:solidFill>
            </a:endParaRPr>
          </a:p>
        </p:txBody>
      </p:sp>
      <p:sp>
        <p:nvSpPr>
          <p:cNvPr id="25" name="Abgerundetes Rechteck 24"/>
          <p:cNvSpPr/>
          <p:nvPr/>
        </p:nvSpPr>
        <p:spPr>
          <a:xfrm>
            <a:off x="1331913" y="5229225"/>
            <a:ext cx="1860550" cy="571500"/>
          </a:xfrm>
          <a:prstGeom prst="roundRect">
            <a:avLst/>
          </a:prstGeom>
          <a:solidFill>
            <a:schemeClr val="accent2"/>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4,9 g lösliche BST</a:t>
            </a:r>
          </a:p>
          <a:p>
            <a:pPr algn="ctr">
              <a:defRPr/>
            </a:pPr>
            <a:r>
              <a:rPr lang="de-DE" sz="1400" b="1" dirty="0">
                <a:solidFill>
                  <a:schemeClr val="bg1"/>
                </a:solidFill>
              </a:rPr>
              <a:t>5,1 g unlösliche BST</a:t>
            </a:r>
          </a:p>
        </p:txBody>
      </p:sp>
      <p:cxnSp>
        <p:nvCxnSpPr>
          <p:cNvPr id="26" name="Gerade Verbindung 25"/>
          <p:cNvCxnSpPr/>
          <p:nvPr/>
        </p:nvCxnSpPr>
        <p:spPr>
          <a:xfrm flipH="1">
            <a:off x="1187450" y="5805488"/>
            <a:ext cx="3313113" cy="0"/>
          </a:xfrm>
          <a:prstGeom prst="line">
            <a:avLst/>
          </a:prstGeom>
          <a:ln w="38100">
            <a:solidFill>
              <a:srgbClr val="A32730"/>
            </a:solidFill>
          </a:ln>
        </p:spPr>
        <p:style>
          <a:lnRef idx="1">
            <a:schemeClr val="accent1"/>
          </a:lnRef>
          <a:fillRef idx="0">
            <a:schemeClr val="accent1"/>
          </a:fillRef>
          <a:effectRef idx="0">
            <a:schemeClr val="accent1"/>
          </a:effectRef>
          <a:fontRef idx="minor">
            <a:schemeClr val="tx1"/>
          </a:fontRef>
        </p:style>
      </p:cxnSp>
      <p:sp>
        <p:nvSpPr>
          <p:cNvPr id="22" name="Abgerundete rechteckige Legende 21"/>
          <p:cNvSpPr/>
          <p:nvPr/>
        </p:nvSpPr>
        <p:spPr>
          <a:xfrm>
            <a:off x="2340248" y="6308427"/>
            <a:ext cx="863600" cy="288925"/>
          </a:xfrm>
          <a:prstGeom prst="wedgeRoundRectCallout">
            <a:avLst>
              <a:gd name="adj1" fmla="val 64043"/>
              <a:gd name="adj2" fmla="val -81505"/>
              <a:gd name="adj3" fmla="val 16667"/>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rgbClr val="A32730"/>
                </a:solidFill>
              </a:rPr>
              <a:t>s. S. </a:t>
            </a:r>
            <a:r>
              <a:rPr lang="de-DE" sz="1400" dirty="0" smtClean="0">
                <a:solidFill>
                  <a:srgbClr val="A32730"/>
                </a:solidFill>
              </a:rPr>
              <a:t>21</a:t>
            </a:r>
            <a:endParaRPr lang="de-DE" sz="1400" dirty="0">
              <a:solidFill>
                <a:srgbClr val="A32730"/>
              </a:solidFill>
            </a:endParaRPr>
          </a:p>
        </p:txBody>
      </p:sp>
      <p:sp>
        <p:nvSpPr>
          <p:cNvPr id="23" name="Foliennummernplatzhalter 22"/>
          <p:cNvSpPr>
            <a:spLocks noGrp="1"/>
          </p:cNvSpPr>
          <p:nvPr>
            <p:ph type="sldNum" sz="quarter" idx="12"/>
          </p:nvPr>
        </p:nvSpPr>
        <p:spPr/>
        <p:txBody>
          <a:bodyPr/>
          <a:lstStyle/>
          <a:p>
            <a:pPr>
              <a:defRPr/>
            </a:pPr>
            <a:fld id="{44902055-CFB6-4A46-AD1E-692083DC96FA}" type="slidenum">
              <a:rPr lang="de-DE" smtClean="0"/>
              <a:pPr>
                <a:defRPr/>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79388" y="980728"/>
            <a:ext cx="7343775" cy="5806718"/>
          </a:xfrm>
          <a:prstGeom prst="rect">
            <a:avLst/>
          </a:prstGeom>
          <a:noFill/>
        </p:spPr>
        <p:txBody>
          <a:bodyPr>
            <a:spAutoFit/>
          </a:bodyPr>
          <a:lstStyle/>
          <a:p>
            <a:pPr marL="342900" indent="-342900">
              <a:spcBef>
                <a:spcPts val="480"/>
              </a:spcBef>
              <a:buClr>
                <a:srgbClr val="A32730"/>
              </a:buClr>
              <a:buFont typeface="Wingdings" pitchFamily="2" charset="2"/>
              <a:buChar char="§"/>
              <a:defRPr/>
            </a:pPr>
            <a:r>
              <a:rPr lang="de-DE" sz="1700" dirty="0" smtClean="0">
                <a:latin typeface="+mn-lt"/>
                <a:sym typeface="Wingdings" pitchFamily="2" charset="2"/>
              </a:rPr>
              <a:t>Beta-</a:t>
            </a:r>
            <a:r>
              <a:rPr lang="de-DE" sz="1700" dirty="0" err="1" smtClean="0">
                <a:latin typeface="+mn-lt"/>
                <a:sym typeface="Wingdings" pitchFamily="2" charset="2"/>
              </a:rPr>
              <a:t>Glucan</a:t>
            </a:r>
            <a:r>
              <a:rPr lang="de-DE" sz="1700" dirty="0" smtClean="0">
                <a:latin typeface="+mn-lt"/>
                <a:sym typeface="Wingdings" pitchFamily="2" charset="2"/>
              </a:rPr>
              <a:t> ist ein </a:t>
            </a:r>
            <a:r>
              <a:rPr lang="de-DE" sz="2000" b="1" dirty="0" smtClean="0">
                <a:solidFill>
                  <a:srgbClr val="A32730"/>
                </a:solidFill>
                <a:latin typeface="+mn-lt"/>
                <a:sym typeface="Wingdings" pitchFamily="2" charset="2"/>
              </a:rPr>
              <a:t>löslicher </a:t>
            </a:r>
            <a:r>
              <a:rPr lang="de-DE" sz="2000" b="1" dirty="0">
                <a:solidFill>
                  <a:srgbClr val="A32730"/>
                </a:solidFill>
                <a:latin typeface="+mn-lt"/>
                <a:sym typeface="Wingdings" pitchFamily="2" charset="2"/>
              </a:rPr>
              <a:t>Ballaststoff</a:t>
            </a:r>
          </a:p>
          <a:p>
            <a:pPr marL="342900" indent="-342900">
              <a:spcBef>
                <a:spcPts val="480"/>
              </a:spcBef>
              <a:buClr>
                <a:srgbClr val="A32730"/>
              </a:buClr>
              <a:buFont typeface="Wingdings" pitchFamily="2" charset="2"/>
              <a:buChar char="§"/>
              <a:defRPr/>
            </a:pPr>
            <a:r>
              <a:rPr lang="de-DE" sz="2000" b="1" dirty="0" smtClean="0">
                <a:solidFill>
                  <a:srgbClr val="A32730"/>
                </a:solidFill>
                <a:latin typeface="+mn-lt"/>
                <a:sym typeface="Wingdings" pitchFamily="2" charset="2"/>
              </a:rPr>
              <a:t>Er kommt </a:t>
            </a:r>
            <a:r>
              <a:rPr lang="de-DE" sz="2000" b="1" dirty="0">
                <a:solidFill>
                  <a:srgbClr val="A32730"/>
                </a:solidFill>
                <a:latin typeface="+mn-lt"/>
                <a:sym typeface="Wingdings" pitchFamily="2" charset="2"/>
              </a:rPr>
              <a:t>in dieser spezifischen Struktur </a:t>
            </a:r>
            <a:r>
              <a:rPr lang="de-DE" sz="2000" b="1" dirty="0" smtClean="0">
                <a:solidFill>
                  <a:srgbClr val="A32730"/>
                </a:solidFill>
                <a:latin typeface="+mn-lt"/>
                <a:sym typeface="Wingdings" pitchFamily="2" charset="2"/>
              </a:rPr>
              <a:t>nur in Getreide, zum Beispiel in Hafer vor</a:t>
            </a:r>
            <a:endParaRPr lang="de-DE" sz="2000" b="1" dirty="0">
              <a:solidFill>
                <a:srgbClr val="A32730"/>
              </a:solidFill>
              <a:latin typeface="+mn-lt"/>
              <a:sym typeface="Wingdings" pitchFamily="2" charset="2"/>
            </a:endParaRPr>
          </a:p>
          <a:p>
            <a:pPr marL="342900" indent="-342900">
              <a:spcBef>
                <a:spcPts val="480"/>
              </a:spcBef>
              <a:buClr>
                <a:srgbClr val="A32730"/>
              </a:buClr>
              <a:buFont typeface="Wingdings" pitchFamily="2" charset="2"/>
              <a:buChar char="§"/>
              <a:defRPr/>
            </a:pPr>
            <a:endParaRPr lang="de-DE" sz="1200" dirty="0">
              <a:latin typeface="+mn-lt"/>
              <a:sym typeface="Wingdings" pitchFamily="2" charset="2"/>
            </a:endParaRPr>
          </a:p>
          <a:p>
            <a:pPr marL="342900" indent="-342900">
              <a:spcBef>
                <a:spcPts val="480"/>
              </a:spcBef>
              <a:buClr>
                <a:srgbClr val="A32730"/>
              </a:buClr>
              <a:buFont typeface="Wingdings" pitchFamily="2" charset="2"/>
              <a:buChar char="§"/>
              <a:defRPr/>
            </a:pPr>
            <a:r>
              <a:rPr lang="de-DE" sz="2000" b="1" dirty="0" smtClean="0">
                <a:solidFill>
                  <a:srgbClr val="A32730"/>
                </a:solidFill>
                <a:latin typeface="+mn-lt"/>
                <a:sym typeface="Wingdings" pitchFamily="2" charset="2"/>
              </a:rPr>
              <a:t>Bewirkt </a:t>
            </a:r>
            <a:r>
              <a:rPr lang="de-DE" sz="2000" b="1" dirty="0">
                <a:solidFill>
                  <a:srgbClr val="A32730"/>
                </a:solidFill>
                <a:latin typeface="+mn-lt"/>
                <a:sym typeface="Wingdings" pitchFamily="2" charset="2"/>
              </a:rPr>
              <a:t>aktiv die Senkung eines erhöhten Cholesterinspiegels </a:t>
            </a:r>
            <a:r>
              <a:rPr lang="de-DE" sz="1700" dirty="0">
                <a:latin typeface="+mn-lt"/>
                <a:sym typeface="Wingdings" pitchFamily="2" charset="2"/>
              </a:rPr>
              <a:t>sowie die </a:t>
            </a:r>
            <a:r>
              <a:rPr lang="de-DE" sz="1700" dirty="0">
                <a:latin typeface="+mn-lt"/>
              </a:rPr>
              <a:t>Aufrechterhaltung eines normalen Cholesterinspiegels</a:t>
            </a:r>
          </a:p>
          <a:p>
            <a:pPr marL="800100" lvl="1" indent="-342900">
              <a:spcBef>
                <a:spcPts val="480"/>
              </a:spcBef>
              <a:buClr>
                <a:srgbClr val="A32730"/>
              </a:buClr>
              <a:buFont typeface="Wingdings" pitchFamily="2" charset="2"/>
              <a:buChar char="§"/>
              <a:defRPr/>
            </a:pPr>
            <a:r>
              <a:rPr lang="de-DE" sz="1700" b="1" dirty="0" err="1">
                <a:solidFill>
                  <a:srgbClr val="A32730"/>
                </a:solidFill>
                <a:latin typeface="+mn-lt"/>
                <a:sym typeface="Wingdings" pitchFamily="2" charset="2"/>
              </a:rPr>
              <a:t>Health Claims zugelassen!</a:t>
            </a:r>
          </a:p>
          <a:p>
            <a:pPr marL="800100" lvl="1" indent="-342900">
              <a:spcBef>
                <a:spcPts val="480"/>
              </a:spcBef>
              <a:buClr>
                <a:srgbClr val="A32730"/>
              </a:buClr>
              <a:buFont typeface="Wingdings" pitchFamily="2" charset="2"/>
              <a:buChar char="§"/>
              <a:defRPr/>
            </a:pPr>
            <a:r>
              <a:rPr lang="de-DE" sz="1700" dirty="0">
                <a:latin typeface="+mn-lt"/>
                <a:sym typeface="Wingdings" pitchFamily="2" charset="2"/>
              </a:rPr>
              <a:t>Bedingung: Lebensmittel enthält pro Portion mindestens 1 Gramm Hafer-Beta-</a:t>
            </a:r>
            <a:r>
              <a:rPr lang="de-DE" sz="1700" dirty="0" err="1">
                <a:latin typeface="+mn-lt"/>
                <a:sym typeface="Wingdings" pitchFamily="2" charset="2"/>
              </a:rPr>
              <a:t>Glucan</a:t>
            </a:r>
            <a:r>
              <a:rPr lang="de-DE" sz="1700" dirty="0">
                <a:latin typeface="+mn-lt"/>
                <a:sym typeface="Wingdings" pitchFamily="2" charset="2"/>
              </a:rPr>
              <a:t> + Hinweis darauf, dass für die positive Wirkung täglich 3 Gramm Hafer-Beta-</a:t>
            </a:r>
            <a:r>
              <a:rPr lang="de-DE" sz="1700" dirty="0" err="1">
                <a:latin typeface="+mn-lt"/>
                <a:sym typeface="Wingdings" pitchFamily="2" charset="2"/>
              </a:rPr>
              <a:t>Glucan</a:t>
            </a:r>
            <a:r>
              <a:rPr lang="de-DE" sz="1700" dirty="0">
                <a:latin typeface="+mn-lt"/>
                <a:sym typeface="Wingdings" pitchFamily="2" charset="2"/>
              </a:rPr>
              <a:t> aufgenommen werden müssen. </a:t>
            </a:r>
            <a:br>
              <a:rPr lang="de-DE" sz="1700" dirty="0">
                <a:latin typeface="+mn-lt"/>
                <a:sym typeface="Wingdings" pitchFamily="2" charset="2"/>
              </a:rPr>
            </a:br>
            <a:r>
              <a:rPr lang="de-DE" sz="1700" dirty="0">
                <a:latin typeface="+mn-lt"/>
                <a:sym typeface="Wingdings" pitchFamily="2" charset="2"/>
              </a:rPr>
              <a:t> </a:t>
            </a:r>
            <a:r>
              <a:rPr lang="de-DE" sz="1700" b="1" dirty="0">
                <a:solidFill>
                  <a:srgbClr val="A32730"/>
                </a:solidFill>
                <a:latin typeface="+mn-lt"/>
                <a:sym typeface="Wingdings" pitchFamily="2" charset="2"/>
              </a:rPr>
              <a:t>3 g sind durch traditionelle Hafererzeugnisse zu erreichen, die im Supermarkt erhältlich sind und in die Mahlzeiten integriert werden! Keine Pulverextrakte oder Nahrungsergänzungsmittel notwendig</a:t>
            </a:r>
            <a:r>
              <a:rPr lang="de-DE" sz="1700" b="1" dirty="0" smtClean="0">
                <a:solidFill>
                  <a:srgbClr val="A32730"/>
                </a:solidFill>
                <a:latin typeface="+mn-lt"/>
                <a:sym typeface="Wingdings" pitchFamily="2" charset="2"/>
              </a:rPr>
              <a:t>!</a:t>
            </a:r>
          </a:p>
          <a:p>
            <a:pPr marL="342900" indent="-342900">
              <a:spcBef>
                <a:spcPts val="480"/>
              </a:spcBef>
              <a:buClr>
                <a:srgbClr val="A32730"/>
              </a:buClr>
              <a:buFont typeface="Wingdings" pitchFamily="2" charset="2"/>
              <a:buChar char="§"/>
              <a:defRPr/>
            </a:pPr>
            <a:r>
              <a:rPr lang="de-DE" sz="2000" b="1" dirty="0" smtClean="0">
                <a:solidFill>
                  <a:srgbClr val="A32730"/>
                </a:solidFill>
                <a:latin typeface="+mn-lt"/>
                <a:sym typeface="Wingdings" pitchFamily="2" charset="2"/>
              </a:rPr>
              <a:t>Bewirkt einen weniger starken Anstieg des Blutzuckerspiegels </a:t>
            </a:r>
            <a:r>
              <a:rPr lang="de-DE" sz="1700" dirty="0" smtClean="0">
                <a:latin typeface="+mn-lt"/>
                <a:sym typeface="Wingdings" pitchFamily="2" charset="2"/>
              </a:rPr>
              <a:t>nach der Mahlzeit und unterstützt dadurch langfristig die Insulinsensitivität</a:t>
            </a:r>
          </a:p>
          <a:p>
            <a:pPr marL="800100" lvl="1" indent="-342900">
              <a:spcBef>
                <a:spcPts val="480"/>
              </a:spcBef>
              <a:buClr>
                <a:srgbClr val="A32730"/>
              </a:buClr>
              <a:buFont typeface="Wingdings" pitchFamily="2" charset="2"/>
              <a:buChar char="§"/>
              <a:defRPr/>
            </a:pPr>
            <a:r>
              <a:rPr lang="de-DE" sz="1700" b="1" dirty="0" err="1" smtClean="0">
                <a:solidFill>
                  <a:srgbClr val="A32730"/>
                </a:solidFill>
                <a:latin typeface="+mn-lt"/>
                <a:sym typeface="Wingdings" pitchFamily="2" charset="2"/>
              </a:rPr>
              <a:t>Health</a:t>
            </a:r>
            <a:r>
              <a:rPr lang="de-DE" sz="1700" b="1" dirty="0" smtClean="0">
                <a:solidFill>
                  <a:srgbClr val="A32730"/>
                </a:solidFill>
                <a:latin typeface="+mn-lt"/>
                <a:sym typeface="Wingdings" pitchFamily="2" charset="2"/>
              </a:rPr>
              <a:t> Claim zugelassen!</a:t>
            </a:r>
          </a:p>
          <a:p>
            <a:pPr marL="800100" lvl="1" indent="-342900">
              <a:spcBef>
                <a:spcPts val="480"/>
              </a:spcBef>
              <a:buClr>
                <a:srgbClr val="A32730"/>
              </a:buClr>
              <a:buFont typeface="Wingdings" pitchFamily="2" charset="2"/>
              <a:buChar char="§"/>
              <a:defRPr/>
            </a:pPr>
            <a:r>
              <a:rPr lang="de-DE" sz="1700" dirty="0" smtClean="0">
                <a:latin typeface="+mn-lt"/>
                <a:sym typeface="Wingdings" pitchFamily="2" charset="2"/>
              </a:rPr>
              <a:t>Bedingung: Lebensmittel enthält mindestens 4 Gramm Beta-</a:t>
            </a:r>
            <a:r>
              <a:rPr lang="de-DE" sz="1700" dirty="0" err="1" smtClean="0">
                <a:latin typeface="+mn-lt"/>
                <a:sym typeface="Wingdings" pitchFamily="2" charset="2"/>
              </a:rPr>
              <a:t>Glucan</a:t>
            </a:r>
            <a:r>
              <a:rPr lang="de-DE" sz="1700" dirty="0" smtClean="0">
                <a:latin typeface="+mn-lt"/>
                <a:sym typeface="Wingdings" pitchFamily="2" charset="2"/>
              </a:rPr>
              <a:t> aus Hafer je 30 Gramm verfügbare Kohlenhydrate in einer angegebenen Verzehrportion  von einem Haferkleie-Erzeugnis erfüllt</a:t>
            </a:r>
          </a:p>
        </p:txBody>
      </p:sp>
      <p:sp>
        <p:nvSpPr>
          <p:cNvPr id="10" name="Fußzeilenplatzhalter 9"/>
          <p:cNvSpPr>
            <a:spLocks noGrp="1"/>
          </p:cNvSpPr>
          <p:nvPr>
            <p:ph type="ftr" sz="quarter" idx="11"/>
          </p:nvPr>
        </p:nvSpPr>
        <p:spPr>
          <a:xfrm>
            <a:off x="-36512" y="6519863"/>
            <a:ext cx="5591175" cy="365125"/>
          </a:xfrm>
        </p:spPr>
        <p:txBody>
          <a:bodyPr/>
          <a:lstStyle/>
          <a:p>
            <a:pPr>
              <a:defRPr/>
            </a:pPr>
            <a:r>
              <a:rPr lang="de-DE" smtClean="0"/>
              <a:t>© Hafer Die Alleskörner,VDGS e.V.</a:t>
            </a:r>
            <a:endParaRPr lang="de-DE"/>
          </a:p>
        </p:txBody>
      </p:sp>
      <p:sp>
        <p:nvSpPr>
          <p:cNvPr id="13" name="Rechteck 1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Spezial: Hafer-Beta-</a:t>
            </a:r>
            <a:r>
              <a:rPr lang="de-DE"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Glucan</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hteck 6"/>
          <p:cNvSpPr/>
          <p:nvPr/>
        </p:nvSpPr>
        <p:spPr>
          <a:xfrm>
            <a:off x="7452320" y="2420888"/>
            <a:ext cx="1584325" cy="1871663"/>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t>1 Portion von </a:t>
            </a:r>
            <a:br>
              <a:rPr lang="de-DE" sz="1600" b="1" dirty="0"/>
            </a:br>
            <a:r>
              <a:rPr lang="de-DE" sz="1600" b="1" dirty="0"/>
              <a:t>40 g Haferflocken enthält:</a:t>
            </a:r>
          </a:p>
          <a:p>
            <a:pPr algn="ctr">
              <a:defRPr/>
            </a:pPr>
            <a:endParaRPr lang="de-DE" sz="1600" b="1" dirty="0"/>
          </a:p>
          <a:p>
            <a:pPr algn="ctr">
              <a:defRPr/>
            </a:pPr>
            <a:r>
              <a:rPr lang="de-DE" sz="1600" b="1" dirty="0"/>
              <a:t>1,8 g Beta-</a:t>
            </a:r>
            <a:r>
              <a:rPr lang="de-DE" sz="1600" b="1" dirty="0" err="1"/>
              <a:t>Glucan</a:t>
            </a:r>
            <a:endParaRPr lang="de-DE" sz="1500" dirty="0"/>
          </a:p>
        </p:txBody>
      </p:sp>
      <p:sp>
        <p:nvSpPr>
          <p:cNvPr id="8" name="Foliennummernplatzhalter 7"/>
          <p:cNvSpPr>
            <a:spLocks noGrp="1"/>
          </p:cNvSpPr>
          <p:nvPr>
            <p:ph type="sldNum" sz="quarter" idx="12"/>
          </p:nvPr>
        </p:nvSpPr>
        <p:spPr>
          <a:xfrm>
            <a:off x="7010400" y="6492875"/>
            <a:ext cx="2133600" cy="365125"/>
          </a:xfrm>
        </p:spPr>
        <p:txBody>
          <a:bodyPr/>
          <a:lstStyle/>
          <a:p>
            <a:pPr>
              <a:defRPr/>
            </a:pPr>
            <a:fld id="{44902055-CFB6-4A46-AD1E-692083DC96FA}" type="slidenum">
              <a:rPr lang="de-DE" smtClean="0"/>
              <a:pPr>
                <a:defRPr/>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nhaltsplatzhalter 2"/>
          <p:cNvSpPr>
            <a:spLocks noGrp="1"/>
          </p:cNvSpPr>
          <p:nvPr>
            <p:ph idx="1"/>
          </p:nvPr>
        </p:nvSpPr>
        <p:spPr>
          <a:xfrm>
            <a:off x="395288" y="1125538"/>
            <a:ext cx="6985024" cy="3311525"/>
          </a:xfrm>
        </p:spPr>
        <p:txBody>
          <a:bodyPr/>
          <a:lstStyle/>
          <a:p>
            <a:pPr eaLnBrk="1" hangingPunct="1">
              <a:buClr>
                <a:srgbClr val="A32730"/>
              </a:buClr>
              <a:buFont typeface="Wingdings" pitchFamily="2" charset="2"/>
              <a:buChar char="§"/>
            </a:pPr>
            <a:r>
              <a:rPr lang="de-DE" sz="1700" dirty="0" smtClean="0"/>
              <a:t>Lebenswichtiger Grundstoff.</a:t>
            </a:r>
          </a:p>
          <a:p>
            <a:pPr eaLnBrk="1" hangingPunct="1">
              <a:buClr>
                <a:srgbClr val="A32730"/>
              </a:buClr>
              <a:buFont typeface="Wingdings" pitchFamily="2" charset="2"/>
              <a:buChar char="§"/>
            </a:pPr>
            <a:r>
              <a:rPr lang="de-DE" sz="1700" dirty="0" smtClean="0"/>
              <a:t>Wichtig für Stoffwechsel, Aufbau von Gewebe und Muskeln, Produktion von Enzymen und Hormonen.</a:t>
            </a:r>
          </a:p>
          <a:p>
            <a:pPr eaLnBrk="1" hangingPunct="1">
              <a:buClr>
                <a:srgbClr val="A32730"/>
              </a:buClr>
              <a:buFont typeface="Wingdings" pitchFamily="2" charset="2"/>
              <a:buChar char="§"/>
            </a:pPr>
            <a:endParaRPr lang="de-DE" sz="1700" dirty="0" smtClean="0"/>
          </a:p>
          <a:p>
            <a:pPr eaLnBrk="1" hangingPunct="1">
              <a:buClr>
                <a:srgbClr val="A32730"/>
              </a:buClr>
              <a:buFont typeface="Wingdings" pitchFamily="2" charset="2"/>
              <a:buChar char="§"/>
            </a:pPr>
            <a:r>
              <a:rPr lang="de-DE" sz="2000" b="1" dirty="0" smtClean="0">
                <a:solidFill>
                  <a:srgbClr val="A32730"/>
                </a:solidFill>
              </a:rPr>
              <a:t>Eiweiß im Hafer hat eine hohe biologische Wertigkeit  (60)</a:t>
            </a:r>
            <a:r>
              <a:rPr lang="de-DE" sz="1700" dirty="0" smtClean="0"/>
              <a:t/>
            </a:r>
            <a:br>
              <a:rPr lang="de-DE" sz="1700" dirty="0" smtClean="0"/>
            </a:br>
            <a:r>
              <a:rPr lang="de-DE" sz="1700" dirty="0" smtClean="0"/>
              <a:t/>
            </a:r>
            <a:br>
              <a:rPr lang="de-DE" sz="1700" dirty="0" smtClean="0"/>
            </a:br>
            <a:r>
              <a:rPr lang="de-DE" sz="1700" dirty="0" smtClean="0"/>
              <a:t>= Das Hafer-Eiweiß kann effektiv zur Bildung von körpereigenem Eiweiß verwertet werden.</a:t>
            </a:r>
          </a:p>
          <a:p>
            <a:pPr eaLnBrk="1" hangingPunct="1">
              <a:buClr>
                <a:srgbClr val="A32730"/>
              </a:buClr>
              <a:buFont typeface="Wingdings" pitchFamily="2" charset="2"/>
              <a:buChar char="§"/>
            </a:pPr>
            <a:endParaRPr lang="de-DE" sz="1700" dirty="0" smtClean="0"/>
          </a:p>
          <a:p>
            <a:pPr eaLnBrk="1" hangingPunct="1">
              <a:buClr>
                <a:srgbClr val="A32730"/>
              </a:buClr>
              <a:buFont typeface="Wingdings" pitchFamily="2" charset="2"/>
              <a:buChar char="§"/>
            </a:pPr>
            <a:r>
              <a:rPr lang="de-DE" sz="1700" dirty="0" smtClean="0"/>
              <a:t>In Kombination mit dem tierischen Eiweiß aus Milch und Milchprodukten wird das </a:t>
            </a:r>
            <a:r>
              <a:rPr lang="de-DE" sz="1700" dirty="0" err="1" smtClean="0"/>
              <a:t>hafereigene</a:t>
            </a:r>
            <a:r>
              <a:rPr lang="de-DE" sz="1700" dirty="0" smtClean="0"/>
              <a:t> Eiweiß sinnvoll ergänzt.</a:t>
            </a:r>
          </a:p>
          <a:p>
            <a:pPr eaLnBrk="1" hangingPunct="1">
              <a:buClr>
                <a:srgbClr val="A32730"/>
              </a:buClr>
              <a:buFont typeface="Wingdings" pitchFamily="2" charset="2"/>
              <a:buChar char="§"/>
            </a:pPr>
            <a:endParaRPr lang="de-DE" sz="1700" dirty="0" smtClean="0"/>
          </a:p>
        </p:txBody>
      </p:sp>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sp>
        <p:nvSpPr>
          <p:cNvPr id="7" name="Abgerundetes Rechteck 6"/>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8" name="Abgerundetes Rechteck 7"/>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13,5 g</a:t>
            </a:r>
          </a:p>
          <a:p>
            <a:pPr algn="ctr">
              <a:defRPr/>
            </a:pPr>
            <a:r>
              <a:rPr lang="de-DE" sz="1400" b="1" dirty="0">
                <a:solidFill>
                  <a:schemeClr val="tx1">
                    <a:lumMod val="75000"/>
                    <a:lumOff val="25000"/>
                  </a:schemeClr>
                </a:solidFill>
              </a:rPr>
              <a:t>50 g</a:t>
            </a:r>
          </a:p>
        </p:txBody>
      </p:sp>
      <p:sp>
        <p:nvSpPr>
          <p:cNvPr id="9" name="Abgerundetes Rechteck 8"/>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a:t>
            </a:r>
            <a:r>
              <a:rPr lang="de-DE" sz="1200" b="1" u="sng" dirty="0">
                <a:solidFill>
                  <a:schemeClr val="tx1">
                    <a:lumMod val="75000"/>
                    <a:lumOff val="25000"/>
                  </a:schemeClr>
                </a:solidFill>
              </a:rPr>
              <a:t>40 g-Portion</a:t>
            </a:r>
            <a:r>
              <a:rPr lang="de-DE" sz="1200" b="1" dirty="0">
                <a:solidFill>
                  <a:schemeClr val="tx1">
                    <a:lumMod val="75000"/>
                    <a:lumOff val="25000"/>
                  </a:schemeClr>
                </a:solidFill>
              </a:rPr>
              <a:t> Haferflocken deckt die Referenzmenge für die tägl. Zufuhr zu x %:</a:t>
            </a:r>
          </a:p>
        </p:txBody>
      </p:sp>
      <p:sp>
        <p:nvSpPr>
          <p:cNvPr id="10" name="Abgerundetes Rechteck 9"/>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10,8 %</a:t>
            </a:r>
          </a:p>
        </p:txBody>
      </p:sp>
      <p:sp>
        <p:nvSpPr>
          <p:cNvPr id="11" name="Abgerundetes Rechteck 10"/>
          <p:cNvSpPr/>
          <p:nvPr/>
        </p:nvSpPr>
        <p:spPr>
          <a:xfrm>
            <a:off x="478790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lumMod val="75000"/>
                    <a:lumOff val="25000"/>
                  </a:schemeClr>
                </a:solidFill>
              </a:rPr>
              <a:t>48 % vom Gesamt-Eiweißanteil</a:t>
            </a:r>
          </a:p>
        </p:txBody>
      </p:sp>
      <p:sp>
        <p:nvSpPr>
          <p:cNvPr id="12" name="Abgerundetes Rechteck 11"/>
          <p:cNvSpPr/>
          <p:nvPr/>
        </p:nvSpPr>
        <p:spPr>
          <a:xfrm>
            <a:off x="6588125" y="60213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k. A.</a:t>
            </a:r>
          </a:p>
        </p:txBody>
      </p:sp>
      <p:sp>
        <p:nvSpPr>
          <p:cNvPr id="13" name="Abgerundetes Rechteck 12"/>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Eiweiß</a:t>
            </a:r>
          </a:p>
        </p:txBody>
      </p:sp>
      <p:sp>
        <p:nvSpPr>
          <p:cNvPr id="14" name="Abgerundetes Rechteck 13"/>
          <p:cNvSpPr/>
          <p:nvPr/>
        </p:nvSpPr>
        <p:spPr>
          <a:xfrm>
            <a:off x="3276600"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Essentielle Aminosäuren</a:t>
            </a:r>
          </a:p>
        </p:txBody>
      </p:sp>
      <p:sp>
        <p:nvSpPr>
          <p:cNvPr id="16" name="Rechteck 15"/>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Stark: Eiweiß</a:t>
            </a:r>
          </a:p>
        </p:txBody>
      </p:sp>
      <p:sp>
        <p:nvSpPr>
          <p:cNvPr id="15" name="Foliennummernplatzhalter 14"/>
          <p:cNvSpPr>
            <a:spLocks noGrp="1"/>
          </p:cNvSpPr>
          <p:nvPr>
            <p:ph type="sldNum" sz="quarter" idx="12"/>
          </p:nvPr>
        </p:nvSpPr>
        <p:spPr/>
        <p:txBody>
          <a:bodyPr/>
          <a:lstStyle/>
          <a:p>
            <a:pPr>
              <a:defRPr/>
            </a:pPr>
            <a:fld id="{44902055-CFB6-4A46-AD1E-692083DC96FA}" type="slidenum">
              <a:rPr lang="de-DE" smtClean="0"/>
              <a:pPr>
                <a:defRPr/>
              </a:pPr>
              <a:t>22</a:t>
            </a:fld>
            <a:endParaRPr lang="de-DE"/>
          </a:p>
        </p:txBody>
      </p:sp>
      <p:sp>
        <p:nvSpPr>
          <p:cNvPr id="17" name="Abgerundete rechteckige Legende 16"/>
          <p:cNvSpPr/>
          <p:nvPr/>
        </p:nvSpPr>
        <p:spPr>
          <a:xfrm>
            <a:off x="1331640" y="6021288"/>
            <a:ext cx="1584176" cy="576064"/>
          </a:xfrm>
          <a:prstGeom prst="wedgeRoundRectCallout">
            <a:avLst>
              <a:gd name="adj1" fmla="val 39295"/>
              <a:gd name="adj2" fmla="val -89413"/>
              <a:gd name="adj3" fmla="val 16667"/>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smtClean="0">
                <a:solidFill>
                  <a:srgbClr val="A32730"/>
                </a:solidFill>
              </a:rPr>
              <a:t>Infos zu Gluten im Hafer: S. 46/47</a:t>
            </a:r>
            <a:endParaRPr lang="de-DE" sz="1400" dirty="0">
              <a:solidFill>
                <a:srgbClr val="A3273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nhaltsplatzhalter 2"/>
          <p:cNvSpPr>
            <a:spLocks noGrp="1"/>
          </p:cNvSpPr>
          <p:nvPr>
            <p:ph idx="1"/>
          </p:nvPr>
        </p:nvSpPr>
        <p:spPr>
          <a:xfrm>
            <a:off x="107950" y="1052513"/>
            <a:ext cx="7129463" cy="4321175"/>
          </a:xfrm>
        </p:spPr>
        <p:txBody>
          <a:bodyPr/>
          <a:lstStyle/>
          <a:p>
            <a:pPr marL="457200" indent="-457200" eaLnBrk="1" hangingPunct="1">
              <a:buClr>
                <a:srgbClr val="A32730"/>
              </a:buClr>
              <a:buFont typeface="Wingdings" pitchFamily="2" charset="2"/>
              <a:buChar char="§"/>
            </a:pPr>
            <a:r>
              <a:rPr lang="de-DE" sz="1700" dirty="0" smtClean="0"/>
              <a:t>Der Körper braucht Fettstoffe:</a:t>
            </a:r>
          </a:p>
          <a:p>
            <a:pPr marL="857250" lvl="1" indent="-457200" eaLnBrk="1" hangingPunct="1">
              <a:buClr>
                <a:srgbClr val="A32730"/>
              </a:buClr>
              <a:buFont typeface="Wingdings" pitchFamily="2" charset="2"/>
              <a:buChar char="§"/>
            </a:pPr>
            <a:r>
              <a:rPr lang="de-DE" sz="1700" dirty="0" smtClean="0"/>
              <a:t>Energiespeicher und Wärmeisolierung</a:t>
            </a:r>
          </a:p>
          <a:p>
            <a:pPr marL="857250" lvl="1" indent="-457200" eaLnBrk="1" hangingPunct="1">
              <a:buClr>
                <a:srgbClr val="A32730"/>
              </a:buClr>
              <a:buFont typeface="Wingdings" pitchFamily="2" charset="2"/>
              <a:buChar char="§"/>
            </a:pPr>
            <a:r>
              <a:rPr lang="de-DE" sz="1700" dirty="0" smtClean="0"/>
              <a:t>Aufnahme fettlöslicher Vitamine (A, D, E, K)</a:t>
            </a:r>
          </a:p>
          <a:p>
            <a:pPr marL="857250" lvl="1" indent="-457200" eaLnBrk="1" hangingPunct="1">
              <a:buClr>
                <a:srgbClr val="A32730"/>
              </a:buClr>
              <a:buFont typeface="Wingdings" pitchFamily="2" charset="2"/>
              <a:buChar char="§"/>
            </a:pPr>
            <a:r>
              <a:rPr lang="de-DE" sz="1700" dirty="0" smtClean="0"/>
              <a:t>Einlagerung von Lipiden in der Zellmembran für Zellwachstum </a:t>
            </a:r>
            <a:br>
              <a:rPr lang="de-DE" sz="1700" dirty="0" smtClean="0"/>
            </a:br>
            <a:r>
              <a:rPr lang="de-DE" sz="1700" dirty="0" smtClean="0"/>
              <a:t>und Hautelastizität</a:t>
            </a:r>
          </a:p>
          <a:p>
            <a:pPr marL="457200" indent="-457200" eaLnBrk="1" hangingPunct="1">
              <a:buClr>
                <a:srgbClr val="A32730"/>
              </a:buClr>
              <a:buFont typeface="Wingdings" pitchFamily="2" charset="2"/>
              <a:buChar char="§"/>
            </a:pPr>
            <a:r>
              <a:rPr lang="de-DE" sz="1700" dirty="0" smtClean="0"/>
              <a:t>Hafer ist relativ reich an Fett. Die Fettsäuren im Hafer sind hochwertig.</a:t>
            </a:r>
          </a:p>
          <a:p>
            <a:pPr marL="457200" indent="-457200" eaLnBrk="1" hangingPunct="1">
              <a:buClr>
                <a:srgbClr val="A32730"/>
              </a:buClr>
              <a:buFont typeface="Wingdings" pitchFamily="2" charset="2"/>
              <a:buChar char="§"/>
            </a:pPr>
            <a:r>
              <a:rPr lang="de-DE" sz="2000" b="1" dirty="0" smtClean="0">
                <a:solidFill>
                  <a:srgbClr val="A32730"/>
                </a:solidFill>
              </a:rPr>
              <a:t>Der Fettanteil des Hafers besteht zu mehr als Dreiviertel aus wertvollen ungesättigten Fettsäuren!</a:t>
            </a:r>
          </a:p>
          <a:p>
            <a:pPr marL="857250" lvl="1" indent="-457200" eaLnBrk="1" hangingPunct="1">
              <a:buClr>
                <a:srgbClr val="A32730"/>
              </a:buClr>
              <a:buFont typeface="Wingdings" pitchFamily="2" charset="2"/>
              <a:buChar char="§"/>
            </a:pPr>
            <a:r>
              <a:rPr lang="de-DE" sz="1700" dirty="0" smtClean="0"/>
              <a:t>Ölsäure und Linolsäure  wirken regulierend auf  Cholesterin- </a:t>
            </a:r>
            <a:br>
              <a:rPr lang="de-DE" sz="1700" dirty="0" smtClean="0"/>
            </a:br>
            <a:r>
              <a:rPr lang="de-DE" sz="1700" dirty="0" smtClean="0"/>
              <a:t>und Blutfettspiegel.</a:t>
            </a:r>
          </a:p>
          <a:p>
            <a:pPr marL="857250" lvl="1" indent="-457200" eaLnBrk="1" hangingPunct="1">
              <a:buClr>
                <a:srgbClr val="A32730"/>
              </a:buClr>
              <a:buFont typeface="Wingdings" pitchFamily="2" charset="2"/>
              <a:buChar char="§"/>
            </a:pPr>
            <a:r>
              <a:rPr lang="de-DE" sz="1700" dirty="0" smtClean="0"/>
              <a:t>Linolsäure begünstigt den Aufbau von Zellmembranen, kann Hautreizungen und Lichtschädigungen der Haut entgegenwirken. Sie wird daher auch in Kosmetika eingesetzt.</a:t>
            </a:r>
          </a:p>
          <a:p>
            <a:pPr marL="857250" lvl="1" indent="-457200" eaLnBrk="1" hangingPunct="1">
              <a:buClr>
                <a:srgbClr val="A32730"/>
              </a:buClr>
              <a:buFont typeface="Wingdings" pitchFamily="2" charset="2"/>
              <a:buChar char="§"/>
            </a:pPr>
            <a:endParaRPr lang="de-DE" sz="1700" dirty="0" smtClean="0"/>
          </a:p>
        </p:txBody>
      </p:sp>
      <p:sp>
        <p:nvSpPr>
          <p:cNvPr id="11" name="Fußzeilenplatzhalter 10"/>
          <p:cNvSpPr>
            <a:spLocks noGrp="1"/>
          </p:cNvSpPr>
          <p:nvPr>
            <p:ph type="ftr" sz="quarter" idx="11"/>
          </p:nvPr>
        </p:nvSpPr>
        <p:spPr/>
        <p:txBody>
          <a:bodyPr/>
          <a:lstStyle/>
          <a:p>
            <a:pPr>
              <a:defRPr/>
            </a:pPr>
            <a:r>
              <a:rPr lang="de-DE" smtClean="0"/>
              <a:t>© Hafer Die Alleskörner,VDGS e.V.</a:t>
            </a:r>
            <a:endParaRPr lang="de-DE"/>
          </a:p>
        </p:txBody>
      </p:sp>
      <p:sp>
        <p:nvSpPr>
          <p:cNvPr id="14" name="Rechteck 13"/>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Sexy: Fettsäuren 	</a:t>
            </a: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(und andere Nährstoffe)</a:t>
            </a:r>
          </a:p>
        </p:txBody>
      </p:sp>
      <p:sp>
        <p:nvSpPr>
          <p:cNvPr id="12" name="Abgerundetes Rechteck 11"/>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13" name="Abgerundetes Rechteck 12"/>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7,0 g</a:t>
            </a:r>
          </a:p>
          <a:p>
            <a:pPr algn="ctr">
              <a:defRPr/>
            </a:pPr>
            <a:r>
              <a:rPr lang="de-DE" sz="1400" b="1" dirty="0">
                <a:solidFill>
                  <a:schemeClr val="tx1">
                    <a:lumMod val="75000"/>
                    <a:lumOff val="25000"/>
                  </a:schemeClr>
                </a:solidFill>
              </a:rPr>
              <a:t>max. 70 g</a:t>
            </a:r>
          </a:p>
        </p:txBody>
      </p:sp>
      <p:sp>
        <p:nvSpPr>
          <p:cNvPr id="15" name="Abgerundetes Rechteck 14"/>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a:t>
            </a:r>
            <a:r>
              <a:rPr lang="de-DE" sz="1200" b="1" u="sng" dirty="0">
                <a:solidFill>
                  <a:schemeClr val="tx1">
                    <a:lumMod val="75000"/>
                    <a:lumOff val="25000"/>
                  </a:schemeClr>
                </a:solidFill>
              </a:rPr>
              <a:t>40 g-Portion</a:t>
            </a:r>
            <a:r>
              <a:rPr lang="de-DE" sz="1200" b="1" dirty="0">
                <a:solidFill>
                  <a:schemeClr val="tx1">
                    <a:lumMod val="75000"/>
                    <a:lumOff val="25000"/>
                  </a:schemeClr>
                </a:solidFill>
              </a:rPr>
              <a:t> Haferflocken deckt die Referenzmenge für die tägl. Zufuhr zu x %:</a:t>
            </a:r>
          </a:p>
        </p:txBody>
      </p:sp>
      <p:sp>
        <p:nvSpPr>
          <p:cNvPr id="16" name="Abgerundetes Rechteck 15"/>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4,0 %</a:t>
            </a:r>
          </a:p>
        </p:txBody>
      </p:sp>
      <p:sp>
        <p:nvSpPr>
          <p:cNvPr id="17" name="Abgerundetes Rechteck 16"/>
          <p:cNvSpPr/>
          <p:nvPr/>
        </p:nvSpPr>
        <p:spPr>
          <a:xfrm>
            <a:off x="4787900" y="6026150"/>
            <a:ext cx="1714500" cy="3603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5,3 g</a:t>
            </a:r>
          </a:p>
          <a:p>
            <a:pPr algn="ctr">
              <a:defRPr/>
            </a:pPr>
            <a:r>
              <a:rPr lang="de-DE" sz="1200" b="1" dirty="0">
                <a:solidFill>
                  <a:schemeClr val="tx1">
                    <a:lumMod val="75000"/>
                    <a:lumOff val="25000"/>
                  </a:schemeClr>
                </a:solidFill>
              </a:rPr>
              <a:t>k. A.</a:t>
            </a:r>
          </a:p>
        </p:txBody>
      </p:sp>
      <p:sp>
        <p:nvSpPr>
          <p:cNvPr id="18" name="Abgerundetes Rechteck 17"/>
          <p:cNvSpPr/>
          <p:nvPr/>
        </p:nvSpPr>
        <p:spPr>
          <a:xfrm>
            <a:off x="6588125" y="6021388"/>
            <a:ext cx="2376488" cy="3603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lumMod val="75000"/>
                    <a:lumOff val="25000"/>
                  </a:schemeClr>
                </a:solidFill>
              </a:rPr>
              <a:t>k. A.</a:t>
            </a:r>
          </a:p>
        </p:txBody>
      </p:sp>
      <p:sp>
        <p:nvSpPr>
          <p:cNvPr id="19" name="Abgerundetes Rechteck 18"/>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Fett</a:t>
            </a:r>
          </a:p>
        </p:txBody>
      </p:sp>
      <p:sp>
        <p:nvSpPr>
          <p:cNvPr id="20" name="Abgerundetes Rechteck 19"/>
          <p:cNvSpPr/>
          <p:nvPr/>
        </p:nvSpPr>
        <p:spPr>
          <a:xfrm>
            <a:off x="3276600" y="6026150"/>
            <a:ext cx="1428750" cy="3603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Ungesättigte FS</a:t>
            </a:r>
          </a:p>
        </p:txBody>
      </p:sp>
      <p:sp>
        <p:nvSpPr>
          <p:cNvPr id="21" name="Abgerundetes Rechteck 20"/>
          <p:cNvSpPr/>
          <p:nvPr/>
        </p:nvSpPr>
        <p:spPr>
          <a:xfrm>
            <a:off x="1331913" y="5732463"/>
            <a:ext cx="1860550" cy="571500"/>
          </a:xfrm>
          <a:prstGeom prst="roundRect">
            <a:avLst/>
          </a:prstGeom>
          <a:solidFill>
            <a:schemeClr val="accent2"/>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2,5 g Linolsäure</a:t>
            </a:r>
          </a:p>
          <a:p>
            <a:pPr algn="ctr">
              <a:defRPr/>
            </a:pPr>
            <a:r>
              <a:rPr lang="de-DE" sz="1400" b="1" dirty="0">
                <a:solidFill>
                  <a:schemeClr val="bg1"/>
                </a:solidFill>
              </a:rPr>
              <a:t>2,8 g Ölsäure</a:t>
            </a:r>
          </a:p>
        </p:txBody>
      </p:sp>
      <p:cxnSp>
        <p:nvCxnSpPr>
          <p:cNvPr id="25" name="Gerade Verbindung 24"/>
          <p:cNvCxnSpPr/>
          <p:nvPr/>
        </p:nvCxnSpPr>
        <p:spPr>
          <a:xfrm flipH="1">
            <a:off x="1258888" y="6308725"/>
            <a:ext cx="3313112" cy="0"/>
          </a:xfrm>
          <a:prstGeom prst="line">
            <a:avLst/>
          </a:prstGeom>
          <a:ln w="38100">
            <a:solidFill>
              <a:srgbClr val="A32730"/>
            </a:solidFill>
          </a:ln>
        </p:spPr>
        <p:style>
          <a:lnRef idx="1">
            <a:schemeClr val="accent1"/>
          </a:lnRef>
          <a:fillRef idx="0">
            <a:schemeClr val="accent1"/>
          </a:fillRef>
          <a:effectRef idx="0">
            <a:schemeClr val="accent1"/>
          </a:effectRef>
          <a:fontRef idx="minor">
            <a:schemeClr val="tx1"/>
          </a:fontRef>
        </p:style>
      </p:cxnSp>
      <p:sp>
        <p:nvSpPr>
          <p:cNvPr id="22" name="Abgerundetes Rechteck 21"/>
          <p:cNvSpPr/>
          <p:nvPr/>
        </p:nvSpPr>
        <p:spPr>
          <a:xfrm>
            <a:off x="4787900" y="6453188"/>
            <a:ext cx="1714500" cy="3603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1,2 g</a:t>
            </a:r>
          </a:p>
          <a:p>
            <a:pPr algn="ctr">
              <a:defRPr/>
            </a:pPr>
            <a:r>
              <a:rPr lang="de-DE" sz="1200" b="1" dirty="0">
                <a:solidFill>
                  <a:schemeClr val="tx1">
                    <a:lumMod val="75000"/>
                    <a:lumOff val="25000"/>
                  </a:schemeClr>
                </a:solidFill>
              </a:rPr>
              <a:t>max. 20 g</a:t>
            </a:r>
          </a:p>
        </p:txBody>
      </p:sp>
      <p:sp>
        <p:nvSpPr>
          <p:cNvPr id="23" name="Abgerundetes Rechteck 22"/>
          <p:cNvSpPr/>
          <p:nvPr/>
        </p:nvSpPr>
        <p:spPr>
          <a:xfrm>
            <a:off x="6588125" y="6448425"/>
            <a:ext cx="2376488" cy="3603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lumMod val="75000"/>
                    <a:lumOff val="25000"/>
                  </a:schemeClr>
                </a:solidFill>
              </a:rPr>
              <a:t>2,5 %</a:t>
            </a:r>
          </a:p>
        </p:txBody>
      </p:sp>
      <p:sp>
        <p:nvSpPr>
          <p:cNvPr id="24" name="Abgerundetes Rechteck 23"/>
          <p:cNvSpPr/>
          <p:nvPr/>
        </p:nvSpPr>
        <p:spPr>
          <a:xfrm>
            <a:off x="3276600" y="6453188"/>
            <a:ext cx="1428750" cy="3603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Gesättigte FS</a:t>
            </a:r>
          </a:p>
        </p:txBody>
      </p:sp>
      <p:sp>
        <p:nvSpPr>
          <p:cNvPr id="26" name="Foliennummernplatzhalter 25"/>
          <p:cNvSpPr>
            <a:spLocks noGrp="1"/>
          </p:cNvSpPr>
          <p:nvPr>
            <p:ph type="sldNum" sz="quarter" idx="12"/>
          </p:nvPr>
        </p:nvSpPr>
        <p:spPr/>
        <p:txBody>
          <a:bodyPr/>
          <a:lstStyle/>
          <a:p>
            <a:pPr>
              <a:defRPr/>
            </a:pPr>
            <a:fld id="{44902055-CFB6-4A46-AD1E-692083DC96FA}" type="slidenum">
              <a:rPr lang="de-DE" smtClean="0"/>
              <a:pPr>
                <a:defRPr/>
              </a:pPr>
              <a:t>23</a:t>
            </a:fld>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2"/>
          <p:cNvSpPr>
            <a:spLocks noGrp="1"/>
          </p:cNvSpPr>
          <p:nvPr>
            <p:ph idx="1"/>
          </p:nvPr>
        </p:nvSpPr>
        <p:spPr>
          <a:xfrm>
            <a:off x="323850" y="981075"/>
            <a:ext cx="7056462" cy="5544269"/>
          </a:xfrm>
        </p:spPr>
        <p:txBody>
          <a:bodyPr/>
          <a:lstStyle/>
          <a:p>
            <a:pPr eaLnBrk="1" hangingPunct="1"/>
            <a:r>
              <a:rPr lang="de-DE" sz="2000" b="1" dirty="0" smtClean="0">
                <a:solidFill>
                  <a:srgbClr val="A32730"/>
                </a:solidFill>
              </a:rPr>
              <a:t>Mit sexy verbindet man ein angenehmes Körpergefühl …</a:t>
            </a:r>
          </a:p>
          <a:p>
            <a:pPr lvl="2" eaLnBrk="1" hangingPunct="1"/>
            <a:r>
              <a:rPr lang="de-DE" sz="1700" dirty="0" smtClean="0"/>
              <a:t>gut proportionierter Körper</a:t>
            </a:r>
          </a:p>
          <a:p>
            <a:pPr lvl="2" eaLnBrk="1" hangingPunct="1"/>
            <a:r>
              <a:rPr lang="de-DE" sz="1700" dirty="0" smtClean="0"/>
              <a:t>glatte Haut</a:t>
            </a:r>
          </a:p>
          <a:p>
            <a:pPr lvl="2" eaLnBrk="1" hangingPunct="1"/>
            <a:r>
              <a:rPr lang="de-DE" sz="1700" dirty="0" smtClean="0"/>
              <a:t>glänzende Haare</a:t>
            </a:r>
          </a:p>
          <a:p>
            <a:pPr eaLnBrk="1" hangingPunct="1"/>
            <a:r>
              <a:rPr lang="de-DE" sz="2000" b="1" dirty="0" smtClean="0">
                <a:solidFill>
                  <a:srgbClr val="A32730"/>
                </a:solidFill>
              </a:rPr>
              <a:t>… und eine selbstbewusste positive Ausstrahlung</a:t>
            </a:r>
          </a:p>
          <a:p>
            <a:pPr eaLnBrk="1" hangingPunct="1"/>
            <a:endParaRPr lang="de-DE" sz="1700" dirty="0" smtClean="0"/>
          </a:p>
          <a:p>
            <a:pPr eaLnBrk="1" hangingPunct="1"/>
            <a:r>
              <a:rPr lang="de-DE" sz="1700" dirty="0" smtClean="0"/>
              <a:t>Daran wirken einige </a:t>
            </a:r>
            <a:r>
              <a:rPr lang="de-DE" sz="2000" b="1" dirty="0" smtClean="0">
                <a:solidFill>
                  <a:srgbClr val="A32730"/>
                </a:solidFill>
              </a:rPr>
              <a:t>Hafer-Nährstoffe</a:t>
            </a:r>
            <a:r>
              <a:rPr lang="de-DE" sz="1700" dirty="0" smtClean="0"/>
              <a:t> mit:</a:t>
            </a:r>
          </a:p>
          <a:p>
            <a:pPr eaLnBrk="1" hangingPunct="1"/>
            <a:endParaRPr lang="de-DE" sz="1700" dirty="0" smtClean="0"/>
          </a:p>
          <a:p>
            <a:pPr eaLnBrk="1" hangingPunct="1"/>
            <a:r>
              <a:rPr lang="de-DE" sz="2000" b="1" dirty="0" smtClean="0">
                <a:solidFill>
                  <a:srgbClr val="A32730"/>
                </a:solidFill>
              </a:rPr>
              <a:t>Ballaststoffe / Beta-</a:t>
            </a:r>
            <a:r>
              <a:rPr lang="de-DE" sz="2000" b="1" dirty="0" err="1" smtClean="0">
                <a:solidFill>
                  <a:srgbClr val="A32730"/>
                </a:solidFill>
              </a:rPr>
              <a:t>Glucan</a:t>
            </a:r>
            <a:r>
              <a:rPr lang="de-DE" sz="2000" b="1" dirty="0" smtClean="0">
                <a:solidFill>
                  <a:srgbClr val="A32730"/>
                </a:solidFill>
              </a:rPr>
              <a:t> </a:t>
            </a:r>
            <a:r>
              <a:rPr lang="de-DE" sz="1700" dirty="0" smtClean="0"/>
              <a:t>– </a:t>
            </a:r>
            <a:br>
              <a:rPr lang="de-DE" sz="1700" dirty="0" smtClean="0"/>
            </a:br>
            <a:r>
              <a:rPr lang="de-DE" sz="1700" dirty="0" smtClean="0"/>
              <a:t>			für längere Sättigung und kontrolliertes Essen</a:t>
            </a:r>
          </a:p>
          <a:p>
            <a:pPr lvl="1" eaLnBrk="1" hangingPunct="1"/>
            <a:r>
              <a:rPr lang="de-DE" sz="1700" b="1" dirty="0" smtClean="0">
                <a:solidFill>
                  <a:srgbClr val="A32730"/>
                </a:solidFill>
              </a:rPr>
              <a:t>Hafer-Beta-</a:t>
            </a:r>
            <a:r>
              <a:rPr lang="de-DE" sz="1700" b="1" dirty="0" err="1" smtClean="0">
                <a:solidFill>
                  <a:srgbClr val="A32730"/>
                </a:solidFill>
              </a:rPr>
              <a:t>Glucan</a:t>
            </a:r>
            <a:r>
              <a:rPr lang="de-DE" sz="1700" b="1" dirty="0" smtClean="0">
                <a:solidFill>
                  <a:srgbClr val="A32730"/>
                </a:solidFill>
              </a:rPr>
              <a:t> sättigt länger </a:t>
            </a:r>
            <a:r>
              <a:rPr lang="de-DE" sz="1700" dirty="0" smtClean="0">
                <a:sym typeface="Wingdings" pitchFamily="2" charset="2"/>
              </a:rPr>
              <a:t> </a:t>
            </a:r>
            <a:r>
              <a:rPr lang="de-DE" sz="1700" i="1" dirty="0" smtClean="0">
                <a:sym typeface="Wingdings" pitchFamily="2" charset="2"/>
              </a:rPr>
              <a:t>weniger Snacks zwischendurch</a:t>
            </a:r>
            <a:endParaRPr lang="de-DE" sz="1700" i="1" dirty="0" smtClean="0"/>
          </a:p>
          <a:p>
            <a:pPr lvl="1" eaLnBrk="1" hangingPunct="1"/>
            <a:r>
              <a:rPr lang="de-DE" sz="1700" dirty="0" smtClean="0"/>
              <a:t>Ein ausgewogenes </a:t>
            </a:r>
            <a:r>
              <a:rPr lang="de-DE" sz="1700" b="1" dirty="0" smtClean="0">
                <a:solidFill>
                  <a:srgbClr val="A32730"/>
                </a:solidFill>
              </a:rPr>
              <a:t>ballaststoffreiches Frühstück</a:t>
            </a:r>
            <a:r>
              <a:rPr lang="de-DE" sz="1700" dirty="0" smtClean="0"/>
              <a:t/>
            </a:r>
            <a:br>
              <a:rPr lang="de-DE" sz="1700" dirty="0" smtClean="0"/>
            </a:br>
            <a:r>
              <a:rPr lang="de-DE" sz="1700" i="1" dirty="0" smtClean="0"/>
              <a:t>Studien zeigen: „Frühstücker“ sind länger satt, nehmen über den Tag weniger Nahrung zu sich, sind schlanker.</a:t>
            </a:r>
          </a:p>
          <a:p>
            <a:pPr eaLnBrk="1" hangingPunct="1"/>
            <a:r>
              <a:rPr lang="de-DE" sz="2000" b="1" dirty="0" smtClean="0">
                <a:solidFill>
                  <a:srgbClr val="A32730"/>
                </a:solidFill>
              </a:rPr>
              <a:t>Kupfer, Mangan, Zink und die Vitamine B2 und Biotin </a:t>
            </a:r>
            <a:r>
              <a:rPr lang="de-DE" sz="1700" dirty="0" smtClean="0"/>
              <a:t> - stärken Haut, Haare, Nägel und Bindegewebe.</a:t>
            </a:r>
          </a:p>
          <a:p>
            <a:pPr eaLnBrk="1" hangingPunct="1"/>
            <a:r>
              <a:rPr lang="de-DE" sz="2000" b="1" dirty="0" smtClean="0">
                <a:solidFill>
                  <a:srgbClr val="A32730"/>
                </a:solidFill>
              </a:rPr>
              <a:t>Linolsäure</a:t>
            </a:r>
            <a:r>
              <a:rPr lang="de-DE" sz="1700" dirty="0" smtClean="0"/>
              <a:t> schützt die Haut.</a:t>
            </a:r>
          </a:p>
        </p:txBody>
      </p:sp>
      <p:sp>
        <p:nvSpPr>
          <p:cNvPr id="11" name="Fußzeilenplatzhalter 10"/>
          <p:cNvSpPr>
            <a:spLocks noGrp="1"/>
          </p:cNvSpPr>
          <p:nvPr>
            <p:ph type="ftr" sz="quarter" idx="11"/>
          </p:nvPr>
        </p:nvSpPr>
        <p:spPr/>
        <p:txBody>
          <a:bodyPr/>
          <a:lstStyle/>
          <a:p>
            <a:pPr>
              <a:defRPr/>
            </a:pPr>
            <a:r>
              <a:rPr lang="de-DE" smtClean="0"/>
              <a:t>© Hafer Die Alleskörner,VDGS e.V.</a:t>
            </a:r>
            <a:endParaRPr lang="de-DE"/>
          </a:p>
        </p:txBody>
      </p:sp>
      <p:sp>
        <p:nvSpPr>
          <p:cNvPr id="14" name="Rechteck 13"/>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Sexy: weitere Nährstoffe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24</a:t>
            </a:fld>
            <a:endParaRPr lang="de-DE"/>
          </a:p>
        </p:txBody>
      </p:sp>
      <p:sp>
        <p:nvSpPr>
          <p:cNvPr id="7" name="Abgerundete rechteckige Legende 6"/>
          <p:cNvSpPr/>
          <p:nvPr/>
        </p:nvSpPr>
        <p:spPr>
          <a:xfrm>
            <a:off x="7668344" y="4365104"/>
            <a:ext cx="863600" cy="288925"/>
          </a:xfrm>
          <a:prstGeom prst="wedgeRoundRectCallout">
            <a:avLst>
              <a:gd name="adj1" fmla="val -104059"/>
              <a:gd name="adj2" fmla="val -19513"/>
              <a:gd name="adj3" fmla="val 16667"/>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rgbClr val="A32730"/>
                </a:solidFill>
              </a:rPr>
              <a:t>s. S. </a:t>
            </a:r>
            <a:r>
              <a:rPr lang="de-DE" sz="1400" dirty="0" smtClean="0">
                <a:solidFill>
                  <a:srgbClr val="A32730"/>
                </a:solidFill>
              </a:rPr>
              <a:t>38</a:t>
            </a:r>
            <a:endParaRPr lang="de-DE" sz="1400" dirty="0">
              <a:solidFill>
                <a:srgbClr val="A3273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214313" y="214313"/>
            <a:ext cx="8229600" cy="714375"/>
          </a:xfrm>
        </p:spPr>
        <p:txBody>
          <a:bodyPr/>
          <a:lstStyle/>
          <a:p>
            <a:pPr algn="l" eaLnBrk="1" hangingPunct="1"/>
            <a:r>
              <a:rPr lang="de-DE" sz="2800" smtClean="0"/>
              <a:t>Die Nährstoffe im Hafer</a:t>
            </a:r>
            <a:br>
              <a:rPr lang="de-DE" sz="2800" smtClean="0"/>
            </a:br>
            <a:r>
              <a:rPr lang="de-DE" sz="2000" i="1" smtClean="0"/>
              <a:t>Hafer deckt zu einem hohen Anteil den täglichen Nährstoffbedarf</a:t>
            </a:r>
          </a:p>
        </p:txBody>
      </p:sp>
      <p:sp>
        <p:nvSpPr>
          <p:cNvPr id="5" name="Fußzeilenplatzhalter 4"/>
          <p:cNvSpPr>
            <a:spLocks noGrp="1"/>
          </p:cNvSpPr>
          <p:nvPr>
            <p:ph type="ftr" sz="quarter" idx="11"/>
          </p:nvPr>
        </p:nvSpPr>
        <p:spPr>
          <a:xfrm>
            <a:off x="-36512" y="6492875"/>
            <a:ext cx="5591175" cy="365125"/>
          </a:xfrm>
        </p:spPr>
        <p:txBody>
          <a:bodyPr/>
          <a:lstStyle/>
          <a:p>
            <a:pPr>
              <a:defRPr/>
            </a:pPr>
            <a:r>
              <a:rPr lang="de-DE" smtClean="0"/>
              <a:t>© Hafer Die Alleskörner,VDGS e.V.</a:t>
            </a:r>
            <a:endParaRPr lang="de-DE"/>
          </a:p>
        </p:txBody>
      </p:sp>
      <p:graphicFrame>
        <p:nvGraphicFramePr>
          <p:cNvPr id="8" name="Tabelle 7"/>
          <p:cNvGraphicFramePr>
            <a:graphicFrameLocks noGrp="1"/>
          </p:cNvGraphicFramePr>
          <p:nvPr/>
        </p:nvGraphicFramePr>
        <p:xfrm>
          <a:off x="357188" y="1143000"/>
          <a:ext cx="7072363" cy="5382816"/>
        </p:xfrm>
        <a:graphic>
          <a:graphicData uri="http://schemas.openxmlformats.org/drawingml/2006/table">
            <a:tbl>
              <a:tblPr/>
              <a:tblGrid>
                <a:gridCol w="1282387"/>
                <a:gridCol w="1000262"/>
                <a:gridCol w="243654"/>
                <a:gridCol w="1013085"/>
                <a:gridCol w="1013085"/>
                <a:gridCol w="1259945"/>
                <a:gridCol w="1259945"/>
              </a:tblGrid>
              <a:tr h="928678">
                <a:tc>
                  <a:txBody>
                    <a:bodyPr/>
                    <a:lstStyle/>
                    <a:p>
                      <a:pPr algn="ctr" fontAlgn="ctr"/>
                      <a:endParaRPr lang="de-DE" sz="1100" b="1" i="0" u="none" strike="noStrike" dirty="0">
                        <a:solidFill>
                          <a:schemeClr val="bg1"/>
                        </a:solidFill>
                        <a:latin typeface="+mn-lt"/>
                      </a:endParaRP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dirty="0">
                          <a:solidFill>
                            <a:schemeClr val="bg1"/>
                          </a:solidFill>
                          <a:latin typeface="+mn-lt"/>
                        </a:rPr>
                        <a:t>Empfohlene Tageszufuhr</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 </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Gehalt in 100 g Haferflocken</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Gehalt in 40 g Haferflocken</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Deckung des Tagesbedarfs durch 40 g Haferflocken</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dirty="0">
                          <a:solidFill>
                            <a:schemeClr val="bg1"/>
                          </a:solidFill>
                          <a:latin typeface="+mn-lt"/>
                        </a:rPr>
                        <a:t>Deckung des Tagesbedarfs durch 40g Haferflocken + 125 ml fettarme Milch + 1 Banane</a:t>
                      </a:r>
                    </a:p>
                  </a:txBody>
                  <a:tcPr marL="8112" marR="8112" marT="8112" marB="0" anchor="ctr">
                    <a:lnL>
                      <a:noFill/>
                    </a:lnL>
                    <a:lnR>
                      <a:noFill/>
                    </a:lnR>
                    <a:lnT>
                      <a:noFill/>
                    </a:lnT>
                    <a:lnB>
                      <a:noFill/>
                    </a:lnB>
                    <a:solidFill>
                      <a:srgbClr val="A32730"/>
                    </a:solidFill>
                  </a:tcPr>
                </a:tc>
              </a:tr>
              <a:tr h="187469">
                <a:tc>
                  <a:txBody>
                    <a:bodyPr/>
                    <a:lstStyle/>
                    <a:p>
                      <a:pPr algn="l" fontAlgn="b"/>
                      <a:r>
                        <a:rPr lang="de-DE" sz="1200" b="1" i="0" u="sng" strike="noStrike" dirty="0">
                          <a:solidFill>
                            <a:srgbClr val="A32730"/>
                          </a:solidFill>
                          <a:latin typeface="+mn-lt"/>
                        </a:rPr>
                        <a:t>Mineralstoffe</a:t>
                      </a:r>
                    </a:p>
                  </a:txBody>
                  <a:tcPr marL="8112" marR="8112" marT="8112" marB="0" anchor="b">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dirty="0">
                        <a:solidFill>
                          <a:srgbClr val="A32730"/>
                        </a:solidFill>
                        <a:latin typeface="+mn-lt"/>
                      </a:endParaRPr>
                    </a:p>
                  </a:txBody>
                  <a:tcPr marL="8112" marR="8112" marT="8112" marB="0" anchor="ctr">
                    <a:lnL>
                      <a:noFill/>
                    </a:lnL>
                    <a:lnR>
                      <a:noFill/>
                    </a:lnR>
                    <a:lnT>
                      <a:noFill/>
                    </a:lnT>
                    <a:lnB>
                      <a:noFill/>
                    </a:lnB>
                    <a:noFill/>
                  </a:tcPr>
                </a:tc>
                <a:tc>
                  <a:txBody>
                    <a:bodyPr/>
                    <a:lstStyle/>
                    <a:p>
                      <a:pPr algn="ctr" fontAlgn="ctr"/>
                      <a:endParaRPr lang="de-DE" sz="1200" b="1" i="0" u="none" strike="noStrike" dirty="0">
                        <a:solidFill>
                          <a:srgbClr val="FFFFFF"/>
                        </a:solidFill>
                        <a:latin typeface="+mn-lt"/>
                      </a:endParaRPr>
                    </a:p>
                  </a:txBody>
                  <a:tcPr marL="8112" marR="8112" marT="8112" marB="0" anchor="ctr">
                    <a:lnL>
                      <a:noFill/>
                    </a:lnL>
                    <a:lnR>
                      <a:noFill/>
                    </a:lnR>
                    <a:lnT>
                      <a:noFill/>
                    </a:lnT>
                    <a:lnB>
                      <a:noFill/>
                    </a:lnB>
                  </a:tcPr>
                </a:tc>
              </a:tr>
              <a:tr h="187469">
                <a:tc>
                  <a:txBody>
                    <a:bodyPr/>
                    <a:lstStyle/>
                    <a:p>
                      <a:pPr algn="l" fontAlgn="b"/>
                      <a:r>
                        <a:rPr lang="de-DE" sz="1200" b="0" i="0" u="none" strike="noStrike">
                          <a:latin typeface="+mn-lt"/>
                        </a:rPr>
                        <a:t>Phosphor</a:t>
                      </a:r>
                    </a:p>
                  </a:txBody>
                  <a:tcPr marL="8112" marR="8112" marT="8112" marB="0" anchor="b">
                    <a:lnL>
                      <a:noFill/>
                    </a:lnL>
                    <a:lnR>
                      <a:noFill/>
                    </a:lnR>
                    <a:lnT>
                      <a:noFill/>
                    </a:lnT>
                    <a:lnB>
                      <a:noFill/>
                    </a:lnB>
                  </a:tcPr>
                </a:tc>
                <a:tc>
                  <a:txBody>
                    <a:bodyPr/>
                    <a:lstStyle/>
                    <a:p>
                      <a:pPr algn="r" fontAlgn="b"/>
                      <a:r>
                        <a:rPr lang="de-DE" sz="1200" b="0" i="0" u="none" strike="noStrike">
                          <a:latin typeface="+mn-lt"/>
                        </a:rPr>
                        <a:t>700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430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172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24,6 %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47,1</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Magnesium</a:t>
                      </a:r>
                    </a:p>
                  </a:txBody>
                  <a:tcPr marL="8112" marR="8112" marT="8112" marB="0" anchor="b">
                    <a:lnL>
                      <a:noFill/>
                    </a:lnL>
                    <a:lnR>
                      <a:noFill/>
                    </a:lnR>
                    <a:lnT>
                      <a:noFill/>
                    </a:lnT>
                    <a:lnB>
                      <a:noFill/>
                    </a:lnB>
                  </a:tcPr>
                </a:tc>
                <a:tc>
                  <a:txBody>
                    <a:bodyPr/>
                    <a:lstStyle/>
                    <a:p>
                      <a:pPr algn="r" fontAlgn="b"/>
                      <a:r>
                        <a:rPr lang="de-DE" sz="1200" b="0" i="0" u="none" strike="noStrike">
                          <a:latin typeface="+mn-lt"/>
                        </a:rPr>
                        <a:t>375</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130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52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13,9 %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33,9</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Kalium</a:t>
                      </a:r>
                    </a:p>
                  </a:txBody>
                  <a:tcPr marL="8112" marR="8112" marT="8112" marB="0" anchor="b">
                    <a:lnL>
                      <a:noFill/>
                    </a:lnL>
                    <a:lnR>
                      <a:noFill/>
                    </a:lnR>
                    <a:lnT>
                      <a:noFill/>
                    </a:lnT>
                    <a:lnB>
                      <a:noFill/>
                    </a:lnB>
                  </a:tcPr>
                </a:tc>
                <a:tc>
                  <a:txBody>
                    <a:bodyPr/>
                    <a:lstStyle/>
                    <a:p>
                      <a:pPr algn="r" fontAlgn="b"/>
                      <a:r>
                        <a:rPr lang="de-DE" sz="1200" b="0" i="0" u="none" strike="noStrike">
                          <a:latin typeface="+mn-lt"/>
                        </a:rPr>
                        <a:t>2000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397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158,8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7,9 %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54,3</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Chlorid</a:t>
                      </a:r>
                    </a:p>
                  </a:txBody>
                  <a:tcPr marL="8112" marR="8112" marT="8112" marB="0" anchor="b">
                    <a:lnL>
                      <a:noFill/>
                    </a:lnL>
                    <a:lnR>
                      <a:noFill/>
                    </a:lnR>
                    <a:lnT>
                      <a:noFill/>
                    </a:lnT>
                    <a:lnB>
                      <a:noFill/>
                    </a:lnB>
                  </a:tcPr>
                </a:tc>
                <a:tc>
                  <a:txBody>
                    <a:bodyPr/>
                    <a:lstStyle/>
                    <a:p>
                      <a:pPr algn="r" fontAlgn="b"/>
                      <a:r>
                        <a:rPr lang="de-DE" sz="1200" b="0" i="0" u="none" strike="noStrike">
                          <a:latin typeface="+mn-lt"/>
                        </a:rPr>
                        <a:t>800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61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24,4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3,1 %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46,1</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Calcium</a:t>
                      </a:r>
                    </a:p>
                  </a:txBody>
                  <a:tcPr marL="8112" marR="8112" marT="8112" marB="0" anchor="b">
                    <a:lnL>
                      <a:noFill/>
                    </a:lnL>
                    <a:lnR>
                      <a:noFill/>
                    </a:lnR>
                    <a:lnT>
                      <a:noFill/>
                    </a:lnT>
                    <a:lnB>
                      <a:noFill/>
                    </a:lnB>
                  </a:tcPr>
                </a:tc>
                <a:tc>
                  <a:txBody>
                    <a:bodyPr/>
                    <a:lstStyle/>
                    <a:p>
                      <a:pPr algn="r" fontAlgn="b"/>
                      <a:r>
                        <a:rPr lang="de-DE" sz="1200" b="0" i="0" u="none" strike="noStrike">
                          <a:latin typeface="+mn-lt"/>
                        </a:rPr>
                        <a:t>800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43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17,2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22,2</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1" i="0" u="sng" strike="noStrike" dirty="0">
                          <a:solidFill>
                            <a:srgbClr val="A32730"/>
                          </a:solidFill>
                          <a:latin typeface="+mn-lt"/>
                        </a:rPr>
                        <a:t>Spurenelemente</a:t>
                      </a:r>
                    </a:p>
                  </a:txBody>
                  <a:tcPr marL="8112" marR="8112" marT="8112" marB="0" anchor="b">
                    <a:lnL>
                      <a:noFill/>
                    </a:lnL>
                    <a:lnR>
                      <a:noFill/>
                    </a:lnR>
                    <a:lnT>
                      <a:noFill/>
                    </a:lnT>
                    <a:lnB>
                      <a:noFill/>
                    </a:lnB>
                  </a:tcPr>
                </a:tc>
                <a:tc>
                  <a:txBody>
                    <a:bodyPr/>
                    <a:lstStyle/>
                    <a:p>
                      <a:pPr algn="r"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l"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Mangan</a:t>
                      </a:r>
                    </a:p>
                  </a:txBody>
                  <a:tcPr marL="8112" marR="8112" marT="8112" marB="0" anchor="b">
                    <a:lnL>
                      <a:noFill/>
                    </a:lnL>
                    <a:lnR>
                      <a:noFill/>
                    </a:lnR>
                    <a:lnT>
                      <a:noFill/>
                    </a:lnT>
                    <a:lnB>
                      <a:noFill/>
                    </a:lnB>
                  </a:tcPr>
                </a:tc>
                <a:tc>
                  <a:txBody>
                    <a:bodyPr/>
                    <a:lstStyle/>
                    <a:p>
                      <a:pPr algn="r" fontAlgn="b"/>
                      <a:r>
                        <a:rPr lang="de-DE" sz="1200" b="0" i="0" u="none" strike="noStrike">
                          <a:latin typeface="+mn-lt"/>
                        </a:rPr>
                        <a:t>2</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4,5 mg </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1,8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90,0 %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116,0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204778">
                <a:tc>
                  <a:txBody>
                    <a:bodyPr/>
                    <a:lstStyle/>
                    <a:p>
                      <a:pPr algn="l" fontAlgn="b"/>
                      <a:r>
                        <a:rPr lang="de-DE" sz="1200" b="0" i="0" u="none" strike="noStrike">
                          <a:latin typeface="+mn-lt"/>
                        </a:rPr>
                        <a:t>Kupfer</a:t>
                      </a:r>
                    </a:p>
                  </a:txBody>
                  <a:tcPr marL="8112" marR="8112" marT="8112" marB="0" anchor="b">
                    <a:lnL>
                      <a:noFill/>
                    </a:lnL>
                    <a:lnR>
                      <a:noFill/>
                    </a:lnR>
                    <a:lnT>
                      <a:noFill/>
                    </a:lnT>
                    <a:lnB>
                      <a:noFill/>
                    </a:lnB>
                  </a:tcPr>
                </a:tc>
                <a:tc>
                  <a:txBody>
                    <a:bodyPr/>
                    <a:lstStyle/>
                    <a:p>
                      <a:pPr algn="r" fontAlgn="b"/>
                      <a:r>
                        <a:rPr lang="de-DE" sz="1200" b="0" i="0" u="none" strike="noStrike">
                          <a:latin typeface="+mn-lt"/>
                        </a:rPr>
                        <a:t>1</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0,53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0,212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21,2 %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44,1</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Zink</a:t>
                      </a:r>
                    </a:p>
                  </a:txBody>
                  <a:tcPr marL="8112" marR="8112" marT="8112" marB="0" anchor="b">
                    <a:lnL>
                      <a:noFill/>
                    </a:lnL>
                    <a:lnR>
                      <a:noFill/>
                    </a:lnR>
                    <a:lnT>
                      <a:noFill/>
                    </a:lnT>
                    <a:lnB>
                      <a:noFill/>
                    </a:lnB>
                  </a:tcPr>
                </a:tc>
                <a:tc>
                  <a:txBody>
                    <a:bodyPr/>
                    <a:lstStyle/>
                    <a:p>
                      <a:pPr algn="r" fontAlgn="b"/>
                      <a:r>
                        <a:rPr lang="de-DE" sz="1200" b="0" i="0" u="none" strike="noStrike">
                          <a:latin typeface="+mn-lt"/>
                        </a:rPr>
                        <a:t>10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4,3</a:t>
                      </a:r>
                      <a:r>
                        <a:rPr lang="de-DE" sz="1200" b="0" i="0" u="none" strike="noStrike" baseline="0" dirty="0" smtClean="0">
                          <a:latin typeface="+mn-lt"/>
                        </a:rPr>
                        <a:t>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1,72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17,2 %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25,7</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Eisen</a:t>
                      </a:r>
                    </a:p>
                  </a:txBody>
                  <a:tcPr marL="8112" marR="8112" marT="8112" marB="0" anchor="b">
                    <a:lnL>
                      <a:noFill/>
                    </a:lnL>
                    <a:lnR>
                      <a:noFill/>
                    </a:lnR>
                    <a:lnT>
                      <a:noFill/>
                    </a:lnT>
                    <a:lnB>
                      <a:noFill/>
                    </a:lnB>
                  </a:tcPr>
                </a:tc>
                <a:tc>
                  <a:txBody>
                    <a:bodyPr/>
                    <a:lstStyle/>
                    <a:p>
                      <a:pPr algn="r" fontAlgn="b"/>
                      <a:r>
                        <a:rPr lang="de-DE" sz="1200" b="0" i="0" u="none" strike="noStrike">
                          <a:latin typeface="+mn-lt"/>
                        </a:rPr>
                        <a:t>14</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5,8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2,32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16,6 %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22,0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Selen</a:t>
                      </a:r>
                    </a:p>
                  </a:txBody>
                  <a:tcPr marL="8112" marR="8112" marT="8112" marB="0" anchor="b">
                    <a:lnL>
                      <a:noFill/>
                    </a:lnL>
                    <a:lnR>
                      <a:noFill/>
                    </a:lnR>
                    <a:lnT>
                      <a:noFill/>
                    </a:lnT>
                    <a:lnB>
                      <a:noFill/>
                    </a:lnB>
                  </a:tcPr>
                </a:tc>
                <a:tc>
                  <a:txBody>
                    <a:bodyPr/>
                    <a:lstStyle/>
                    <a:p>
                      <a:pPr algn="r" fontAlgn="b"/>
                      <a:r>
                        <a:rPr lang="de-DE" sz="1200" b="0" i="0" u="none" strike="noStrike">
                          <a:latin typeface="+mn-lt"/>
                        </a:rPr>
                        <a:t>55</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9,7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3,88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7,1 %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12,2</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Jod</a:t>
                      </a:r>
                    </a:p>
                  </a:txBody>
                  <a:tcPr marL="8112" marR="8112" marT="8112" marB="0" anchor="b">
                    <a:lnL>
                      <a:noFill/>
                    </a:lnL>
                    <a:lnR>
                      <a:noFill/>
                    </a:lnR>
                    <a:lnT>
                      <a:noFill/>
                    </a:lnT>
                    <a:lnB>
                      <a:noFill/>
                    </a:lnB>
                  </a:tcPr>
                </a:tc>
                <a:tc>
                  <a:txBody>
                    <a:bodyPr/>
                    <a:lstStyle/>
                    <a:p>
                      <a:pPr algn="r" fontAlgn="b"/>
                      <a:r>
                        <a:rPr lang="de-DE" sz="1200" b="0" i="0" u="none" strike="noStrike">
                          <a:latin typeface="+mn-lt"/>
                        </a:rPr>
                        <a:t>150</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4,5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6,6</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1" i="0" u="sng" strike="noStrike" dirty="0">
                          <a:solidFill>
                            <a:srgbClr val="A32730"/>
                          </a:solidFill>
                          <a:latin typeface="+mn-lt"/>
                        </a:rPr>
                        <a:t>Vitamine</a:t>
                      </a:r>
                    </a:p>
                  </a:txBody>
                  <a:tcPr marL="8112" marR="8112" marT="8112" marB="0" anchor="b">
                    <a:lnL>
                      <a:noFill/>
                    </a:lnL>
                    <a:lnR>
                      <a:noFill/>
                    </a:lnR>
                    <a:lnT>
                      <a:noFill/>
                    </a:lnT>
                    <a:lnB>
                      <a:noFill/>
                    </a:lnB>
                  </a:tcPr>
                </a:tc>
                <a:tc>
                  <a:txBody>
                    <a:bodyPr/>
                    <a:lstStyle/>
                    <a:p>
                      <a:pPr algn="r"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l"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K Phyllochinon</a:t>
                      </a:r>
                    </a:p>
                  </a:txBody>
                  <a:tcPr marL="8112" marR="8112" marT="8112" marB="0" anchor="b">
                    <a:lnL>
                      <a:noFill/>
                    </a:lnL>
                    <a:lnR>
                      <a:noFill/>
                    </a:lnR>
                    <a:lnT>
                      <a:noFill/>
                    </a:lnT>
                    <a:lnB>
                      <a:noFill/>
                    </a:lnB>
                  </a:tcPr>
                </a:tc>
                <a:tc>
                  <a:txBody>
                    <a:bodyPr/>
                    <a:lstStyle/>
                    <a:p>
                      <a:pPr algn="r" fontAlgn="b"/>
                      <a:r>
                        <a:rPr lang="de-DE" sz="1200" b="0" i="0" u="none" strike="noStrike">
                          <a:latin typeface="+mn-lt"/>
                        </a:rPr>
                        <a:t>75</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63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25,2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33,6 %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34,3</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B1 Thiamin</a:t>
                      </a:r>
                    </a:p>
                  </a:txBody>
                  <a:tcPr marL="8112" marR="8112" marT="8112" marB="0" anchor="b">
                    <a:lnL>
                      <a:noFill/>
                    </a:lnL>
                    <a:lnR>
                      <a:noFill/>
                    </a:lnR>
                    <a:lnT>
                      <a:noFill/>
                    </a:lnT>
                    <a:lnB>
                      <a:noFill/>
                    </a:lnB>
                  </a:tcPr>
                </a:tc>
                <a:tc>
                  <a:txBody>
                    <a:bodyPr/>
                    <a:lstStyle/>
                    <a:p>
                      <a:pPr algn="r" fontAlgn="b"/>
                      <a:r>
                        <a:rPr lang="de-DE" sz="1200" b="0" i="0" u="none" strike="noStrike">
                          <a:latin typeface="+mn-lt"/>
                        </a:rPr>
                        <a:t>1,1</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0,59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0,236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21,5 %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33,7</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B9 Folsäure</a:t>
                      </a:r>
                    </a:p>
                  </a:txBody>
                  <a:tcPr marL="8112" marR="8112" marT="8112" marB="0" anchor="b">
                    <a:lnL>
                      <a:noFill/>
                    </a:lnL>
                    <a:lnR>
                      <a:noFill/>
                    </a:lnR>
                    <a:lnT>
                      <a:noFill/>
                    </a:lnT>
                    <a:lnB>
                      <a:noFill/>
                    </a:lnB>
                  </a:tcPr>
                </a:tc>
                <a:tc>
                  <a:txBody>
                    <a:bodyPr/>
                    <a:lstStyle/>
                    <a:p>
                      <a:pPr algn="r" fontAlgn="b"/>
                      <a:r>
                        <a:rPr lang="de-DE" sz="1200" b="0" i="0" u="none" strike="noStrike" dirty="0">
                          <a:latin typeface="+mn-lt"/>
                        </a:rPr>
                        <a:t>200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87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34,8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17,4 %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34,0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214760">
                <a:tc>
                  <a:txBody>
                    <a:bodyPr/>
                    <a:lstStyle/>
                    <a:p>
                      <a:pPr algn="l" fontAlgn="b"/>
                      <a:r>
                        <a:rPr lang="de-DE" sz="1200" b="0" i="0" u="none" strike="noStrike" dirty="0" smtClean="0">
                          <a:latin typeface="+mn-lt"/>
                        </a:rPr>
                        <a:t>H Biotin</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50</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l" fontAlgn="b"/>
                      <a:r>
                        <a:rPr lang="de-DE" sz="1200" b="0" i="0" u="none" strike="noStrike" dirty="0" smtClean="0">
                          <a:latin typeface="+mn-lt"/>
                        </a:rPr>
                        <a:t>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20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16,0 %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38,0 %</a:t>
                      </a:r>
                      <a:endParaRPr lang="de-DE" sz="1200" b="0" i="0" u="none" strike="noStrike" dirty="0">
                        <a:latin typeface="+mn-lt"/>
                      </a:endParaRPr>
                    </a:p>
                  </a:txBody>
                  <a:tcPr marL="8112" marR="8112" marT="8112" marB="0" anchor="b">
                    <a:lnL>
                      <a:noFill/>
                    </a:lnL>
                    <a:lnR>
                      <a:noFill/>
                    </a:lnR>
                    <a:lnT>
                      <a:noFill/>
                    </a:lnT>
                    <a:lnB>
                      <a:noFill/>
                    </a:lnB>
                  </a:tcPr>
                </a:tc>
              </a:tr>
              <a:tr h="214760">
                <a:tc>
                  <a:txBody>
                    <a:bodyPr/>
                    <a:lstStyle/>
                    <a:p>
                      <a:pPr algn="l" fontAlgn="b"/>
                      <a:r>
                        <a:rPr lang="de-DE" sz="1200" b="0" i="0" u="none" strike="noStrike" dirty="0">
                          <a:latin typeface="+mn-lt"/>
                        </a:rPr>
                        <a:t>B5 </a:t>
                      </a:r>
                      <a:r>
                        <a:rPr lang="de-DE" sz="1200" b="0" i="0" u="none" strike="noStrike" dirty="0" err="1">
                          <a:latin typeface="+mn-lt"/>
                        </a:rPr>
                        <a:t>Pantothensäure</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a:latin typeface="+mn-lt"/>
                        </a:rPr>
                        <a:t>6</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1,1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0,44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7,3 %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15,0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E</a:t>
                      </a:r>
                    </a:p>
                  </a:txBody>
                  <a:tcPr marL="8112" marR="8112" marT="8112" marB="0" anchor="b">
                    <a:lnL>
                      <a:noFill/>
                    </a:lnL>
                    <a:lnR>
                      <a:noFill/>
                    </a:lnR>
                    <a:lnT>
                      <a:noFill/>
                    </a:lnT>
                    <a:lnB>
                      <a:noFill/>
                    </a:lnB>
                  </a:tcPr>
                </a:tc>
                <a:tc>
                  <a:txBody>
                    <a:bodyPr/>
                    <a:lstStyle/>
                    <a:p>
                      <a:pPr algn="r" fontAlgn="b"/>
                      <a:r>
                        <a:rPr lang="de-DE" sz="1200" b="0" i="0" u="none" strike="noStrike">
                          <a:latin typeface="+mn-lt"/>
                        </a:rPr>
                        <a:t>12</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1,5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5,0 %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9,5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B6 Pyridoxin</a:t>
                      </a:r>
                    </a:p>
                  </a:txBody>
                  <a:tcPr marL="8112" marR="8112" marT="8112" marB="0" anchor="b">
                    <a:lnL>
                      <a:noFill/>
                    </a:lnL>
                    <a:lnR>
                      <a:noFill/>
                    </a:lnR>
                    <a:lnT>
                      <a:noFill/>
                    </a:lnT>
                    <a:lnB>
                      <a:noFill/>
                    </a:lnB>
                  </a:tcPr>
                </a:tc>
                <a:tc>
                  <a:txBody>
                    <a:bodyPr/>
                    <a:lstStyle/>
                    <a:p>
                      <a:pPr algn="r" fontAlgn="b"/>
                      <a:r>
                        <a:rPr lang="de-DE" sz="1200" b="0" i="0" u="none" strike="noStrike">
                          <a:latin typeface="+mn-lt"/>
                        </a:rPr>
                        <a:t>1,4</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0,16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0,064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4,6 %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60,5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B2 Riboflavin</a:t>
                      </a:r>
                    </a:p>
                  </a:txBody>
                  <a:tcPr marL="8112" marR="8112" marT="8112" marB="0" anchor="b">
                    <a:lnL>
                      <a:noFill/>
                    </a:lnL>
                    <a:lnR>
                      <a:noFill/>
                    </a:lnR>
                    <a:lnT>
                      <a:noFill/>
                    </a:lnT>
                    <a:lnB>
                      <a:noFill/>
                    </a:lnB>
                  </a:tcPr>
                </a:tc>
                <a:tc>
                  <a:txBody>
                    <a:bodyPr/>
                    <a:lstStyle/>
                    <a:p>
                      <a:pPr algn="r" fontAlgn="b"/>
                      <a:r>
                        <a:rPr lang="de-DE" sz="1200" b="0" i="0" u="none" strike="noStrike">
                          <a:latin typeface="+mn-lt"/>
                        </a:rPr>
                        <a:t>1,4</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0,15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0,06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4,3 %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28,5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B3 Niacin</a:t>
                      </a:r>
                    </a:p>
                  </a:txBody>
                  <a:tcPr marL="8112" marR="8112" marT="8112" marB="0" anchor="b">
                    <a:lnL>
                      <a:noFill/>
                    </a:lnL>
                    <a:lnR>
                      <a:noFill/>
                    </a:lnR>
                    <a:lnT>
                      <a:noFill/>
                    </a:lnT>
                    <a:lnB>
                      <a:noFill/>
                    </a:lnB>
                  </a:tcPr>
                </a:tc>
                <a:tc>
                  <a:txBody>
                    <a:bodyPr/>
                    <a:lstStyle/>
                    <a:p>
                      <a:pPr algn="r" fontAlgn="b"/>
                      <a:r>
                        <a:rPr lang="de-DE" sz="1200" b="0" i="0" u="none" strike="noStrike">
                          <a:latin typeface="+mn-lt"/>
                        </a:rPr>
                        <a:t>16</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2,5 %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bl>
          </a:graphicData>
        </a:graphic>
      </p:graphicFrame>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25</a:t>
            </a:fld>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5</a:t>
            </a:r>
          </a:p>
          <a:p>
            <a:pPr>
              <a:spcBef>
                <a:spcPts val="0"/>
              </a:spcBef>
              <a:buClr>
                <a:srgbClr val="A32730"/>
              </a:buClr>
              <a:buFont typeface="Arial" charset="0"/>
              <a:buNone/>
            </a:pPr>
            <a:r>
              <a:rPr lang="de-DE" sz="1600" dirty="0" smtClean="0"/>
              <a:t>Nennen Sie mindestens zwei Vitamine und zwei Mineralstoffe, deren Gehalt im Hafer hoch ist.</a:t>
            </a:r>
          </a:p>
          <a:p>
            <a:pPr marL="457200" indent="-457200">
              <a:spcBef>
                <a:spcPts val="0"/>
              </a:spcBef>
              <a:buClr>
                <a:srgbClr val="A32730"/>
              </a:buClr>
            </a:pPr>
            <a:r>
              <a:rPr lang="de-DE" sz="1600" dirty="0" smtClean="0"/>
              <a:t>Vitamine: 	______________________, ______________________</a:t>
            </a:r>
          </a:p>
          <a:p>
            <a:pPr marL="457200" indent="-457200">
              <a:spcBef>
                <a:spcPts val="0"/>
              </a:spcBef>
              <a:buClr>
                <a:srgbClr val="A32730"/>
              </a:buClr>
            </a:pPr>
            <a:r>
              <a:rPr lang="de-DE" sz="1600" dirty="0" smtClean="0"/>
              <a:t>Mineralstoffe: 	______________________, ______________________</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6</a:t>
            </a:r>
          </a:p>
          <a:p>
            <a:pPr marL="457200" indent="-457200">
              <a:spcBef>
                <a:spcPts val="0"/>
              </a:spcBef>
              <a:buClr>
                <a:srgbClr val="A32730"/>
              </a:buClr>
              <a:buNone/>
            </a:pPr>
            <a:r>
              <a:rPr lang="de-DE" sz="1600" dirty="0" smtClean="0"/>
              <a:t>Welche Fettsäuren haben im Hafer den größten Anteil?</a:t>
            </a:r>
          </a:p>
          <a:p>
            <a:pPr marL="457200" indent="-457200">
              <a:spcBef>
                <a:spcPts val="0"/>
              </a:spcBef>
              <a:buClr>
                <a:srgbClr val="A32730"/>
              </a:buClr>
              <a:buFont typeface="+mj-lt"/>
              <a:buAutoNum type="alphaLcParenR"/>
            </a:pPr>
            <a:r>
              <a:rPr lang="de-DE" sz="1600" dirty="0" smtClean="0"/>
              <a:t>Gesättigte Fettsäuren</a:t>
            </a:r>
          </a:p>
          <a:p>
            <a:pPr marL="457200" indent="-457200">
              <a:spcBef>
                <a:spcPts val="0"/>
              </a:spcBef>
              <a:buClr>
                <a:srgbClr val="A32730"/>
              </a:buClr>
              <a:buFont typeface="+mj-lt"/>
              <a:buAutoNum type="alphaLcParenR"/>
            </a:pPr>
            <a:r>
              <a:rPr lang="de-DE" sz="1600" dirty="0" smtClean="0"/>
              <a:t>Ungesättigte Fettsäuren</a:t>
            </a:r>
          </a:p>
          <a:p>
            <a:pPr marL="457200" indent="-457200">
              <a:spcBef>
                <a:spcPts val="0"/>
              </a:spcBef>
              <a:buClr>
                <a:srgbClr val="A32730"/>
              </a:buClr>
              <a:buFont typeface="+mj-lt"/>
              <a:buAutoNum type="alphaLcParenR"/>
            </a:pPr>
            <a:r>
              <a:rPr lang="de-DE" sz="1600" dirty="0" smtClean="0"/>
              <a:t>Transfettsäuren</a:t>
            </a:r>
          </a:p>
          <a:p>
            <a:pPr marL="457200" indent="-457200">
              <a:spcBef>
                <a:spcPts val="0"/>
              </a:spcBef>
              <a:buClr>
                <a:srgbClr val="A32730"/>
              </a:buClr>
              <a:buNone/>
            </a:pPr>
            <a:endParaRPr lang="de-DE" sz="1600" dirty="0" smtClean="0"/>
          </a:p>
          <a:p>
            <a:pPr marL="457200" indent="-457200">
              <a:spcBef>
                <a:spcPts val="0"/>
              </a:spcBef>
              <a:buClr>
                <a:srgbClr val="A32730"/>
              </a:buClr>
              <a:buNone/>
            </a:pPr>
            <a:r>
              <a:rPr lang="de-DE" sz="1600" dirty="0" smtClean="0"/>
              <a:t>Frage 7</a:t>
            </a:r>
          </a:p>
          <a:p>
            <a:pPr marL="457200" indent="-457200">
              <a:spcBef>
                <a:spcPts val="0"/>
              </a:spcBef>
              <a:buClr>
                <a:srgbClr val="A32730"/>
              </a:buClr>
              <a:buNone/>
            </a:pPr>
            <a:r>
              <a:rPr lang="de-DE" sz="1600" dirty="0" smtClean="0"/>
              <a:t>Welche für die Gesundheit förderliche Wirkung hat der Ballaststoff Hafer-Beta-</a:t>
            </a:r>
            <a:r>
              <a:rPr lang="de-DE" sz="1600" dirty="0" err="1" smtClean="0"/>
              <a:t>Glucan</a:t>
            </a:r>
            <a:r>
              <a:rPr lang="de-DE" sz="1600" dirty="0" smtClean="0"/>
              <a:t>? (mehrere Antworten möglich)</a:t>
            </a:r>
          </a:p>
          <a:p>
            <a:pPr marL="457200" indent="-457200">
              <a:spcBef>
                <a:spcPts val="0"/>
              </a:spcBef>
              <a:buClr>
                <a:srgbClr val="A32730"/>
              </a:buClr>
              <a:buFont typeface="+mj-lt"/>
              <a:buAutoNum type="alphaLcParenR"/>
            </a:pPr>
            <a:r>
              <a:rPr lang="de-DE" sz="1600" dirty="0" smtClean="0"/>
              <a:t>Er kann einen erhöhten Cholesterinspiegel senken.</a:t>
            </a:r>
          </a:p>
          <a:p>
            <a:pPr marL="457200" indent="-457200">
              <a:spcBef>
                <a:spcPts val="0"/>
              </a:spcBef>
              <a:buClr>
                <a:srgbClr val="A32730"/>
              </a:buClr>
              <a:buFont typeface="+mj-lt"/>
              <a:buAutoNum type="alphaLcParenR"/>
            </a:pPr>
            <a:r>
              <a:rPr lang="de-DE" sz="1600" dirty="0" smtClean="0"/>
              <a:t>Er kann den Cholesterinspiegel auf einem gesunden Niveau halten.</a:t>
            </a:r>
          </a:p>
          <a:p>
            <a:pPr marL="457200" indent="-457200">
              <a:spcBef>
                <a:spcPts val="0"/>
              </a:spcBef>
              <a:buClr>
                <a:srgbClr val="A32730"/>
              </a:buClr>
              <a:buFont typeface="+mj-lt"/>
              <a:buAutoNum type="alphaLcParenR"/>
            </a:pPr>
            <a:r>
              <a:rPr lang="de-DE" sz="1600" dirty="0" smtClean="0"/>
              <a:t>Er kann bewirken, dass der Zuckerspiegel im Blut nicht so stark ansteigt, wenn man eine Mahlzeit zu sich genommen hat.</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61.</a:t>
            </a:r>
            <a:endParaRPr lang="de-DE" sz="1200" i="1" dirty="0">
              <a:solidFill>
                <a:schemeClr val="tx1"/>
              </a:solidFill>
            </a:endParaRP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26</a:t>
            </a:fld>
            <a:endParaRPr lang="de-DE"/>
          </a:p>
        </p:txBody>
      </p:sp>
      <p:sp>
        <p:nvSpPr>
          <p:cNvPr id="8" name="Fußzeilenplatzhalter 7"/>
          <p:cNvSpPr>
            <a:spLocks noGrp="1"/>
          </p:cNvSpPr>
          <p:nvPr>
            <p:ph type="ftr" sz="quarter" idx="11"/>
          </p:nvPr>
        </p:nvSpPr>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27</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p:cNvSpPr>
            <a:spLocks noGrp="1"/>
          </p:cNvSpPr>
          <p:nvPr>
            <p:ph idx="1"/>
          </p:nvPr>
        </p:nvSpPr>
        <p:spPr>
          <a:xfrm>
            <a:off x="457200" y="1268760"/>
            <a:ext cx="6851650" cy="4808537"/>
          </a:xfrm>
        </p:spPr>
        <p:txBody>
          <a:bodyPr/>
          <a:lstStyle/>
          <a:p>
            <a:pPr eaLnBrk="1" hangingPunct="1">
              <a:buFont typeface="Wingdings" pitchFamily="2" charset="2"/>
              <a:buChar char="§"/>
            </a:pPr>
            <a:r>
              <a:rPr lang="de-DE" sz="2000" b="1" dirty="0" smtClean="0">
                <a:solidFill>
                  <a:srgbClr val="A32730"/>
                </a:solidFill>
              </a:rPr>
              <a:t>Hafer für alle Altersstufen</a:t>
            </a:r>
          </a:p>
          <a:p>
            <a:pPr marL="742950" lvl="2" indent="-342900" eaLnBrk="1" hangingPunct="1">
              <a:buFont typeface="Wingdings" pitchFamily="2" charset="2"/>
              <a:buChar char="§"/>
            </a:pPr>
            <a:r>
              <a:rPr lang="de-DE" sz="1700" dirty="0" smtClean="0"/>
              <a:t>vom Säugling</a:t>
            </a:r>
          </a:p>
          <a:p>
            <a:pPr marL="742950" lvl="2" indent="-342900" eaLnBrk="1" hangingPunct="1">
              <a:buFont typeface="Wingdings" pitchFamily="2" charset="2"/>
              <a:buChar char="§"/>
            </a:pPr>
            <a:r>
              <a:rPr lang="de-DE" sz="1700" dirty="0" smtClean="0"/>
              <a:t>bis ins hohe Alter</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r>
              <a:rPr lang="de-DE" sz="2000" b="1" dirty="0" smtClean="0">
                <a:solidFill>
                  <a:srgbClr val="A32730"/>
                </a:solidFill>
              </a:rPr>
              <a:t>Hafer in der Prävention</a:t>
            </a:r>
          </a:p>
          <a:p>
            <a:pPr lvl="1" eaLnBrk="1" hangingPunct="1">
              <a:buFont typeface="Wingdings" pitchFamily="2" charset="2"/>
              <a:buChar char="§"/>
            </a:pPr>
            <a:r>
              <a:rPr lang="de-DE" sz="1700" dirty="0" smtClean="0"/>
              <a:t>Herz-Kreislauf-Gesundheit / Metabolisches Syndrom</a:t>
            </a:r>
          </a:p>
          <a:p>
            <a:pPr lvl="2" eaLnBrk="1" hangingPunct="1">
              <a:buFont typeface="Wingdings" pitchFamily="2" charset="2"/>
              <a:buChar char="§"/>
            </a:pPr>
            <a:r>
              <a:rPr lang="de-DE" sz="1700" dirty="0" smtClean="0"/>
              <a:t>Bauchbetontes Übergewicht</a:t>
            </a:r>
          </a:p>
          <a:p>
            <a:pPr lvl="2" eaLnBrk="1" hangingPunct="1">
              <a:buFont typeface="Wingdings" pitchFamily="2" charset="2"/>
              <a:buChar char="§"/>
            </a:pPr>
            <a:r>
              <a:rPr lang="de-DE" sz="1700" dirty="0" smtClean="0"/>
              <a:t>Fettstoffwechselstörungen</a:t>
            </a:r>
          </a:p>
          <a:p>
            <a:pPr lvl="2" eaLnBrk="1" hangingPunct="1">
              <a:buFont typeface="Wingdings" pitchFamily="2" charset="2"/>
              <a:buChar char="§"/>
            </a:pPr>
            <a:r>
              <a:rPr lang="de-DE" sz="1700" dirty="0" smtClean="0"/>
              <a:t>Bluthochdruck</a:t>
            </a:r>
          </a:p>
          <a:p>
            <a:pPr lvl="2" eaLnBrk="1" hangingPunct="1">
              <a:buFont typeface="Wingdings" pitchFamily="2" charset="2"/>
              <a:buChar char="§"/>
            </a:pPr>
            <a:r>
              <a:rPr lang="de-DE" sz="1700" dirty="0" smtClean="0"/>
              <a:t>Diabetes mellitus Typ 2</a:t>
            </a:r>
          </a:p>
          <a:p>
            <a:pPr lvl="1" eaLnBrk="1" hangingPunct="1">
              <a:buFont typeface="Wingdings" pitchFamily="2" charset="2"/>
              <a:buChar char="§"/>
            </a:pPr>
            <a:r>
              <a:rPr lang="de-DE" sz="1700" dirty="0" smtClean="0"/>
              <a:t>Magen-Darm-Gesundheit</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r>
              <a:rPr lang="de-DE" sz="2000" b="1" dirty="0" smtClean="0">
                <a:solidFill>
                  <a:srgbClr val="A32730"/>
                </a:solidFill>
              </a:rPr>
              <a:t>Hafer bei Unverträglichkeiten und Allergien</a:t>
            </a:r>
          </a:p>
          <a:p>
            <a:pPr lvl="1" eaLnBrk="1" hangingPunct="1">
              <a:buFont typeface="Wingdings" pitchFamily="2" charset="2"/>
              <a:buChar char="§"/>
            </a:pPr>
            <a:r>
              <a:rPr lang="de-DE" sz="1700" dirty="0" smtClean="0"/>
              <a:t>Gluten</a:t>
            </a:r>
          </a:p>
          <a:p>
            <a:pPr lvl="1" eaLnBrk="1" hangingPunct="1">
              <a:buFont typeface="Wingdings" pitchFamily="2" charset="2"/>
              <a:buChar char="§"/>
            </a:pPr>
            <a:r>
              <a:rPr lang="de-DE" sz="1700" dirty="0" smtClean="0"/>
              <a:t>Laktose</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endParaRPr lang="de-DE" sz="1700" b="1" dirty="0" smtClean="0">
              <a:solidFill>
                <a:srgbClr val="A32730"/>
              </a:solidFill>
            </a:endParaRPr>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Übersicht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28</a:t>
            </a:fld>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p:cNvSpPr>
            <a:spLocks noGrp="1"/>
          </p:cNvSpPr>
          <p:nvPr>
            <p:ph idx="1"/>
          </p:nvPr>
        </p:nvSpPr>
        <p:spPr>
          <a:xfrm>
            <a:off x="457200" y="1268760"/>
            <a:ext cx="6851650" cy="4808537"/>
          </a:xfrm>
        </p:spPr>
        <p:txBody>
          <a:bodyPr/>
          <a:lstStyle/>
          <a:p>
            <a:pPr eaLnBrk="1" hangingPunct="1">
              <a:buFont typeface="Wingdings" pitchFamily="2" charset="2"/>
              <a:buChar char="§"/>
            </a:pPr>
            <a:r>
              <a:rPr lang="de-DE" sz="2000" b="1" dirty="0" smtClean="0">
                <a:solidFill>
                  <a:srgbClr val="A32730"/>
                </a:solidFill>
              </a:rPr>
              <a:t>Hafer für alle Altersstufen</a:t>
            </a:r>
          </a:p>
          <a:p>
            <a:pPr marL="742950" lvl="2" indent="-342900" eaLnBrk="1" hangingPunct="1">
              <a:buFont typeface="Wingdings" pitchFamily="2" charset="2"/>
              <a:buChar char="§"/>
            </a:pPr>
            <a:r>
              <a:rPr lang="de-DE" sz="1700" dirty="0" smtClean="0">
                <a:solidFill>
                  <a:srgbClr val="A32730"/>
                </a:solidFill>
              </a:rPr>
              <a:t>vom Säugling</a:t>
            </a:r>
          </a:p>
          <a:p>
            <a:pPr marL="742950" lvl="2" indent="-342900" eaLnBrk="1" hangingPunct="1">
              <a:buFont typeface="Wingdings" pitchFamily="2" charset="2"/>
              <a:buChar char="§"/>
            </a:pPr>
            <a:r>
              <a:rPr lang="de-DE" sz="1700" dirty="0" smtClean="0">
                <a:solidFill>
                  <a:srgbClr val="A32730"/>
                </a:solidFill>
              </a:rPr>
              <a:t>bis ins hohe Alter</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r>
              <a:rPr lang="de-DE" sz="2000" b="1" dirty="0" smtClean="0">
                <a:solidFill>
                  <a:schemeClr val="bg1">
                    <a:lumMod val="50000"/>
                  </a:schemeClr>
                </a:solidFill>
              </a:rPr>
              <a:t>Hafer in der Prävention</a:t>
            </a:r>
          </a:p>
          <a:p>
            <a:pPr lvl="1" eaLnBrk="1" hangingPunct="1">
              <a:buFont typeface="Wingdings" pitchFamily="2" charset="2"/>
              <a:buChar char="§"/>
            </a:pPr>
            <a:r>
              <a:rPr lang="de-DE" sz="1700" dirty="0" smtClean="0">
                <a:solidFill>
                  <a:schemeClr val="bg1">
                    <a:lumMod val="50000"/>
                  </a:schemeClr>
                </a:solidFill>
              </a:rPr>
              <a:t>Herz-Kreislauf-Gesundheit / Metabolisches Syndrom</a:t>
            </a:r>
          </a:p>
          <a:p>
            <a:pPr lvl="2" eaLnBrk="1" hangingPunct="1">
              <a:buFont typeface="Wingdings" pitchFamily="2" charset="2"/>
              <a:buChar char="§"/>
            </a:pPr>
            <a:r>
              <a:rPr lang="de-DE" sz="1700" dirty="0" smtClean="0">
                <a:solidFill>
                  <a:schemeClr val="bg1">
                    <a:lumMod val="50000"/>
                  </a:schemeClr>
                </a:solidFill>
              </a:rPr>
              <a:t>Bauchbetontes Übergewicht</a:t>
            </a:r>
          </a:p>
          <a:p>
            <a:pPr lvl="2" eaLnBrk="1" hangingPunct="1">
              <a:buFont typeface="Wingdings" pitchFamily="2" charset="2"/>
              <a:buChar char="§"/>
            </a:pPr>
            <a:r>
              <a:rPr lang="de-DE" sz="1700" dirty="0" smtClean="0">
                <a:solidFill>
                  <a:schemeClr val="bg1">
                    <a:lumMod val="50000"/>
                  </a:schemeClr>
                </a:solidFill>
              </a:rPr>
              <a:t>Fettstoffwechselstörungen</a:t>
            </a:r>
          </a:p>
          <a:p>
            <a:pPr lvl="2" eaLnBrk="1" hangingPunct="1">
              <a:buFont typeface="Wingdings" pitchFamily="2" charset="2"/>
              <a:buChar char="§"/>
            </a:pPr>
            <a:r>
              <a:rPr lang="de-DE" sz="1700" dirty="0" smtClean="0">
                <a:solidFill>
                  <a:schemeClr val="bg1">
                    <a:lumMod val="50000"/>
                  </a:schemeClr>
                </a:solidFill>
              </a:rPr>
              <a:t>Bluthochdruck</a:t>
            </a:r>
          </a:p>
          <a:p>
            <a:pPr lvl="2" eaLnBrk="1" hangingPunct="1">
              <a:buFont typeface="Wingdings" pitchFamily="2" charset="2"/>
              <a:buChar char="§"/>
            </a:pPr>
            <a:r>
              <a:rPr lang="de-DE" sz="1700" dirty="0" smtClean="0">
                <a:solidFill>
                  <a:schemeClr val="bg1">
                    <a:lumMod val="50000"/>
                  </a:schemeClr>
                </a:solidFill>
              </a:rPr>
              <a:t>Diabetes mellitus Typ 2</a:t>
            </a:r>
          </a:p>
          <a:p>
            <a:pPr lvl="1" eaLnBrk="1" hangingPunct="1">
              <a:buFont typeface="Wingdings" pitchFamily="2" charset="2"/>
              <a:buChar char="§"/>
            </a:pPr>
            <a:r>
              <a:rPr lang="de-DE" sz="1700" dirty="0" smtClean="0">
                <a:solidFill>
                  <a:schemeClr val="bg1">
                    <a:lumMod val="50000"/>
                  </a:schemeClr>
                </a:solidFill>
              </a:rPr>
              <a:t>Magen-Darm-Gesundheit</a:t>
            </a:r>
          </a:p>
          <a:p>
            <a:pPr eaLnBrk="1" hangingPunct="1">
              <a:buFont typeface="Wingdings" pitchFamily="2" charset="2"/>
              <a:buChar char="§"/>
            </a:pPr>
            <a:endParaRPr lang="de-DE" sz="1700" b="1" dirty="0" smtClean="0">
              <a:solidFill>
                <a:schemeClr val="bg1">
                  <a:lumMod val="50000"/>
                </a:schemeClr>
              </a:solidFill>
            </a:endParaRPr>
          </a:p>
          <a:p>
            <a:pPr eaLnBrk="1" hangingPunct="1">
              <a:buFont typeface="Wingdings" pitchFamily="2" charset="2"/>
              <a:buChar char="§"/>
            </a:pPr>
            <a:r>
              <a:rPr lang="de-DE" sz="2000" b="1" dirty="0" smtClean="0">
                <a:solidFill>
                  <a:schemeClr val="bg1">
                    <a:lumMod val="50000"/>
                  </a:schemeClr>
                </a:solidFill>
              </a:rPr>
              <a:t>Hafer bei Unverträglichkeiten und Allergien</a:t>
            </a:r>
          </a:p>
          <a:p>
            <a:pPr lvl="1" eaLnBrk="1" hangingPunct="1">
              <a:buFont typeface="Wingdings" pitchFamily="2" charset="2"/>
              <a:buChar char="§"/>
            </a:pPr>
            <a:r>
              <a:rPr lang="de-DE" sz="1700" dirty="0" smtClean="0">
                <a:solidFill>
                  <a:schemeClr val="bg1">
                    <a:lumMod val="50000"/>
                  </a:schemeClr>
                </a:solidFill>
              </a:rPr>
              <a:t>Gluten</a:t>
            </a:r>
          </a:p>
          <a:p>
            <a:pPr lvl="1" eaLnBrk="1" hangingPunct="1">
              <a:buFont typeface="Wingdings" pitchFamily="2" charset="2"/>
              <a:buChar char="§"/>
            </a:pPr>
            <a:r>
              <a:rPr lang="de-DE" sz="1700" dirty="0" smtClean="0">
                <a:solidFill>
                  <a:schemeClr val="bg1">
                    <a:lumMod val="50000"/>
                  </a:schemeClr>
                </a:solidFill>
              </a:rPr>
              <a:t>Laktose</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endParaRPr lang="de-DE" sz="1700" b="1" dirty="0" smtClean="0">
              <a:solidFill>
                <a:srgbClr val="A32730"/>
              </a:solidFill>
            </a:endParaRPr>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Übersicht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29</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3</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10"/>
          <p:cNvSpPr>
            <a:spLocks noGrp="1"/>
          </p:cNvSpPr>
          <p:nvPr>
            <p:ph type="ftr" sz="quarter" idx="11"/>
          </p:nvPr>
        </p:nvSpPr>
        <p:spPr/>
        <p:txBody>
          <a:bodyPr/>
          <a:lstStyle/>
          <a:p>
            <a:pPr>
              <a:defRPr/>
            </a:pPr>
            <a:r>
              <a:rPr lang="de-DE" smtClean="0"/>
              <a:t>© Hafer Die Alleskörner,VDGS e.V.</a:t>
            </a:r>
            <a:endParaRPr lang="de-DE"/>
          </a:p>
        </p:txBody>
      </p:sp>
      <p:sp>
        <p:nvSpPr>
          <p:cNvPr id="10" name="Inhaltsplatzhalter 2"/>
          <p:cNvSpPr txBox="1">
            <a:spLocks/>
          </p:cNvSpPr>
          <p:nvPr/>
        </p:nvSpPr>
        <p:spPr bwMode="auto">
          <a:xfrm>
            <a:off x="107950" y="981075"/>
            <a:ext cx="7056438" cy="5543550"/>
          </a:xfrm>
          <a:prstGeom prst="rect">
            <a:avLst/>
          </a:prstGeom>
          <a:noFill/>
          <a:ln w="9525">
            <a:noFill/>
            <a:miter lim="800000"/>
            <a:headEnd/>
            <a:tailEnd/>
          </a:ln>
        </p:spPr>
        <p:txBody>
          <a:bodyPr/>
          <a:lstStyle/>
          <a:p>
            <a:pPr marL="342900" indent="-342900">
              <a:spcBef>
                <a:spcPts val="480"/>
              </a:spcBef>
              <a:buClr>
                <a:srgbClr val="A32730"/>
              </a:buClr>
              <a:buFont typeface="Wingdings" pitchFamily="2" charset="2"/>
              <a:buChar char="§"/>
              <a:defRPr/>
            </a:pPr>
            <a:r>
              <a:rPr lang="de-DE" sz="1700" dirty="0">
                <a:latin typeface="+mn-lt"/>
              </a:rPr>
              <a:t>Erhöhter Bedarf an wichtigen Nährstoffen für die </a:t>
            </a:r>
            <a:br>
              <a:rPr lang="de-DE" sz="1700" dirty="0">
                <a:latin typeface="+mn-lt"/>
              </a:rPr>
            </a:br>
            <a:r>
              <a:rPr lang="de-DE" sz="1700" dirty="0">
                <a:latin typeface="+mn-lt"/>
              </a:rPr>
              <a:t>Entwicklung des Kinds und die Gesundheit der Mutter</a:t>
            </a:r>
          </a:p>
          <a:p>
            <a:pPr marL="342900" indent="-342900">
              <a:spcBef>
                <a:spcPts val="480"/>
              </a:spcBef>
              <a:buClr>
                <a:srgbClr val="A32730"/>
              </a:buClr>
              <a:buFont typeface="Wingdings" pitchFamily="2" charset="2"/>
              <a:buChar char="§"/>
              <a:defRPr/>
            </a:pPr>
            <a:r>
              <a:rPr lang="de-DE" sz="2000" b="1" dirty="0">
                <a:solidFill>
                  <a:srgbClr val="A32730"/>
                </a:solidFill>
                <a:latin typeface="+mn-lt"/>
              </a:rPr>
              <a:t>Tipp bei morgendlicher Übelkeit:</a:t>
            </a:r>
          </a:p>
          <a:p>
            <a:pPr marL="800100" lvl="1" indent="-342900">
              <a:spcBef>
                <a:spcPts val="480"/>
              </a:spcBef>
              <a:buClr>
                <a:srgbClr val="A32730"/>
              </a:buClr>
              <a:buFont typeface="Wingdings" pitchFamily="2" charset="2"/>
              <a:buChar char="§"/>
              <a:defRPr/>
            </a:pPr>
            <a:r>
              <a:rPr lang="de-DE" sz="1700" dirty="0">
                <a:latin typeface="+mn-lt"/>
              </a:rPr>
              <a:t>1 Esslöffel Haferflocken trocken im Mund kauen.</a:t>
            </a:r>
          </a:p>
          <a:p>
            <a:pPr marL="800100" lvl="1" indent="-342900">
              <a:spcBef>
                <a:spcPts val="480"/>
              </a:spcBef>
              <a:buClr>
                <a:srgbClr val="A32730"/>
              </a:buClr>
              <a:buFont typeface="Wingdings" pitchFamily="2" charset="2"/>
              <a:buChar char="§"/>
              <a:defRPr/>
            </a:pPr>
            <a:r>
              <a:rPr lang="de-DE" sz="1700" dirty="0">
                <a:latin typeface="+mn-lt"/>
              </a:rPr>
              <a:t>Hilft auch bei Sodbrennen.</a:t>
            </a:r>
          </a:p>
          <a:p>
            <a:pPr marL="342900" indent="-342900">
              <a:spcBef>
                <a:spcPts val="480"/>
              </a:spcBef>
              <a:buClr>
                <a:srgbClr val="A32730"/>
              </a:buClr>
              <a:buFont typeface="Wingdings" pitchFamily="2" charset="2"/>
              <a:buChar char="§"/>
              <a:defRPr/>
            </a:pPr>
            <a:r>
              <a:rPr lang="de-DE" sz="2000" b="1" dirty="0">
                <a:solidFill>
                  <a:srgbClr val="A32730"/>
                </a:solidFill>
                <a:latin typeface="+mn-lt"/>
              </a:rPr>
              <a:t>Tipp für ein milchbildendes Getränk: </a:t>
            </a:r>
          </a:p>
          <a:p>
            <a:pPr marL="800100" lvl="1" indent="-342900">
              <a:spcBef>
                <a:spcPts val="480"/>
              </a:spcBef>
              <a:buClr>
                <a:srgbClr val="A32730"/>
              </a:buClr>
              <a:buFont typeface="Wingdings" pitchFamily="2" charset="2"/>
              <a:buChar char="§"/>
              <a:defRPr/>
            </a:pPr>
            <a:r>
              <a:rPr lang="de-DE" sz="1700" dirty="0">
                <a:latin typeface="+mn-lt"/>
                <a:cs typeface="Times New Roman" pitchFamily="18" charset="0"/>
              </a:rPr>
              <a:t>100 g Hafer in 1 l Wasser über Nacht einweichen. Am nächsten Tag ca. eine Stunde köcheln lassen, abgießen, etwas salzen, abkühlen lassen und mit 100 ml Kirschsaft mischen.</a:t>
            </a:r>
          </a:p>
          <a:p>
            <a:pPr marL="342900" indent="-342900">
              <a:spcBef>
                <a:spcPts val="480"/>
              </a:spcBef>
              <a:buClr>
                <a:srgbClr val="A32730"/>
              </a:buClr>
              <a:buFont typeface="Wingdings" pitchFamily="2" charset="2"/>
              <a:buChar char="§"/>
              <a:defRPr/>
            </a:pPr>
            <a:r>
              <a:rPr lang="de-DE" sz="2000" b="1" dirty="0">
                <a:solidFill>
                  <a:srgbClr val="A32730"/>
                </a:solidFill>
                <a:latin typeface="+mn-lt"/>
                <a:cs typeface="Times New Roman" pitchFamily="18" charset="0"/>
              </a:rPr>
              <a:t>Hafer in der Säuglingsernährung </a:t>
            </a:r>
            <a:r>
              <a:rPr lang="de-DE" sz="2000" b="1" dirty="0">
                <a:solidFill>
                  <a:srgbClr val="A32730"/>
                </a:solidFill>
                <a:latin typeface="+mn-lt"/>
              </a:rPr>
              <a:t>ab ca. dem 6. Lebensmonat:</a:t>
            </a:r>
          </a:p>
          <a:p>
            <a:pPr marL="800100" lvl="1" indent="-342900">
              <a:spcBef>
                <a:spcPts val="480"/>
              </a:spcBef>
              <a:buClr>
                <a:srgbClr val="A32730"/>
              </a:buClr>
              <a:buFont typeface="Wingdings" pitchFamily="2" charset="2"/>
              <a:buChar char="§"/>
              <a:defRPr/>
            </a:pPr>
            <a:r>
              <a:rPr lang="de-DE" sz="1700" dirty="0">
                <a:latin typeface="+mn-lt"/>
              </a:rPr>
              <a:t>Hafer stets aufkochen, v. a. zarte Haferflocken und lösliche Haferflocken.</a:t>
            </a:r>
          </a:p>
          <a:p>
            <a:pPr marL="800100" lvl="1" indent="-342900">
              <a:spcBef>
                <a:spcPts val="480"/>
              </a:spcBef>
              <a:buClr>
                <a:srgbClr val="A32730"/>
              </a:buClr>
              <a:buFont typeface="Wingdings" pitchFamily="2" charset="2"/>
              <a:buChar char="§"/>
              <a:defRPr/>
            </a:pPr>
            <a:r>
              <a:rPr lang="de-DE" sz="1700" b="1" dirty="0">
                <a:solidFill>
                  <a:srgbClr val="A32730"/>
                </a:solidFill>
                <a:latin typeface="+mn-lt"/>
              </a:rPr>
              <a:t>Haferbrei für den Abend: </a:t>
            </a:r>
            <a:r>
              <a:rPr lang="de-DE" sz="1700" dirty="0">
                <a:latin typeface="+mn-lt"/>
              </a:rPr>
              <a:t>200 ml Vollmilch aufkochen. 20 g lösliche Haferflocken einrühren und quellen lassen. 2 EL zerdrücktes frisches Obst oder frisch gepressten Obstsaft unterrühren und den Brei abkühlen lassen.</a:t>
            </a:r>
          </a:p>
          <a:p>
            <a:pPr marL="800100" lvl="1" indent="-342900">
              <a:spcBef>
                <a:spcPts val="480"/>
              </a:spcBef>
              <a:buClr>
                <a:srgbClr val="A32730"/>
              </a:buClr>
              <a:buFont typeface="Wingdings" pitchFamily="2" charset="2"/>
              <a:buChar char="§"/>
              <a:defRPr/>
            </a:pPr>
            <a:r>
              <a:rPr lang="de-DE" sz="1700" dirty="0">
                <a:latin typeface="+mn-lt"/>
              </a:rPr>
              <a:t>Stets nur eine </a:t>
            </a:r>
            <a:r>
              <a:rPr lang="de-DE" sz="1700" dirty="0" err="1">
                <a:latin typeface="+mn-lt"/>
              </a:rPr>
              <a:t>Obstart</a:t>
            </a:r>
            <a:r>
              <a:rPr lang="de-DE" sz="1700" dirty="0">
                <a:latin typeface="+mn-lt"/>
              </a:rPr>
              <a:t>, um mögliche Allergien identifizieren zu können. Ca. alle zwei Wochen wechseln zu anderer </a:t>
            </a:r>
            <a:r>
              <a:rPr lang="de-DE" sz="1700" dirty="0" err="1">
                <a:latin typeface="+mn-lt"/>
              </a:rPr>
              <a:t>Obstart</a:t>
            </a:r>
            <a:r>
              <a:rPr lang="de-DE" sz="1700" dirty="0">
                <a:latin typeface="+mn-lt"/>
              </a:rPr>
              <a:t> .</a:t>
            </a:r>
          </a:p>
        </p:txBody>
      </p:sp>
      <p:sp>
        <p:nvSpPr>
          <p:cNvPr id="13" name="Rechteck 1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In der Schwangerschaft und für das Kleinkind</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9" descr="C:\Dokumente und Einstellungen\user\Eigene Dateien\A GNV Sparte Hafermühlen\Hafer Fotos und Rezepte\Fotolia\Fotolia Fotos 2012\gekauft quartal 1\Fotolia_17375476_XS_© Lieschen - Fotolia.com.jpg"/>
          <p:cNvPicPr>
            <a:picLocks noChangeAspect="1" noChangeArrowheads="1"/>
          </p:cNvPicPr>
          <p:nvPr/>
        </p:nvPicPr>
        <p:blipFill>
          <a:blip r:embed="rId3" cstate="screen"/>
          <a:srcRect/>
          <a:stretch>
            <a:fillRect/>
          </a:stretch>
        </p:blipFill>
        <p:spPr bwMode="auto">
          <a:xfrm>
            <a:off x="6948488" y="1052513"/>
            <a:ext cx="2087562" cy="1836737"/>
          </a:xfrm>
          <a:prstGeom prst="rect">
            <a:avLst/>
          </a:prstGeom>
          <a:noFill/>
          <a:ln w="9525">
            <a:solidFill>
              <a:srgbClr val="FFCC66"/>
            </a:solidFill>
            <a:miter lim="800000"/>
            <a:headEnd/>
            <a:tailEnd/>
          </a:ln>
        </p:spPr>
      </p:pic>
      <p:pic>
        <p:nvPicPr>
          <p:cNvPr id="7" name="Picture 7" descr="D:\Eigene Dateien\A GNV Sparte Hafermühlen\Hafer Fotos und Rezepte\Fotolia\Fotolia Fotos 2010\gekauft 2408\Fotolia_24435178_M.jpg"/>
          <p:cNvPicPr>
            <a:picLocks noChangeAspect="1" noChangeArrowheads="1"/>
          </p:cNvPicPr>
          <p:nvPr/>
        </p:nvPicPr>
        <p:blipFill>
          <a:blip r:embed="rId4" cstate="screen"/>
          <a:srcRect/>
          <a:stretch>
            <a:fillRect/>
          </a:stretch>
        </p:blipFill>
        <p:spPr bwMode="auto">
          <a:xfrm>
            <a:off x="6948488" y="3162300"/>
            <a:ext cx="2087562" cy="1597025"/>
          </a:xfrm>
          <a:prstGeom prst="rect">
            <a:avLst/>
          </a:prstGeom>
          <a:noFill/>
          <a:ln w="9525">
            <a:noFill/>
            <a:miter lim="800000"/>
            <a:headEnd/>
            <a:tailEnd/>
          </a:ln>
        </p:spPr>
      </p:pic>
      <p:sp>
        <p:nvSpPr>
          <p:cNvPr id="8" name="Foliennummernplatzhalter 7"/>
          <p:cNvSpPr>
            <a:spLocks noGrp="1"/>
          </p:cNvSpPr>
          <p:nvPr>
            <p:ph type="sldNum" sz="quarter" idx="12"/>
          </p:nvPr>
        </p:nvSpPr>
        <p:spPr/>
        <p:txBody>
          <a:bodyPr/>
          <a:lstStyle/>
          <a:p>
            <a:pPr>
              <a:defRPr/>
            </a:pPr>
            <a:fld id="{44902055-CFB6-4A46-AD1E-692083DC96FA}" type="slidenum">
              <a:rPr lang="de-DE" smtClean="0"/>
              <a:pPr>
                <a:defRPr/>
              </a:pPr>
              <a:t>30</a:t>
            </a:fld>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Inhaltsplatzhalter 2"/>
          <p:cNvSpPr>
            <a:spLocks noGrp="1"/>
          </p:cNvSpPr>
          <p:nvPr>
            <p:ph idx="1"/>
          </p:nvPr>
        </p:nvSpPr>
        <p:spPr>
          <a:xfrm>
            <a:off x="250825" y="2565400"/>
            <a:ext cx="7345363" cy="4176713"/>
          </a:xfrm>
        </p:spPr>
        <p:txBody>
          <a:bodyPr/>
          <a:lstStyle/>
          <a:p>
            <a:pPr eaLnBrk="1" hangingPunct="1">
              <a:spcBef>
                <a:spcPts val="250"/>
              </a:spcBef>
              <a:buFont typeface="Arial" charset="0"/>
              <a:buNone/>
            </a:pPr>
            <a:r>
              <a:rPr lang="de-DE" sz="1700" b="1" smtClean="0">
                <a:solidFill>
                  <a:srgbClr val="A32730"/>
                </a:solidFill>
              </a:rPr>
              <a:t>Wissenschaftliche Empfehlung für die Haferrezepte mit optiMIX-Siegel:</a:t>
            </a:r>
          </a:p>
          <a:p>
            <a:pPr eaLnBrk="1" hangingPunct="1">
              <a:spcBef>
                <a:spcPts val="250"/>
              </a:spcBef>
            </a:pPr>
            <a:r>
              <a:rPr lang="de-DE" sz="1700" smtClean="0"/>
              <a:t>Reichlich pflanzliche Lebensmittel als Basis (= Haferflocken, Nüsse)</a:t>
            </a:r>
          </a:p>
          <a:p>
            <a:pPr eaLnBrk="1" hangingPunct="1">
              <a:spcBef>
                <a:spcPts val="250"/>
              </a:spcBef>
            </a:pPr>
            <a:r>
              <a:rPr lang="de-DE" sz="1700" smtClean="0"/>
              <a:t>Vollkornprodukte (= Haferflocken)</a:t>
            </a:r>
          </a:p>
          <a:p>
            <a:pPr eaLnBrk="1" hangingPunct="1">
              <a:spcBef>
                <a:spcPts val="250"/>
              </a:spcBef>
            </a:pPr>
            <a:r>
              <a:rPr lang="de-DE" sz="1700" smtClean="0"/>
              <a:t>Frisches Obst und Gemüse (= Banane, Apfel, Brokkoli, Möhren)</a:t>
            </a:r>
          </a:p>
          <a:p>
            <a:pPr eaLnBrk="1" hangingPunct="1">
              <a:spcBef>
                <a:spcPts val="250"/>
              </a:spcBef>
            </a:pPr>
            <a:r>
              <a:rPr lang="de-DE" sz="1700" smtClean="0"/>
              <a:t>Fettarme Milchprodukte (= fettarme Milch, fettarmer Joghurt, Käse)</a:t>
            </a:r>
          </a:p>
          <a:p>
            <a:pPr eaLnBrk="1" hangingPunct="1">
              <a:spcBef>
                <a:spcPts val="250"/>
              </a:spcBef>
            </a:pPr>
            <a:endParaRPr lang="de-DE" sz="1700" smtClean="0"/>
          </a:p>
          <a:p>
            <a:pPr eaLnBrk="1" hangingPunct="1">
              <a:spcBef>
                <a:spcPts val="250"/>
              </a:spcBef>
              <a:buFont typeface="Arial" charset="0"/>
              <a:buNone/>
            </a:pPr>
            <a:r>
              <a:rPr lang="de-DE" sz="1700" b="1" smtClean="0">
                <a:solidFill>
                  <a:srgbClr val="A32730"/>
                </a:solidFill>
              </a:rPr>
              <a:t>Gute Argumente:</a:t>
            </a:r>
            <a:endParaRPr lang="de-DE" sz="1700" smtClean="0">
              <a:solidFill>
                <a:srgbClr val="A32730"/>
              </a:solidFill>
            </a:endParaRPr>
          </a:p>
          <a:p>
            <a:pPr eaLnBrk="1" hangingPunct="1">
              <a:spcBef>
                <a:spcPts val="250"/>
              </a:spcBef>
            </a:pPr>
            <a:r>
              <a:rPr lang="de-DE" sz="1700" smtClean="0"/>
              <a:t>Durch eine Zugabe von Haferflocken zu fertigen Müslimischungen und </a:t>
            </a:r>
            <a:br>
              <a:rPr lang="de-DE" sz="1700" smtClean="0"/>
            </a:br>
            <a:r>
              <a:rPr lang="de-DE" sz="1700" smtClean="0"/>
              <a:t>Cerealien kann die Nährstoffversorgung , vor allem an Ballaststoffen, gesteigert werden, ohne dass die Kinder auf den gewohnten Charakter </a:t>
            </a:r>
            <a:br>
              <a:rPr lang="de-DE" sz="1700" smtClean="0"/>
            </a:br>
            <a:r>
              <a:rPr lang="de-DE" sz="1700" smtClean="0"/>
              <a:t>der Mahlzeit verzichten müssen!</a:t>
            </a:r>
          </a:p>
          <a:p>
            <a:pPr eaLnBrk="1" hangingPunct="1">
              <a:spcBef>
                <a:spcPts val="250"/>
              </a:spcBef>
            </a:pPr>
            <a:r>
              <a:rPr lang="de-DE" sz="1700" smtClean="0"/>
              <a:t>Ein Frühstück ist für Kinder äußerst wichtig, damit sie den notwendigen Energie- und Nährstoffschub bekommen, um leistungsfähig und konzentriert lernen und mit Begeisterung und Motivation spielen zu können! </a:t>
            </a:r>
          </a:p>
        </p:txBody>
      </p:sp>
      <p:sp>
        <p:nvSpPr>
          <p:cNvPr id="11" name="Fußzeilenplatzhalter 10"/>
          <p:cNvSpPr>
            <a:spLocks noGrp="1"/>
          </p:cNvSpPr>
          <p:nvPr>
            <p:ph type="ftr" sz="quarter" idx="11"/>
          </p:nvPr>
        </p:nvSpPr>
        <p:spPr/>
        <p:txBody>
          <a:bodyPr/>
          <a:lstStyle/>
          <a:p>
            <a:pPr>
              <a:defRPr/>
            </a:pPr>
            <a:r>
              <a:rPr lang="de-DE" smtClean="0"/>
              <a:t>© Hafer Die Alleskörner,VDGS e.V.</a:t>
            </a:r>
            <a:endParaRPr lang="de-DE"/>
          </a:p>
        </p:txBody>
      </p:sp>
      <p:sp>
        <p:nvSpPr>
          <p:cNvPr id="10" name="Inhaltsplatzhalter 2"/>
          <p:cNvSpPr txBox="1">
            <a:spLocks/>
          </p:cNvSpPr>
          <p:nvPr/>
        </p:nvSpPr>
        <p:spPr bwMode="auto">
          <a:xfrm>
            <a:off x="250825" y="981075"/>
            <a:ext cx="7643813" cy="1495425"/>
          </a:xfrm>
          <a:prstGeom prst="rect">
            <a:avLst/>
          </a:prstGeom>
          <a:noFill/>
          <a:ln w="9525">
            <a:noFill/>
            <a:miter lim="800000"/>
            <a:headEnd/>
            <a:tailEnd/>
          </a:ln>
        </p:spPr>
        <p:txBody>
          <a:bodyPr/>
          <a:lstStyle/>
          <a:p>
            <a:pPr marL="342900" indent="-342900">
              <a:spcBef>
                <a:spcPct val="20000"/>
              </a:spcBef>
              <a:buFont typeface="Arial" charset="0"/>
              <a:buChar char="•"/>
              <a:defRPr/>
            </a:pPr>
            <a:r>
              <a:rPr lang="de-DE" sz="2000" b="1" dirty="0">
                <a:solidFill>
                  <a:srgbClr val="A32730"/>
                </a:solidFill>
                <a:latin typeface="+mn-lt"/>
              </a:rPr>
              <a:t>Drei </a:t>
            </a:r>
            <a:r>
              <a:rPr lang="de-DE" sz="2000" b="1" dirty="0" err="1">
                <a:solidFill>
                  <a:srgbClr val="A32730"/>
                </a:solidFill>
                <a:latin typeface="+mn-lt"/>
              </a:rPr>
              <a:t>optiMIX</a:t>
            </a:r>
            <a:r>
              <a:rPr lang="de-DE" sz="2000" b="1" baseline="30000" dirty="0">
                <a:solidFill>
                  <a:srgbClr val="A32730"/>
                </a:solidFill>
                <a:latin typeface="+mn-lt"/>
              </a:rPr>
              <a:t>©</a:t>
            </a:r>
            <a:r>
              <a:rPr lang="de-DE" sz="2000" b="1" dirty="0">
                <a:solidFill>
                  <a:srgbClr val="A32730"/>
                </a:solidFill>
                <a:latin typeface="+mn-lt"/>
              </a:rPr>
              <a:t>-Hafermahlzeiten für Kinder </a:t>
            </a:r>
            <a:r>
              <a:rPr lang="de-DE" sz="1700" dirty="0">
                <a:latin typeface="+mn-lt"/>
              </a:rPr>
              <a:t>– zertifiziert vom </a:t>
            </a:r>
            <a:br>
              <a:rPr lang="de-DE" sz="1700" dirty="0">
                <a:latin typeface="+mn-lt"/>
              </a:rPr>
            </a:br>
            <a:r>
              <a:rPr lang="de-DE" sz="1700" dirty="0">
                <a:latin typeface="+mn-lt"/>
              </a:rPr>
              <a:t>Forschungsinstitut für Kinderernährung Dortmund!</a:t>
            </a:r>
          </a:p>
          <a:p>
            <a:pPr marL="342900" indent="-342900">
              <a:spcBef>
                <a:spcPts val="0"/>
              </a:spcBef>
              <a:buClr>
                <a:srgbClr val="A32730"/>
              </a:buClr>
              <a:buFont typeface="+mj-lt"/>
              <a:buAutoNum type="arabicParenBoth"/>
              <a:defRPr/>
            </a:pPr>
            <a:r>
              <a:rPr lang="de-DE" sz="1700" dirty="0">
                <a:latin typeface="+mn-lt"/>
              </a:rPr>
              <a:t>Hafer-Frühstück</a:t>
            </a:r>
          </a:p>
          <a:p>
            <a:pPr marL="342900" indent="-342900">
              <a:spcBef>
                <a:spcPts val="0"/>
              </a:spcBef>
              <a:buClr>
                <a:srgbClr val="A32730"/>
              </a:buClr>
              <a:buFont typeface="+mj-lt"/>
              <a:buAutoNum type="arabicParenBoth"/>
              <a:defRPr/>
            </a:pPr>
            <a:r>
              <a:rPr lang="de-DE" sz="1700" dirty="0">
                <a:latin typeface="+mn-lt"/>
              </a:rPr>
              <a:t>Hafercookie mit Joghurt und Obst als Zwischenmahlzeit</a:t>
            </a:r>
          </a:p>
          <a:p>
            <a:pPr marL="342900" indent="-342900">
              <a:spcBef>
                <a:spcPts val="0"/>
              </a:spcBef>
              <a:buClr>
                <a:srgbClr val="A32730"/>
              </a:buClr>
              <a:buFont typeface="+mj-lt"/>
              <a:buAutoNum type="arabicParenBoth"/>
              <a:defRPr/>
            </a:pPr>
            <a:r>
              <a:rPr lang="de-DE" sz="1700" dirty="0">
                <a:latin typeface="+mn-lt"/>
              </a:rPr>
              <a:t>Hafer-Gemüse-Auflauf als warme Hauptmahlzeit</a:t>
            </a:r>
          </a:p>
        </p:txBody>
      </p:sp>
      <p:sp>
        <p:nvSpPr>
          <p:cNvPr id="30726" name="Textfeld 10"/>
          <p:cNvSpPr txBox="1">
            <a:spLocks noChangeArrowheads="1"/>
          </p:cNvSpPr>
          <p:nvPr/>
        </p:nvSpPr>
        <p:spPr bwMode="auto">
          <a:xfrm>
            <a:off x="5795963" y="2133600"/>
            <a:ext cx="1117600" cy="260350"/>
          </a:xfrm>
          <a:prstGeom prst="rect">
            <a:avLst/>
          </a:prstGeom>
          <a:noFill/>
          <a:ln w="9525">
            <a:noFill/>
            <a:miter lim="800000"/>
            <a:headEnd/>
            <a:tailEnd/>
          </a:ln>
        </p:spPr>
        <p:txBody>
          <a:bodyPr wrap="none">
            <a:spAutoFit/>
          </a:bodyPr>
          <a:lstStyle/>
          <a:p>
            <a:r>
              <a:rPr lang="de-DE" sz="1100" i="1"/>
              <a:t>www.fke-do.de</a:t>
            </a:r>
          </a:p>
        </p:txBody>
      </p:sp>
      <p:pic>
        <p:nvPicPr>
          <p:cNvPr id="30727" name="Picture 11" descr="C:\Dokumente und Einstellungen\user\Eigene Dateien\A GNV Sparte Hafermühlen\Hafer PR\Thema Kinder\Logo optimix_Siegel_final_01032011.jpg"/>
          <p:cNvPicPr>
            <a:picLocks noChangeAspect="1" noChangeArrowheads="1"/>
          </p:cNvPicPr>
          <p:nvPr/>
        </p:nvPicPr>
        <p:blipFill>
          <a:blip r:embed="rId3" cstate="screen"/>
          <a:srcRect/>
          <a:stretch>
            <a:fillRect/>
          </a:stretch>
        </p:blipFill>
        <p:spPr bwMode="auto">
          <a:xfrm rot="-581594">
            <a:off x="5770563" y="1250950"/>
            <a:ext cx="1550987" cy="828675"/>
          </a:xfrm>
          <a:prstGeom prst="rect">
            <a:avLst/>
          </a:prstGeom>
          <a:noFill/>
          <a:ln w="9525">
            <a:noFill/>
            <a:miter lim="800000"/>
            <a:headEnd/>
            <a:tailEnd/>
          </a:ln>
        </p:spPr>
      </p:pic>
      <p:sp>
        <p:nvSpPr>
          <p:cNvPr id="13" name="Rechteck 1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den Junior</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9" descr="C:\Dokumente und Einstellungen\user\Eigene Dateien\A GNV Sparte Hafermühlen\Hafer Fotos und Rezepte\Rezepte optimix Haferfrühstück\Hafer Alleskörner optimix Haferfrühstück Nr. 2a.jpg"/>
          <p:cNvPicPr>
            <a:picLocks noChangeAspect="1" noChangeArrowheads="1"/>
          </p:cNvPicPr>
          <p:nvPr/>
        </p:nvPicPr>
        <p:blipFill>
          <a:blip r:embed="rId4" cstate="screen"/>
          <a:srcRect/>
          <a:stretch>
            <a:fillRect/>
          </a:stretch>
        </p:blipFill>
        <p:spPr bwMode="auto">
          <a:xfrm>
            <a:off x="7308850" y="1196975"/>
            <a:ext cx="1731963" cy="1152525"/>
          </a:xfrm>
          <a:prstGeom prst="rect">
            <a:avLst/>
          </a:prstGeom>
          <a:noFill/>
          <a:ln w="9525">
            <a:noFill/>
            <a:miter lim="800000"/>
            <a:headEnd/>
            <a:tailEnd/>
          </a:ln>
        </p:spPr>
      </p:pic>
      <p:pic>
        <p:nvPicPr>
          <p:cNvPr id="12" name="Picture 15"/>
          <p:cNvPicPr>
            <a:picLocks noChangeAspect="1" noChangeArrowheads="1"/>
          </p:cNvPicPr>
          <p:nvPr/>
        </p:nvPicPr>
        <p:blipFill>
          <a:blip r:embed="rId5" cstate="screen"/>
          <a:srcRect/>
          <a:stretch>
            <a:fillRect/>
          </a:stretch>
        </p:blipFill>
        <p:spPr bwMode="auto">
          <a:xfrm>
            <a:off x="7308850" y="4076700"/>
            <a:ext cx="1727200" cy="1150938"/>
          </a:xfrm>
          <a:prstGeom prst="rect">
            <a:avLst/>
          </a:prstGeom>
          <a:noFill/>
          <a:ln w="9525">
            <a:noFill/>
            <a:miter lim="800000"/>
            <a:headEnd/>
            <a:tailEnd/>
          </a:ln>
        </p:spPr>
      </p:pic>
      <p:pic>
        <p:nvPicPr>
          <p:cNvPr id="14" name="Picture 16"/>
          <p:cNvPicPr>
            <a:picLocks noChangeAspect="1" noChangeArrowheads="1"/>
          </p:cNvPicPr>
          <p:nvPr/>
        </p:nvPicPr>
        <p:blipFill>
          <a:blip r:embed="rId6" cstate="screen"/>
          <a:srcRect/>
          <a:stretch>
            <a:fillRect/>
          </a:stretch>
        </p:blipFill>
        <p:spPr bwMode="auto">
          <a:xfrm>
            <a:off x="7304088" y="2492375"/>
            <a:ext cx="1731962" cy="1152525"/>
          </a:xfrm>
          <a:prstGeom prst="rect">
            <a:avLst/>
          </a:prstGeom>
          <a:noFill/>
          <a:ln w="9525">
            <a:noFill/>
            <a:miter lim="800000"/>
            <a:headEnd/>
            <a:tailEnd/>
          </a:ln>
        </p:spPr>
      </p:pic>
      <p:pic>
        <p:nvPicPr>
          <p:cNvPr id="15" name="Picture 12" descr="C:\Dokumente und Einstellungen\user\Eigene Dateien\A GNV Sparte Hafermühlen\Hafer Fotos und Rezepte\Fotolia Fotos 2010\gekauft okt nov dez\Fotolia_12226528_XL_© Carmen Steiner - Fotolia.com.jpg"/>
          <p:cNvPicPr>
            <a:picLocks noChangeAspect="1" noChangeArrowheads="1"/>
          </p:cNvPicPr>
          <p:nvPr/>
        </p:nvPicPr>
        <p:blipFill>
          <a:blip r:embed="rId7" cstate="screen"/>
          <a:srcRect/>
          <a:stretch>
            <a:fillRect/>
          </a:stretch>
        </p:blipFill>
        <p:spPr bwMode="auto">
          <a:xfrm>
            <a:off x="8316913" y="2997200"/>
            <a:ext cx="755650" cy="936625"/>
          </a:xfrm>
          <a:prstGeom prst="rect">
            <a:avLst/>
          </a:prstGeom>
          <a:noFill/>
          <a:ln w="9525">
            <a:noFill/>
            <a:miter lim="800000"/>
            <a:headEnd/>
            <a:tailEnd/>
          </a:ln>
        </p:spPr>
      </p:pic>
      <p:pic>
        <p:nvPicPr>
          <p:cNvPr id="16" name="Picture 13" descr="D:\Eigene Dateien\A GNV Sparte Hafermühlen\Hafer Fotos und Rezepte\Fotolia\Fotolia Fotos 2013\gekauft quartal 4\Fotolia_51438889_XL_© contrastwerkstatt - Fotolia.com.jpg"/>
          <p:cNvPicPr>
            <a:picLocks noChangeAspect="1" noChangeArrowheads="1"/>
          </p:cNvPicPr>
          <p:nvPr/>
        </p:nvPicPr>
        <p:blipFill>
          <a:blip r:embed="rId8" cstate="screen"/>
          <a:srcRect/>
          <a:stretch>
            <a:fillRect/>
          </a:stretch>
        </p:blipFill>
        <p:spPr bwMode="auto">
          <a:xfrm>
            <a:off x="7353300" y="5445125"/>
            <a:ext cx="1755775" cy="1169988"/>
          </a:xfrm>
          <a:prstGeom prst="rect">
            <a:avLst/>
          </a:prstGeom>
          <a:noFill/>
          <a:ln w="9525">
            <a:noFill/>
            <a:miter lim="800000"/>
            <a:headEnd/>
            <a:tailEnd/>
          </a:ln>
        </p:spPr>
      </p:pic>
      <p:sp>
        <p:nvSpPr>
          <p:cNvPr id="17" name="Foliennummernplatzhalter 16"/>
          <p:cNvSpPr>
            <a:spLocks noGrp="1"/>
          </p:cNvSpPr>
          <p:nvPr>
            <p:ph type="sldNum" sz="quarter" idx="12"/>
          </p:nvPr>
        </p:nvSpPr>
        <p:spPr/>
        <p:txBody>
          <a:bodyPr/>
          <a:lstStyle/>
          <a:p>
            <a:pPr>
              <a:defRPr/>
            </a:pPr>
            <a:fld id="{44902055-CFB6-4A46-AD1E-692083DC96FA}" type="slidenum">
              <a:rPr lang="de-DE" smtClean="0"/>
              <a:pPr>
                <a:defRPr/>
              </a:pPr>
              <a:t>31</a:t>
            </a:fld>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p:txBody>
          <a:bodyPr/>
          <a:lstStyle/>
          <a:p>
            <a:pPr>
              <a:defRPr/>
            </a:pPr>
            <a:r>
              <a:rPr lang="de-DE" smtClean="0"/>
              <a:t>© Hafer Die Alleskörner,VDGS e.V.</a:t>
            </a:r>
            <a:endParaRPr lang="de-DE"/>
          </a:p>
        </p:txBody>
      </p:sp>
      <p:sp>
        <p:nvSpPr>
          <p:cNvPr id="10" name="Inhaltsplatzhalter 2"/>
          <p:cNvSpPr txBox="1">
            <a:spLocks/>
          </p:cNvSpPr>
          <p:nvPr/>
        </p:nvSpPr>
        <p:spPr bwMode="auto">
          <a:xfrm>
            <a:off x="179388" y="1052513"/>
            <a:ext cx="6769100" cy="4968875"/>
          </a:xfrm>
          <a:prstGeom prst="rect">
            <a:avLst/>
          </a:prstGeom>
          <a:noFill/>
          <a:ln w="9525">
            <a:noFill/>
            <a:miter lim="800000"/>
            <a:headEnd/>
            <a:tailEnd/>
          </a:ln>
        </p:spPr>
        <p:txBody>
          <a:bodyPr/>
          <a:lstStyle/>
          <a:p>
            <a:pPr>
              <a:spcBef>
                <a:spcPts val="400"/>
              </a:spcBef>
              <a:defRPr/>
            </a:pPr>
            <a:r>
              <a:rPr lang="de-DE" sz="2000" b="1" dirty="0">
                <a:solidFill>
                  <a:srgbClr val="A32730"/>
                </a:solidFill>
                <a:latin typeface="+mn-lt"/>
              </a:rPr>
              <a:t>Jugendliche </a:t>
            </a:r>
            <a:r>
              <a:rPr lang="de-DE" sz="1700" dirty="0">
                <a:latin typeface="+mn-lt"/>
              </a:rPr>
              <a:t>machen häufig eine schwierige Phase in der Essbiografie durch. Hier ist eine zielgruppengerechte Ansprache wichtig:</a:t>
            </a:r>
          </a:p>
          <a:p>
            <a:pPr marL="342900" indent="-342900">
              <a:spcBef>
                <a:spcPts val="400"/>
              </a:spcBef>
              <a:buClr>
                <a:srgbClr val="A32730"/>
              </a:buClr>
              <a:buFont typeface="Wingdings" pitchFamily="2" charset="2"/>
              <a:buChar char="§"/>
              <a:defRPr/>
            </a:pPr>
            <a:r>
              <a:rPr lang="de-DE" sz="1700" dirty="0">
                <a:latin typeface="+mn-lt"/>
              </a:rPr>
              <a:t>Informieren, damit die Jugendlichen befähigt sind, Entscheidungen für sich treffen. </a:t>
            </a:r>
          </a:p>
          <a:p>
            <a:pPr marL="342900" indent="-342900">
              <a:spcBef>
                <a:spcPts val="400"/>
              </a:spcBef>
              <a:buClr>
                <a:srgbClr val="A32730"/>
              </a:buClr>
              <a:buFont typeface="Wingdings" pitchFamily="2" charset="2"/>
              <a:buChar char="§"/>
              <a:defRPr/>
            </a:pPr>
            <a:r>
              <a:rPr lang="de-DE" sz="2000" b="1" dirty="0">
                <a:solidFill>
                  <a:srgbClr val="A32730"/>
                </a:solidFill>
                <a:latin typeface="+mn-lt"/>
              </a:rPr>
              <a:t>Haferprodukte können gut in Gerichte und Snacks integriert werden, die dieser Zielgruppe schmecken.</a:t>
            </a:r>
          </a:p>
          <a:p>
            <a:pPr marL="342900" indent="-342900">
              <a:spcBef>
                <a:spcPts val="400"/>
              </a:spcBef>
              <a:buClr>
                <a:srgbClr val="A32730"/>
              </a:buClr>
              <a:buFont typeface="Wingdings" pitchFamily="2" charset="2"/>
              <a:buChar char="§"/>
              <a:defRPr/>
            </a:pPr>
            <a:r>
              <a:rPr lang="de-DE" sz="2000" b="1" dirty="0">
                <a:solidFill>
                  <a:srgbClr val="A32730"/>
                </a:solidFill>
                <a:latin typeface="+mn-lt"/>
              </a:rPr>
              <a:t>Tipp: </a:t>
            </a:r>
            <a:r>
              <a:rPr lang="de-DE" sz="1700" dirty="0">
                <a:latin typeface="+mn-lt"/>
              </a:rPr>
              <a:t>Backwaren, wie </a:t>
            </a:r>
            <a:r>
              <a:rPr lang="de-DE" sz="1700" dirty="0" err="1">
                <a:latin typeface="+mn-lt"/>
              </a:rPr>
              <a:t>Muffins</a:t>
            </a:r>
            <a:r>
              <a:rPr lang="de-DE" sz="1700" dirty="0">
                <a:latin typeface="+mn-lt"/>
              </a:rPr>
              <a:t>, Brötchen oder </a:t>
            </a:r>
            <a:r>
              <a:rPr lang="de-DE" sz="1700" dirty="0" err="1">
                <a:latin typeface="+mn-lt"/>
              </a:rPr>
              <a:t>Wraps</a:t>
            </a:r>
            <a:r>
              <a:rPr lang="de-DE" sz="1700" dirty="0">
                <a:latin typeface="+mn-lt"/>
              </a:rPr>
              <a:t> können mit Haferflocken gebacken werden, auch in Frikadellen und Aufläufen können diese eingebaut werden. Jedes Gramm an Nährstoffen zählt! </a:t>
            </a:r>
          </a:p>
          <a:p>
            <a:pPr marL="342900" indent="-342900">
              <a:spcBef>
                <a:spcPts val="400"/>
              </a:spcBef>
              <a:buClr>
                <a:srgbClr val="A32730"/>
              </a:buClr>
              <a:buFont typeface="Wingdings" pitchFamily="2" charset="2"/>
              <a:buChar char="§"/>
              <a:defRPr/>
            </a:pPr>
            <a:r>
              <a:rPr lang="de-DE" sz="1700" dirty="0">
                <a:latin typeface="+mn-lt"/>
              </a:rPr>
              <a:t>Darüber hinaus zählen Schnelligkeit und unkomplizierte Zubereitung: </a:t>
            </a:r>
            <a:br>
              <a:rPr lang="de-DE" sz="1700" dirty="0">
                <a:latin typeface="+mn-lt"/>
              </a:rPr>
            </a:br>
            <a:r>
              <a:rPr lang="de-DE" sz="2000" b="1" dirty="0">
                <a:solidFill>
                  <a:srgbClr val="A32730"/>
                </a:solidFill>
                <a:latin typeface="+mn-lt"/>
              </a:rPr>
              <a:t>Ein Müsli mit Haferflocken ist schnell gemixt!</a:t>
            </a:r>
          </a:p>
          <a:p>
            <a:pPr marL="342900" indent="-342900">
              <a:spcBef>
                <a:spcPts val="400"/>
              </a:spcBef>
              <a:buClr>
                <a:srgbClr val="A32730"/>
              </a:buClr>
              <a:buFont typeface="Wingdings" pitchFamily="2" charset="2"/>
              <a:buChar char="§"/>
              <a:defRPr/>
            </a:pPr>
            <a:endParaRPr lang="de-DE" sz="2000" b="1" dirty="0">
              <a:solidFill>
                <a:srgbClr val="A32730"/>
              </a:solidFill>
              <a:latin typeface="+mn-lt"/>
            </a:endParaRPr>
          </a:p>
          <a:p>
            <a:pPr marL="342900" indent="-342900">
              <a:spcBef>
                <a:spcPts val="400"/>
              </a:spcBef>
              <a:buClr>
                <a:srgbClr val="A32730"/>
              </a:buClr>
              <a:buFont typeface="Wingdings" pitchFamily="2" charset="2"/>
              <a:buChar char="§"/>
              <a:defRPr/>
            </a:pPr>
            <a:r>
              <a:rPr lang="de-DE" sz="2000" b="1" dirty="0">
                <a:solidFill>
                  <a:srgbClr val="A32730"/>
                </a:solidFill>
                <a:latin typeface="+mn-lt"/>
              </a:rPr>
              <a:t>Und: In den Sozialen Medien, wie Blogs und </a:t>
            </a:r>
            <a:r>
              <a:rPr lang="de-DE" sz="2000" b="1" dirty="0" err="1">
                <a:solidFill>
                  <a:srgbClr val="A32730"/>
                </a:solidFill>
                <a:latin typeface="+mn-lt"/>
              </a:rPr>
              <a:t>facebook</a:t>
            </a:r>
            <a:r>
              <a:rPr lang="de-DE" sz="2000" b="1" dirty="0">
                <a:solidFill>
                  <a:srgbClr val="A32730"/>
                </a:solidFill>
                <a:latin typeface="+mn-lt"/>
              </a:rPr>
              <a:t>, ist Hafer ein Hit! </a:t>
            </a:r>
          </a:p>
          <a:p>
            <a:pPr marL="342900" indent="-342900">
              <a:spcBef>
                <a:spcPts val="400"/>
              </a:spcBef>
              <a:buClr>
                <a:srgbClr val="A32730"/>
              </a:buClr>
              <a:buFont typeface="Wingdings" pitchFamily="2" charset="2"/>
              <a:buChar char="§"/>
              <a:defRPr/>
            </a:pPr>
            <a:r>
              <a:rPr lang="de-DE" sz="1700" dirty="0">
                <a:latin typeface="+mn-lt"/>
              </a:rPr>
              <a:t>Ob als </a:t>
            </a:r>
            <a:r>
              <a:rPr lang="de-DE" sz="1700" dirty="0" err="1">
                <a:latin typeface="+mn-lt"/>
              </a:rPr>
              <a:t>Overnight-Oats</a:t>
            </a:r>
            <a:r>
              <a:rPr lang="de-DE" sz="1700" dirty="0">
                <a:latin typeface="+mn-lt"/>
              </a:rPr>
              <a:t>, </a:t>
            </a:r>
            <a:r>
              <a:rPr lang="de-DE" sz="1700" dirty="0" err="1">
                <a:latin typeface="+mn-lt"/>
              </a:rPr>
              <a:t>Proats</a:t>
            </a:r>
            <a:r>
              <a:rPr lang="de-DE" sz="1700" dirty="0">
                <a:latin typeface="+mn-lt"/>
              </a:rPr>
              <a:t>, </a:t>
            </a:r>
            <a:r>
              <a:rPr lang="de-DE" sz="1700" dirty="0" err="1">
                <a:latin typeface="+mn-lt"/>
              </a:rPr>
              <a:t>Smoothie</a:t>
            </a:r>
            <a:r>
              <a:rPr lang="de-DE" sz="1700" dirty="0">
                <a:latin typeface="+mn-lt"/>
              </a:rPr>
              <a:t>, </a:t>
            </a:r>
            <a:r>
              <a:rPr lang="de-DE" sz="1700" dirty="0" err="1">
                <a:latin typeface="+mn-lt"/>
              </a:rPr>
              <a:t>Smoothie</a:t>
            </a:r>
            <a:r>
              <a:rPr lang="de-DE" sz="1700" dirty="0">
                <a:latin typeface="+mn-lt"/>
              </a:rPr>
              <a:t>-Bowl, Porridge …</a:t>
            </a:r>
          </a:p>
          <a:p>
            <a:pPr marL="342900" indent="-342900">
              <a:spcBef>
                <a:spcPts val="400"/>
              </a:spcBef>
              <a:buClr>
                <a:srgbClr val="A32730"/>
              </a:buClr>
              <a:buFont typeface="Wingdings" pitchFamily="2" charset="2"/>
              <a:buChar char="§"/>
              <a:defRPr/>
            </a:pPr>
            <a:r>
              <a:rPr lang="de-DE" sz="1700" dirty="0">
                <a:latin typeface="+mn-lt"/>
              </a:rPr>
              <a:t>… oder </a:t>
            </a:r>
            <a:r>
              <a:rPr lang="de-DE" sz="1700" dirty="0" smtClean="0">
                <a:latin typeface="+mn-lt"/>
              </a:rPr>
              <a:t>im </a:t>
            </a:r>
            <a:r>
              <a:rPr lang="de-DE" sz="1700" dirty="0">
                <a:latin typeface="+mn-lt"/>
              </a:rPr>
              <a:t>Hafer-Porridge-Café „Das volle Korn im Glas“</a:t>
            </a:r>
          </a:p>
          <a:p>
            <a:pPr marL="342900" indent="-342900">
              <a:spcBef>
                <a:spcPts val="400"/>
              </a:spcBef>
              <a:buFont typeface="Wingdings" pitchFamily="2" charset="2"/>
              <a:buChar char="§"/>
              <a:defRPr/>
            </a:pPr>
            <a:endParaRPr lang="de-DE" sz="1700" dirty="0">
              <a:latin typeface="+mn-lt"/>
            </a:endParaRPr>
          </a:p>
          <a:p>
            <a:pPr>
              <a:spcBef>
                <a:spcPts val="400"/>
              </a:spcBef>
              <a:defRPr/>
            </a:pPr>
            <a:r>
              <a:rPr lang="de-DE" sz="1700" dirty="0">
                <a:latin typeface="+mn-lt"/>
              </a:rPr>
              <a:t> </a:t>
            </a:r>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Teenager und junge Erwachsene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11"/>
          <p:cNvPicPr>
            <a:picLocks noChangeAspect="1" noChangeArrowheads="1"/>
          </p:cNvPicPr>
          <p:nvPr/>
        </p:nvPicPr>
        <p:blipFill>
          <a:blip r:embed="rId3" cstate="screen"/>
          <a:srcRect/>
          <a:stretch>
            <a:fillRect/>
          </a:stretch>
        </p:blipFill>
        <p:spPr bwMode="auto">
          <a:xfrm>
            <a:off x="7235825" y="4292600"/>
            <a:ext cx="1800225" cy="1868488"/>
          </a:xfrm>
          <a:prstGeom prst="rect">
            <a:avLst/>
          </a:prstGeom>
          <a:noFill/>
          <a:ln w="9525">
            <a:noFill/>
            <a:miter lim="800000"/>
            <a:headEnd/>
            <a:tailEnd/>
          </a:ln>
        </p:spPr>
      </p:pic>
      <p:pic>
        <p:nvPicPr>
          <p:cNvPr id="7" name="Picture 13" descr="C:\Dokumente und Einstellungen\user\Eigene Dateien\A GNV Sparte Hafermühlen\Hafer Fotos und Rezepte\Fotolia\Fotolia Fotos 2012\gekauft quartal 1\Fotolia_28841063_XS_© Picture-Factory - Fotolia.com.jpg"/>
          <p:cNvPicPr>
            <a:picLocks noChangeAspect="1" noChangeArrowheads="1"/>
          </p:cNvPicPr>
          <p:nvPr/>
        </p:nvPicPr>
        <p:blipFill>
          <a:blip r:embed="rId4" cstate="screen"/>
          <a:srcRect/>
          <a:stretch>
            <a:fillRect/>
          </a:stretch>
        </p:blipFill>
        <p:spPr bwMode="auto">
          <a:xfrm>
            <a:off x="6948488" y="1193800"/>
            <a:ext cx="2160587" cy="1443038"/>
          </a:xfrm>
          <a:prstGeom prst="rect">
            <a:avLst/>
          </a:prstGeom>
          <a:noFill/>
          <a:ln w="9525">
            <a:solidFill>
              <a:srgbClr val="FFCC66"/>
            </a:solidFill>
            <a:miter lim="800000"/>
            <a:headEnd/>
            <a:tailEnd/>
          </a:ln>
        </p:spPr>
      </p:pic>
      <p:pic>
        <p:nvPicPr>
          <p:cNvPr id="8" name="Picture 8" descr="D:\Eigene Dateien\A GNV Sparte Hafermühlen\Hafer Fotos und Rezepte\Fotolia\Fotolia Fotos 2012\gekauft quartal 3\Fotolia_28661459_M_© lightpoet - Fotolia.com.jpg"/>
          <p:cNvPicPr>
            <a:picLocks noChangeAspect="1" noChangeArrowheads="1"/>
          </p:cNvPicPr>
          <p:nvPr/>
        </p:nvPicPr>
        <p:blipFill>
          <a:blip r:embed="rId5" cstate="screen"/>
          <a:srcRect/>
          <a:stretch>
            <a:fillRect/>
          </a:stretch>
        </p:blipFill>
        <p:spPr bwMode="auto">
          <a:xfrm>
            <a:off x="6948488" y="2708275"/>
            <a:ext cx="2160587" cy="1657350"/>
          </a:xfrm>
          <a:prstGeom prst="rect">
            <a:avLst/>
          </a:prstGeom>
          <a:noFill/>
          <a:ln w="9525">
            <a:noFill/>
            <a:miter lim="800000"/>
            <a:headEnd/>
            <a:tailEnd/>
          </a:ln>
        </p:spPr>
      </p:pic>
      <p:pic>
        <p:nvPicPr>
          <p:cNvPr id="12" name="Picture 9"/>
          <p:cNvPicPr>
            <a:picLocks noChangeAspect="1" noChangeArrowheads="1"/>
          </p:cNvPicPr>
          <p:nvPr/>
        </p:nvPicPr>
        <p:blipFill>
          <a:blip r:embed="rId6" cstate="screen"/>
          <a:srcRect/>
          <a:stretch>
            <a:fillRect/>
          </a:stretch>
        </p:blipFill>
        <p:spPr bwMode="auto">
          <a:xfrm>
            <a:off x="6208138" y="5805264"/>
            <a:ext cx="2251649" cy="956916"/>
          </a:xfrm>
          <a:prstGeom prst="rect">
            <a:avLst/>
          </a:prstGeom>
          <a:noFill/>
          <a:ln w="9525">
            <a:noFill/>
            <a:miter lim="800000"/>
            <a:headEnd/>
            <a:tailEnd/>
          </a:ln>
        </p:spPr>
      </p:pic>
      <p:sp>
        <p:nvSpPr>
          <p:cNvPr id="13" name="Foliennummernplatzhalter 12"/>
          <p:cNvSpPr>
            <a:spLocks noGrp="1"/>
          </p:cNvSpPr>
          <p:nvPr>
            <p:ph type="sldNum" sz="quarter" idx="12"/>
          </p:nvPr>
        </p:nvSpPr>
        <p:spPr/>
        <p:txBody>
          <a:bodyPr/>
          <a:lstStyle/>
          <a:p>
            <a:pPr>
              <a:defRPr/>
            </a:pPr>
            <a:fld id="{44902055-CFB6-4A46-AD1E-692083DC96FA}" type="slidenum">
              <a:rPr lang="de-DE" smtClean="0"/>
              <a:pPr>
                <a:defRPr/>
              </a:pPr>
              <a:t>32</a:t>
            </a:fld>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8"/>
          <p:cNvSpPr>
            <a:spLocks noGrp="1"/>
          </p:cNvSpPr>
          <p:nvPr>
            <p:ph type="ftr" sz="quarter" idx="11"/>
          </p:nvPr>
        </p:nvSpPr>
        <p:spPr/>
        <p:txBody>
          <a:bodyPr/>
          <a:lstStyle/>
          <a:p>
            <a:pPr>
              <a:defRPr/>
            </a:pPr>
            <a:r>
              <a:rPr lang="de-DE" smtClean="0"/>
              <a:t>© Hafer Die Alleskörner,VDGS e.V.</a:t>
            </a:r>
            <a:endParaRPr lang="de-DE"/>
          </a:p>
        </p:txBody>
      </p:sp>
      <p:sp>
        <p:nvSpPr>
          <p:cNvPr id="10" name="Inhaltsplatzhalter 2"/>
          <p:cNvSpPr txBox="1">
            <a:spLocks/>
          </p:cNvSpPr>
          <p:nvPr/>
        </p:nvSpPr>
        <p:spPr bwMode="auto">
          <a:xfrm>
            <a:off x="250825" y="1052513"/>
            <a:ext cx="6697663" cy="5616847"/>
          </a:xfrm>
          <a:prstGeom prst="rect">
            <a:avLst/>
          </a:prstGeom>
          <a:noFill/>
          <a:ln w="9525">
            <a:noFill/>
            <a:miter lim="800000"/>
            <a:headEnd/>
            <a:tailEnd/>
          </a:ln>
        </p:spPr>
        <p:txBody>
          <a:bodyPr/>
          <a:lstStyle/>
          <a:p>
            <a:pPr marL="342900" indent="-342900">
              <a:spcBef>
                <a:spcPts val="400"/>
              </a:spcBef>
              <a:buClr>
                <a:srgbClr val="A32730"/>
              </a:buClr>
              <a:buFont typeface="Wingdings" pitchFamily="2" charset="2"/>
              <a:buChar char="§"/>
              <a:defRPr/>
            </a:pPr>
            <a:r>
              <a:rPr lang="de-DE" sz="2000" b="1" dirty="0">
                <a:solidFill>
                  <a:srgbClr val="A32730"/>
                </a:solidFill>
                <a:latin typeface="+mn-lt"/>
              </a:rPr>
              <a:t>Im Beruf (wie natürlich auch in der Schule) muss die geistige Leistungsfähigkeit über den Tag </a:t>
            </a:r>
            <a:br>
              <a:rPr lang="de-DE" sz="2000" b="1" dirty="0">
                <a:solidFill>
                  <a:srgbClr val="A32730"/>
                </a:solidFill>
                <a:latin typeface="+mn-lt"/>
              </a:rPr>
            </a:br>
            <a:r>
              <a:rPr lang="de-DE" sz="2000" b="1" dirty="0">
                <a:solidFill>
                  <a:srgbClr val="A32730"/>
                </a:solidFill>
                <a:latin typeface="+mn-lt"/>
              </a:rPr>
              <a:t>aufrechterhalten werden. </a:t>
            </a:r>
          </a:p>
          <a:p>
            <a:pPr marL="342900" indent="-342900">
              <a:spcBef>
                <a:spcPts val="400"/>
              </a:spcBef>
              <a:buClr>
                <a:srgbClr val="A32730"/>
              </a:buClr>
              <a:buFont typeface="Wingdings" pitchFamily="2" charset="2"/>
              <a:buChar char="§"/>
              <a:defRPr/>
            </a:pPr>
            <a:r>
              <a:rPr lang="de-DE" sz="1700" dirty="0">
                <a:latin typeface="+mn-lt"/>
              </a:rPr>
              <a:t>Hier können die für das Nervensystem wichtigen </a:t>
            </a:r>
            <a:r>
              <a:rPr lang="de-DE" sz="2000" b="1" dirty="0">
                <a:solidFill>
                  <a:srgbClr val="A32730"/>
                </a:solidFill>
                <a:latin typeface="+mn-lt"/>
              </a:rPr>
              <a:t>B-Vitamine </a:t>
            </a:r>
            <a:br>
              <a:rPr lang="de-DE" sz="2000" b="1" dirty="0">
                <a:solidFill>
                  <a:srgbClr val="A32730"/>
                </a:solidFill>
                <a:latin typeface="+mn-lt"/>
              </a:rPr>
            </a:br>
            <a:r>
              <a:rPr lang="de-DE" sz="2000" b="1" dirty="0">
                <a:solidFill>
                  <a:srgbClr val="A32730"/>
                </a:solidFill>
                <a:latin typeface="+mn-lt"/>
              </a:rPr>
              <a:t>im Hafer </a:t>
            </a:r>
            <a:r>
              <a:rPr lang="de-DE" sz="1700" dirty="0">
                <a:latin typeface="+mn-lt"/>
              </a:rPr>
              <a:t>unterstützen.</a:t>
            </a:r>
          </a:p>
          <a:p>
            <a:pPr marL="342900" indent="-342900">
              <a:spcBef>
                <a:spcPts val="400"/>
              </a:spcBef>
              <a:buClr>
                <a:srgbClr val="A32730"/>
              </a:buClr>
              <a:buFont typeface="Wingdings" pitchFamily="2" charset="2"/>
              <a:buChar char="§"/>
              <a:defRPr/>
            </a:pPr>
            <a:r>
              <a:rPr lang="de-DE" sz="2000" b="1" dirty="0">
                <a:solidFill>
                  <a:srgbClr val="A32730"/>
                </a:solidFill>
                <a:latin typeface="+mn-lt"/>
              </a:rPr>
              <a:t>Die komplexen Kohlenhydrate und die Ballaststoffe </a:t>
            </a:r>
            <a:br>
              <a:rPr lang="de-DE" sz="2000" b="1" dirty="0">
                <a:solidFill>
                  <a:srgbClr val="A32730"/>
                </a:solidFill>
                <a:latin typeface="+mn-lt"/>
              </a:rPr>
            </a:br>
            <a:r>
              <a:rPr lang="de-DE" sz="1700" dirty="0">
                <a:latin typeface="+mn-lt"/>
              </a:rPr>
              <a:t>sorgen dafür, dass die Leistungsfähigkeit länger anhält.</a:t>
            </a:r>
          </a:p>
          <a:p>
            <a:pPr marL="342900" indent="-342900">
              <a:spcBef>
                <a:spcPts val="400"/>
              </a:spcBef>
              <a:buClr>
                <a:srgbClr val="A32730"/>
              </a:buClr>
              <a:buFont typeface="Wingdings" pitchFamily="2" charset="2"/>
              <a:buChar char="§"/>
              <a:defRPr/>
            </a:pPr>
            <a:r>
              <a:rPr lang="de-DE" sz="1700" dirty="0">
                <a:latin typeface="+mn-lt"/>
              </a:rPr>
              <a:t>Darüber hinaus sind Haferprodukte bekömmlich und </a:t>
            </a:r>
            <a:r>
              <a:rPr lang="de-DE" sz="2000" b="1" dirty="0">
                <a:solidFill>
                  <a:srgbClr val="A32730"/>
                </a:solidFill>
                <a:latin typeface="+mn-lt"/>
              </a:rPr>
              <a:t>belasten den Magen-Darm-Trakt nicht - </a:t>
            </a:r>
            <a:r>
              <a:rPr lang="de-DE" sz="1700" dirty="0">
                <a:latin typeface="+mn-lt"/>
              </a:rPr>
              <a:t>vor allem bei sitzenden Tätigkeiten.</a:t>
            </a:r>
          </a:p>
          <a:p>
            <a:pPr marL="342900" indent="-342900">
              <a:spcBef>
                <a:spcPts val="400"/>
              </a:spcBef>
              <a:buClr>
                <a:srgbClr val="A32730"/>
              </a:buClr>
              <a:buFont typeface="Wingdings" pitchFamily="2" charset="2"/>
              <a:buChar char="§"/>
              <a:defRPr/>
            </a:pPr>
            <a:r>
              <a:rPr lang="de-DE" sz="1700" dirty="0">
                <a:latin typeface="+mn-lt"/>
              </a:rPr>
              <a:t>Bei körperlich anstrengenden Tätigkeiten ist Hafer als Energielieferant über die Kohlenhydrate sowie über die </a:t>
            </a:r>
            <a:r>
              <a:rPr lang="de-DE" sz="2000" b="1" dirty="0">
                <a:solidFill>
                  <a:srgbClr val="A32730"/>
                </a:solidFill>
                <a:latin typeface="+mn-lt"/>
              </a:rPr>
              <a:t>hochwertigen ungesättigten Fettsäuren</a:t>
            </a:r>
            <a:r>
              <a:rPr lang="de-DE" sz="1700" dirty="0">
                <a:latin typeface="+mn-lt"/>
              </a:rPr>
              <a:t> wichtig. Das im Hafer enthaltene </a:t>
            </a:r>
            <a:r>
              <a:rPr lang="de-DE" sz="2000" b="1" dirty="0">
                <a:solidFill>
                  <a:srgbClr val="A32730"/>
                </a:solidFill>
                <a:latin typeface="+mn-lt"/>
              </a:rPr>
              <a:t>Magnesium </a:t>
            </a:r>
            <a:r>
              <a:rPr lang="de-DE" sz="1700" dirty="0">
                <a:latin typeface="+mn-lt"/>
              </a:rPr>
              <a:t>ist für den Mineralstofftransport und die Reizübertragung in der Muskulatur von Bedeutung.</a:t>
            </a:r>
          </a:p>
          <a:p>
            <a:pPr marL="342900" indent="-342900">
              <a:spcBef>
                <a:spcPts val="400"/>
              </a:spcBef>
              <a:buClr>
                <a:srgbClr val="A32730"/>
              </a:buClr>
              <a:buFont typeface="Wingdings" pitchFamily="2" charset="2"/>
              <a:buChar char="§"/>
              <a:defRPr/>
            </a:pPr>
            <a:endParaRPr lang="de-DE" sz="1200" dirty="0" smtClean="0">
              <a:latin typeface="+mn-lt"/>
            </a:endParaRPr>
          </a:p>
          <a:p>
            <a:pPr marL="342900" indent="-342900">
              <a:spcBef>
                <a:spcPts val="400"/>
              </a:spcBef>
              <a:buClr>
                <a:srgbClr val="A32730"/>
              </a:buClr>
              <a:buFont typeface="Wingdings" pitchFamily="2" charset="2"/>
              <a:buChar char="§"/>
              <a:defRPr/>
            </a:pPr>
            <a:r>
              <a:rPr lang="de-DE" sz="1700" dirty="0" smtClean="0">
                <a:latin typeface="+mn-lt"/>
              </a:rPr>
              <a:t>Ein </a:t>
            </a:r>
            <a:r>
              <a:rPr lang="de-DE" sz="1700" dirty="0">
                <a:latin typeface="+mn-lt"/>
              </a:rPr>
              <a:t>Müsli mit Haferflocken und anderen </a:t>
            </a:r>
            <a:r>
              <a:rPr lang="de-DE" sz="1700" dirty="0" smtClean="0">
                <a:latin typeface="+mn-lt"/>
              </a:rPr>
              <a:t>Zutaten, </a:t>
            </a:r>
            <a:r>
              <a:rPr lang="de-DE" sz="1700" dirty="0" err="1" smtClean="0">
                <a:latin typeface="+mn-lt"/>
              </a:rPr>
              <a:t>Overnight-Oats</a:t>
            </a:r>
            <a:r>
              <a:rPr lang="de-DE" sz="1700" dirty="0" smtClean="0">
                <a:latin typeface="+mn-lt"/>
              </a:rPr>
              <a:t>, eine </a:t>
            </a:r>
            <a:r>
              <a:rPr lang="de-DE" sz="1700" dirty="0" err="1" smtClean="0">
                <a:latin typeface="+mn-lt"/>
              </a:rPr>
              <a:t>Smoothie</a:t>
            </a:r>
            <a:r>
              <a:rPr lang="de-DE" sz="1700" dirty="0" smtClean="0">
                <a:latin typeface="+mn-lt"/>
              </a:rPr>
              <a:t>-Bowl – all diese Zubereitungen können </a:t>
            </a:r>
            <a:r>
              <a:rPr lang="de-DE" sz="2000" b="1" dirty="0">
                <a:solidFill>
                  <a:srgbClr val="A32730"/>
                </a:solidFill>
                <a:latin typeface="+mn-lt"/>
              </a:rPr>
              <a:t>bequem als Mahlzeit am Arbeitsplatz mitgenommen </a:t>
            </a:r>
            <a:r>
              <a:rPr lang="de-DE" sz="1700" dirty="0">
                <a:latin typeface="+mn-lt"/>
              </a:rPr>
              <a:t>werden.</a:t>
            </a:r>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Erwachsene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7" descr="D:\Eigene Dateien\A GNV Sparte Hafermühlen\Hafer Fotos und Rezepte\Fotolia\Fotolia Fotos 2013\gekauft quartal 4\Fotolia_52072070_L_© Rido - Fotolia.com.jpg"/>
          <p:cNvPicPr>
            <a:picLocks noChangeAspect="1" noChangeArrowheads="1"/>
          </p:cNvPicPr>
          <p:nvPr/>
        </p:nvPicPr>
        <p:blipFill>
          <a:blip r:embed="rId3" cstate="screen"/>
          <a:srcRect/>
          <a:stretch>
            <a:fillRect/>
          </a:stretch>
        </p:blipFill>
        <p:spPr bwMode="auto">
          <a:xfrm>
            <a:off x="6443663" y="1196752"/>
            <a:ext cx="2603500" cy="1728787"/>
          </a:xfrm>
          <a:prstGeom prst="rect">
            <a:avLst/>
          </a:prstGeom>
          <a:noFill/>
          <a:ln w="9525">
            <a:noFill/>
            <a:miter lim="800000"/>
            <a:headEnd/>
            <a:tailEnd/>
          </a:ln>
        </p:spPr>
      </p:pic>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33</a:t>
            </a:fld>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nhaltsplatzhalter 2"/>
          <p:cNvSpPr>
            <a:spLocks noGrp="1"/>
          </p:cNvSpPr>
          <p:nvPr>
            <p:ph idx="1"/>
          </p:nvPr>
        </p:nvSpPr>
        <p:spPr>
          <a:xfrm>
            <a:off x="179388" y="1052513"/>
            <a:ext cx="6357937" cy="5143500"/>
          </a:xfrm>
        </p:spPr>
        <p:txBody>
          <a:bodyPr/>
          <a:lstStyle/>
          <a:p>
            <a:pPr eaLnBrk="1" hangingPunct="1">
              <a:spcBef>
                <a:spcPts val="400"/>
              </a:spcBef>
              <a:buClr>
                <a:srgbClr val="A32730"/>
              </a:buClr>
              <a:buFont typeface="Wingdings" pitchFamily="2" charset="2"/>
              <a:buChar char="§"/>
            </a:pPr>
            <a:r>
              <a:rPr lang="de-DE" sz="2000" b="1" dirty="0" smtClean="0">
                <a:solidFill>
                  <a:srgbClr val="A32730"/>
                </a:solidFill>
              </a:rPr>
              <a:t>Für den Sportler punktet der Hafer mit seinem insgesamt reichhaltigen Nährstoffprofil:</a:t>
            </a:r>
          </a:p>
          <a:p>
            <a:pPr eaLnBrk="1" hangingPunct="1">
              <a:spcBef>
                <a:spcPts val="400"/>
              </a:spcBef>
              <a:buClr>
                <a:srgbClr val="A32730"/>
              </a:buClr>
              <a:buFont typeface="Wingdings" pitchFamily="2" charset="2"/>
              <a:buChar char="§"/>
            </a:pPr>
            <a:r>
              <a:rPr lang="de-DE" sz="2000" b="1" dirty="0" smtClean="0">
                <a:solidFill>
                  <a:srgbClr val="A32730"/>
                </a:solidFill>
              </a:rPr>
              <a:t>Wertvolle Energiequellen</a:t>
            </a:r>
            <a:r>
              <a:rPr lang="de-DE" sz="1700" dirty="0" smtClean="0"/>
              <a:t>, vor allem auch </a:t>
            </a:r>
            <a:r>
              <a:rPr lang="de-DE" sz="2000" b="1" dirty="0" smtClean="0">
                <a:solidFill>
                  <a:srgbClr val="A32730"/>
                </a:solidFill>
              </a:rPr>
              <a:t>bei Ausdauersportarten</a:t>
            </a:r>
            <a:r>
              <a:rPr lang="de-DE" sz="1700" dirty="0" smtClean="0"/>
              <a:t>:</a:t>
            </a:r>
          </a:p>
          <a:p>
            <a:pPr lvl="1" eaLnBrk="1" hangingPunct="1">
              <a:spcBef>
                <a:spcPts val="400"/>
              </a:spcBef>
              <a:buClr>
                <a:srgbClr val="A32730"/>
              </a:buClr>
              <a:buFont typeface="Wingdings" pitchFamily="2" charset="2"/>
              <a:buChar char="§"/>
            </a:pPr>
            <a:r>
              <a:rPr lang="de-DE" sz="1700" b="1" dirty="0" smtClean="0"/>
              <a:t>hochwertige Fette</a:t>
            </a:r>
            <a:r>
              <a:rPr lang="de-DE" sz="1700" dirty="0" smtClean="0"/>
              <a:t>, die in Stufe I zur Energiegewinnung genutzt werden</a:t>
            </a:r>
          </a:p>
          <a:p>
            <a:pPr lvl="1" eaLnBrk="1" hangingPunct="1">
              <a:spcBef>
                <a:spcPts val="400"/>
              </a:spcBef>
              <a:buClr>
                <a:srgbClr val="A32730"/>
              </a:buClr>
              <a:buFont typeface="Wingdings" pitchFamily="2" charset="2"/>
              <a:buChar char="§"/>
            </a:pPr>
            <a:r>
              <a:rPr lang="de-DE" sz="1700" b="1" dirty="0" smtClean="0"/>
              <a:t>komplexe Kohlenhydrate</a:t>
            </a:r>
            <a:r>
              <a:rPr lang="de-DE" sz="1700" dirty="0" smtClean="0"/>
              <a:t>, die als Glykogen in Muskeln und Leber gespeichert werden und dann in Stufe II, dem Endspurt, als wichtige Energiereserve ausgeschöpft werden</a:t>
            </a:r>
          </a:p>
          <a:p>
            <a:pPr eaLnBrk="1" hangingPunct="1">
              <a:spcBef>
                <a:spcPts val="400"/>
              </a:spcBef>
              <a:buClr>
                <a:srgbClr val="A32730"/>
              </a:buClr>
              <a:buFont typeface="Wingdings" pitchFamily="2" charset="2"/>
              <a:buChar char="§"/>
            </a:pPr>
            <a:r>
              <a:rPr lang="de-DE" sz="2000" b="1" dirty="0" smtClean="0">
                <a:solidFill>
                  <a:srgbClr val="A32730"/>
                </a:solidFill>
              </a:rPr>
              <a:t>Viel Power </a:t>
            </a:r>
            <a:r>
              <a:rPr lang="de-DE" sz="1700" b="1" dirty="0" smtClean="0"/>
              <a:t>durch gute Eiweißversorgung </a:t>
            </a:r>
            <a:r>
              <a:rPr lang="de-DE" sz="1700" dirty="0" smtClean="0"/>
              <a:t>für:</a:t>
            </a:r>
          </a:p>
          <a:p>
            <a:pPr lvl="1" eaLnBrk="1" hangingPunct="1">
              <a:spcBef>
                <a:spcPts val="400"/>
              </a:spcBef>
              <a:buClr>
                <a:srgbClr val="A32730"/>
              </a:buClr>
              <a:buFont typeface="Wingdings" pitchFamily="2" charset="2"/>
              <a:buChar char="§"/>
            </a:pPr>
            <a:r>
              <a:rPr lang="de-DE" sz="1700" dirty="0" smtClean="0"/>
              <a:t>Muskelaufbau</a:t>
            </a:r>
          </a:p>
          <a:p>
            <a:pPr lvl="1" eaLnBrk="1" hangingPunct="1">
              <a:spcBef>
                <a:spcPts val="400"/>
              </a:spcBef>
              <a:buClr>
                <a:srgbClr val="A32730"/>
              </a:buClr>
              <a:buFont typeface="Wingdings" pitchFamily="2" charset="2"/>
              <a:buChar char="§"/>
            </a:pPr>
            <a:r>
              <a:rPr lang="de-DE" sz="1700" dirty="0" smtClean="0"/>
              <a:t>Regenerationsfähigkeit</a:t>
            </a:r>
          </a:p>
          <a:p>
            <a:pPr lvl="1" eaLnBrk="1" hangingPunct="1">
              <a:spcBef>
                <a:spcPts val="400"/>
              </a:spcBef>
              <a:buClr>
                <a:srgbClr val="A32730"/>
              </a:buClr>
              <a:buFont typeface="Wingdings" pitchFamily="2" charset="2"/>
              <a:buChar char="§"/>
            </a:pPr>
            <a:r>
              <a:rPr lang="de-DE" sz="1700" dirty="0" smtClean="0"/>
              <a:t>Stabilisierung des Immunsystems</a:t>
            </a:r>
          </a:p>
          <a:p>
            <a:pPr eaLnBrk="1" hangingPunct="1">
              <a:spcBef>
                <a:spcPts val="400"/>
              </a:spcBef>
              <a:buClr>
                <a:srgbClr val="A32730"/>
              </a:buClr>
              <a:buFont typeface="Wingdings" pitchFamily="2" charset="2"/>
              <a:buChar char="§"/>
            </a:pPr>
            <a:r>
              <a:rPr lang="de-DE" sz="1700" b="1" dirty="0" smtClean="0"/>
              <a:t>Vitamine und Mineralstoffe sorgen für </a:t>
            </a:r>
            <a:r>
              <a:rPr lang="de-DE" sz="2000" b="1" dirty="0" smtClean="0">
                <a:solidFill>
                  <a:srgbClr val="A32730"/>
                </a:solidFill>
              </a:rPr>
              <a:t>Vitalität</a:t>
            </a:r>
            <a:r>
              <a:rPr lang="de-DE" sz="1700" dirty="0" smtClean="0"/>
              <a:t>:</a:t>
            </a:r>
          </a:p>
          <a:p>
            <a:pPr lvl="1" eaLnBrk="1" hangingPunct="1">
              <a:spcBef>
                <a:spcPts val="400"/>
              </a:spcBef>
              <a:buClr>
                <a:srgbClr val="A32730"/>
              </a:buClr>
              <a:buFont typeface="Wingdings" pitchFamily="2" charset="2"/>
              <a:buChar char="§"/>
            </a:pPr>
            <a:r>
              <a:rPr lang="de-DE" sz="1700" dirty="0" smtClean="0"/>
              <a:t>Magnesium u. a. für den Mineralstofftransport sowie die Reizübertragung in der Muskulatur</a:t>
            </a:r>
          </a:p>
          <a:p>
            <a:pPr lvl="1" eaLnBrk="1" hangingPunct="1">
              <a:spcBef>
                <a:spcPts val="400"/>
              </a:spcBef>
              <a:buClr>
                <a:srgbClr val="A32730"/>
              </a:buClr>
              <a:buFont typeface="Wingdings" pitchFamily="2" charset="2"/>
              <a:buChar char="§"/>
            </a:pPr>
            <a:r>
              <a:rPr lang="de-DE" sz="1700" dirty="0" smtClean="0"/>
              <a:t>Eisen für die Bildung der roten Blutkörperchen, Stärkung des Immunsystems, körperliche Leistungsfähigkeit</a:t>
            </a:r>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dirty="0"/>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Sportler</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feld 10"/>
          <p:cNvSpPr txBox="1"/>
          <p:nvPr/>
        </p:nvSpPr>
        <p:spPr>
          <a:xfrm>
            <a:off x="6804025" y="5355481"/>
            <a:ext cx="2232025" cy="1385887"/>
          </a:xfrm>
          <a:prstGeom prst="rect">
            <a:avLst/>
          </a:prstGeom>
          <a:noFill/>
        </p:spPr>
        <p:txBody>
          <a:bodyPr>
            <a:spAutoFit/>
          </a:bodyPr>
          <a:lstStyle/>
          <a:p>
            <a:pPr>
              <a:defRPr/>
            </a:pPr>
            <a:r>
              <a:rPr lang="de-DE" sz="1400" i="1" u="sng" dirty="0">
                <a:latin typeface="+mn-lt"/>
              </a:rPr>
              <a:t>Hinweis: </a:t>
            </a:r>
            <a:r>
              <a:rPr lang="de-DE" sz="1400" i="1" dirty="0">
                <a:latin typeface="+mn-lt"/>
              </a:rPr>
              <a:t>Bei intensiven sportlichen und körperlichen Aktivitäten kann der Magnesiumbedarf durch den Schweißverlust erhöht sein!</a:t>
            </a:r>
          </a:p>
        </p:txBody>
      </p:sp>
      <p:pic>
        <p:nvPicPr>
          <p:cNvPr id="9" name="Picture 8" descr="D:\Eigene Dateien\A GNV Sparte Hafermühlen\Hafer Fotos und Rezepte\Fotolia\Fotolia Fotos 2012\gekauft quartal 3\Fotolia_12213694_X_© Phot65 - Fotolia.com.jpg"/>
          <p:cNvPicPr>
            <a:picLocks noChangeAspect="1" noChangeArrowheads="1"/>
          </p:cNvPicPr>
          <p:nvPr/>
        </p:nvPicPr>
        <p:blipFill>
          <a:blip r:embed="rId3" cstate="screen"/>
          <a:srcRect/>
          <a:stretch>
            <a:fillRect/>
          </a:stretch>
        </p:blipFill>
        <p:spPr bwMode="auto">
          <a:xfrm>
            <a:off x="6875463" y="3323183"/>
            <a:ext cx="2089150" cy="1978025"/>
          </a:xfrm>
          <a:prstGeom prst="rect">
            <a:avLst/>
          </a:prstGeom>
          <a:noFill/>
          <a:ln w="9525">
            <a:noFill/>
            <a:miter lim="800000"/>
            <a:headEnd/>
            <a:tailEnd/>
          </a:ln>
        </p:spPr>
      </p:pic>
      <p:pic>
        <p:nvPicPr>
          <p:cNvPr id="10" name="Picture 9" descr="D:\Eigene Dateien\A GNV Sparte Hafermühlen\Hafer Fotos und Rezepte\Fotolia\Fotolia Fotos 2011\gekauft quartal 1\Fotolia_23253963_L_© Alexander Rochau - Fotolia.com.jpg"/>
          <p:cNvPicPr>
            <a:picLocks noChangeAspect="1" noChangeArrowheads="1"/>
          </p:cNvPicPr>
          <p:nvPr/>
        </p:nvPicPr>
        <p:blipFill>
          <a:blip r:embed="rId4" cstate="screen"/>
          <a:srcRect/>
          <a:stretch>
            <a:fillRect/>
          </a:stretch>
        </p:blipFill>
        <p:spPr bwMode="auto">
          <a:xfrm>
            <a:off x="6875463" y="1203870"/>
            <a:ext cx="2089150" cy="2046288"/>
          </a:xfrm>
          <a:prstGeom prst="rect">
            <a:avLst/>
          </a:prstGeom>
          <a:noFill/>
          <a:ln w="9525">
            <a:noFill/>
            <a:miter lim="800000"/>
            <a:headEnd/>
            <a:tailEnd/>
          </a:ln>
        </p:spPr>
      </p:pic>
      <p:sp>
        <p:nvSpPr>
          <p:cNvPr id="12" name="Foliennummernplatzhalter 11"/>
          <p:cNvSpPr>
            <a:spLocks noGrp="1"/>
          </p:cNvSpPr>
          <p:nvPr>
            <p:ph type="sldNum" sz="quarter" idx="12"/>
          </p:nvPr>
        </p:nvSpPr>
        <p:spPr/>
        <p:txBody>
          <a:bodyPr/>
          <a:lstStyle/>
          <a:p>
            <a:pPr>
              <a:defRPr/>
            </a:pPr>
            <a:fld id="{44902055-CFB6-4A46-AD1E-692083DC96FA}" type="slidenum">
              <a:rPr lang="de-DE" smtClean="0"/>
              <a:pPr>
                <a:defRPr/>
              </a:pPr>
              <a:t>34</a:t>
            </a:fld>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07950" y="981075"/>
            <a:ext cx="6480175" cy="5327650"/>
          </a:xfrm>
        </p:spPr>
        <p:txBody>
          <a:bodyPr/>
          <a:lstStyle/>
          <a:p>
            <a:pPr eaLnBrk="1" hangingPunct="1">
              <a:spcBef>
                <a:spcPts val="400"/>
              </a:spcBef>
              <a:buFont typeface="Arial" charset="0"/>
              <a:buNone/>
            </a:pPr>
            <a:r>
              <a:rPr lang="de-DE" sz="2000" b="1" smtClean="0">
                <a:solidFill>
                  <a:srgbClr val="A32730"/>
                </a:solidFill>
              </a:rPr>
              <a:t>Die Versorgung mit Ballaststoffen, Vitaminen und Mineralstoffen ist wichtig, stellt jedoch bisweilen ein Problem dar:</a:t>
            </a:r>
          </a:p>
          <a:p>
            <a:pPr eaLnBrk="1" hangingPunct="1">
              <a:spcBef>
                <a:spcPts val="400"/>
              </a:spcBef>
              <a:buFont typeface="Arial" charset="0"/>
              <a:buNone/>
            </a:pPr>
            <a:endParaRPr lang="de-DE" sz="1200" b="1" smtClean="0">
              <a:solidFill>
                <a:srgbClr val="A32730"/>
              </a:solidFill>
            </a:endParaRPr>
          </a:p>
          <a:p>
            <a:pPr eaLnBrk="1" hangingPunct="1">
              <a:spcBef>
                <a:spcPts val="400"/>
              </a:spcBef>
            </a:pPr>
            <a:r>
              <a:rPr lang="de-DE" sz="1700" smtClean="0"/>
              <a:t>Vor allem die Aufnahme von </a:t>
            </a:r>
            <a:r>
              <a:rPr lang="de-DE" sz="2000" b="1" smtClean="0">
                <a:solidFill>
                  <a:srgbClr val="A32730"/>
                </a:solidFill>
              </a:rPr>
              <a:t>Ballaststoffen über Getreide-Vollkornprodukte </a:t>
            </a:r>
            <a:r>
              <a:rPr lang="de-DE" sz="1700" smtClean="0"/>
              <a:t>wird reduziert, da diese Produkte häufig gemieden werden, da sie schwer zu essen und zu verdauen scheinen. </a:t>
            </a:r>
          </a:p>
          <a:p>
            <a:pPr eaLnBrk="1" hangingPunct="1">
              <a:spcBef>
                <a:spcPts val="400"/>
              </a:spcBef>
            </a:pPr>
            <a:r>
              <a:rPr lang="de-DE" sz="1700" smtClean="0"/>
              <a:t>Aber gerade </a:t>
            </a:r>
            <a:r>
              <a:rPr lang="de-DE" sz="2000" b="1" smtClean="0">
                <a:solidFill>
                  <a:srgbClr val="A32730"/>
                </a:solidFill>
              </a:rPr>
              <a:t>zarte und vor allem lösliche Haferflocken </a:t>
            </a:r>
            <a:br>
              <a:rPr lang="de-DE" sz="2000" b="1" smtClean="0">
                <a:solidFill>
                  <a:srgbClr val="A32730"/>
                </a:solidFill>
              </a:rPr>
            </a:br>
            <a:r>
              <a:rPr lang="de-DE" sz="2000" b="1" smtClean="0">
                <a:solidFill>
                  <a:srgbClr val="A32730"/>
                </a:solidFill>
              </a:rPr>
              <a:t>und lösliche Haferkleieflocken </a:t>
            </a:r>
            <a:r>
              <a:rPr lang="de-DE" sz="1700" smtClean="0"/>
              <a:t>sind in Backwaren, Suppen oder auch einmal als Haferbrei sehr gut für Menschen mit Kau- </a:t>
            </a:r>
            <a:br>
              <a:rPr lang="de-DE" sz="1700" smtClean="0"/>
            </a:br>
            <a:r>
              <a:rPr lang="de-DE" sz="1700" smtClean="0"/>
              <a:t>und Schluckschwierigkeiten sowie Verdauungsproblemen geeignet.</a:t>
            </a:r>
          </a:p>
          <a:p>
            <a:pPr eaLnBrk="1" hangingPunct="1">
              <a:spcBef>
                <a:spcPts val="400"/>
              </a:spcBef>
            </a:pPr>
            <a:r>
              <a:rPr lang="de-DE" sz="2000" b="1" smtClean="0">
                <a:solidFill>
                  <a:srgbClr val="A32730"/>
                </a:solidFill>
              </a:rPr>
              <a:t>Tipp für leicht verzehrbare und verdauliche Haferklößchen: </a:t>
            </a:r>
            <a:br>
              <a:rPr lang="de-DE" sz="2000" b="1" smtClean="0">
                <a:solidFill>
                  <a:srgbClr val="A32730"/>
                </a:solidFill>
              </a:rPr>
            </a:br>
            <a:r>
              <a:rPr lang="de-DE" sz="1700" smtClean="0"/>
              <a:t>50 g Butter schmelzen lassen. 80 g Hafermehl (oder zarte Haferflocken, ggf. gemahlen), 2 Eier, Muskat, Kräutersalz und frische Kräuter der Saison dazugeben. Unter Rühren erhitzen und abkühlen lassen. Mit einem Teelöffel kleine Klößchen formen und in heißer (nicht kochender) Brühe gar ziehen lassen.</a:t>
            </a:r>
          </a:p>
        </p:txBody>
      </p:sp>
      <p:sp>
        <p:nvSpPr>
          <p:cNvPr id="11" name="Fußzeilenplatzhalter 10"/>
          <p:cNvSpPr>
            <a:spLocks noGrp="1"/>
          </p:cNvSpPr>
          <p:nvPr>
            <p:ph type="ftr" sz="quarter" idx="11"/>
          </p:nvPr>
        </p:nvSpPr>
        <p:spPr/>
        <p:txBody>
          <a:bodyPr/>
          <a:lstStyle/>
          <a:p>
            <a:pPr>
              <a:defRPr/>
            </a:pPr>
            <a:r>
              <a:rPr lang="de-DE" smtClean="0"/>
              <a:t>© Hafer Die Alleskörner,VDGS e.V.</a:t>
            </a:r>
            <a:endParaRPr lang="de-DE"/>
          </a:p>
        </p:txBody>
      </p:sp>
      <p:sp>
        <p:nvSpPr>
          <p:cNvPr id="13" name="Rechteck 1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den Senior</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6" descr="D:\Eigene Dateien\A GNV Sparte Hafermühlen\Hafer Fotos und Rezepte\Fotolia\Fotolia Fotos 2012\gekauft quartal 1\Fotolia_14951354_XS_© Danny Elskamp - Fotolia.com.jpg"/>
          <p:cNvPicPr>
            <a:picLocks noChangeAspect="1" noChangeArrowheads="1"/>
          </p:cNvPicPr>
          <p:nvPr/>
        </p:nvPicPr>
        <p:blipFill>
          <a:blip r:embed="rId3" cstate="screen"/>
          <a:srcRect/>
          <a:stretch>
            <a:fillRect/>
          </a:stretch>
        </p:blipFill>
        <p:spPr bwMode="auto">
          <a:xfrm>
            <a:off x="7045771" y="3429000"/>
            <a:ext cx="1990725" cy="2376488"/>
          </a:xfrm>
          <a:prstGeom prst="rect">
            <a:avLst/>
          </a:prstGeom>
          <a:noFill/>
          <a:ln w="9525">
            <a:noFill/>
            <a:miter lim="800000"/>
            <a:headEnd/>
            <a:tailEnd/>
          </a:ln>
        </p:spPr>
      </p:pic>
      <p:pic>
        <p:nvPicPr>
          <p:cNvPr id="7" name="Picture 7" descr="D:\Eigene Dateien\A GNV Sparte Hafermühlen\Hafer Fotos und Rezepte\Fotolia\Fotolia Fotos 2013\gekauft quartal 2\Fotolia_51609084_M_© contrastwerkstatt - Fotolia.com.jpg"/>
          <p:cNvPicPr>
            <a:picLocks noChangeAspect="1" noChangeArrowheads="1"/>
          </p:cNvPicPr>
          <p:nvPr/>
        </p:nvPicPr>
        <p:blipFill>
          <a:blip r:embed="rId4" cstate="screen"/>
          <a:srcRect/>
          <a:stretch>
            <a:fillRect/>
          </a:stretch>
        </p:blipFill>
        <p:spPr bwMode="auto">
          <a:xfrm>
            <a:off x="6516688" y="1484313"/>
            <a:ext cx="2500312" cy="1873250"/>
          </a:xfrm>
          <a:prstGeom prst="rect">
            <a:avLst/>
          </a:prstGeom>
          <a:noFill/>
          <a:ln w="9525">
            <a:noFill/>
            <a:miter lim="800000"/>
            <a:headEnd/>
            <a:tailEnd/>
          </a:ln>
        </p:spPr>
      </p:pic>
      <p:sp>
        <p:nvSpPr>
          <p:cNvPr id="8" name="Foliennummernplatzhalter 7"/>
          <p:cNvSpPr>
            <a:spLocks noGrp="1"/>
          </p:cNvSpPr>
          <p:nvPr>
            <p:ph type="sldNum" sz="quarter" idx="12"/>
          </p:nvPr>
        </p:nvSpPr>
        <p:spPr/>
        <p:txBody>
          <a:bodyPr/>
          <a:lstStyle/>
          <a:p>
            <a:pPr>
              <a:defRPr/>
            </a:pPr>
            <a:fld id="{44902055-CFB6-4A46-AD1E-692083DC96FA}" type="slidenum">
              <a:rPr lang="de-DE" smtClean="0"/>
              <a:pPr>
                <a:defRPr/>
              </a:pPr>
              <a:t>35</a:t>
            </a:fld>
            <a:endParaRPr lang="de-D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p:cNvSpPr>
            <a:spLocks noGrp="1"/>
          </p:cNvSpPr>
          <p:nvPr>
            <p:ph idx="1"/>
          </p:nvPr>
        </p:nvSpPr>
        <p:spPr>
          <a:xfrm>
            <a:off x="457200" y="1268760"/>
            <a:ext cx="6851650" cy="4808537"/>
          </a:xfrm>
        </p:spPr>
        <p:txBody>
          <a:bodyPr/>
          <a:lstStyle/>
          <a:p>
            <a:pPr eaLnBrk="1" hangingPunct="1">
              <a:buFont typeface="Wingdings" pitchFamily="2" charset="2"/>
              <a:buChar char="§"/>
            </a:pPr>
            <a:r>
              <a:rPr lang="de-DE" sz="2000" b="1" dirty="0" smtClean="0">
                <a:solidFill>
                  <a:schemeClr val="bg1">
                    <a:lumMod val="50000"/>
                  </a:schemeClr>
                </a:solidFill>
              </a:rPr>
              <a:t>Hafer für alle Altersstufen</a:t>
            </a:r>
          </a:p>
          <a:p>
            <a:pPr marL="742950" lvl="2" indent="-342900" eaLnBrk="1" hangingPunct="1">
              <a:buFont typeface="Wingdings" pitchFamily="2" charset="2"/>
              <a:buChar char="§"/>
            </a:pPr>
            <a:r>
              <a:rPr lang="de-DE" sz="1700" dirty="0" smtClean="0">
                <a:solidFill>
                  <a:schemeClr val="bg1">
                    <a:lumMod val="50000"/>
                  </a:schemeClr>
                </a:solidFill>
              </a:rPr>
              <a:t>vom Säugling</a:t>
            </a:r>
          </a:p>
          <a:p>
            <a:pPr marL="742950" lvl="2" indent="-342900" eaLnBrk="1" hangingPunct="1">
              <a:buFont typeface="Wingdings" pitchFamily="2" charset="2"/>
              <a:buChar char="§"/>
            </a:pPr>
            <a:r>
              <a:rPr lang="de-DE" sz="1700" dirty="0" smtClean="0">
                <a:solidFill>
                  <a:schemeClr val="bg1">
                    <a:lumMod val="50000"/>
                  </a:schemeClr>
                </a:solidFill>
              </a:rPr>
              <a:t>bis ins hohe Alter</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r>
              <a:rPr lang="de-DE" sz="2000" b="1" dirty="0" smtClean="0">
                <a:solidFill>
                  <a:srgbClr val="A32730"/>
                </a:solidFill>
              </a:rPr>
              <a:t>Hafer in der Prävention</a:t>
            </a:r>
          </a:p>
          <a:p>
            <a:pPr lvl="1" eaLnBrk="1" hangingPunct="1">
              <a:buFont typeface="Wingdings" pitchFamily="2" charset="2"/>
              <a:buChar char="§"/>
            </a:pPr>
            <a:r>
              <a:rPr lang="de-DE" sz="1700" dirty="0" smtClean="0">
                <a:solidFill>
                  <a:srgbClr val="A32730"/>
                </a:solidFill>
              </a:rPr>
              <a:t>Herz-Kreislauf-Gesundheit / Metabolisches Syndrom</a:t>
            </a:r>
          </a:p>
          <a:p>
            <a:pPr lvl="2" eaLnBrk="1" hangingPunct="1">
              <a:buFont typeface="Wingdings" pitchFamily="2" charset="2"/>
              <a:buChar char="§"/>
            </a:pPr>
            <a:r>
              <a:rPr lang="de-DE" sz="1700" dirty="0" smtClean="0">
                <a:solidFill>
                  <a:srgbClr val="A32730"/>
                </a:solidFill>
              </a:rPr>
              <a:t>Bauchbetontes Übergewicht</a:t>
            </a:r>
          </a:p>
          <a:p>
            <a:pPr lvl="2" eaLnBrk="1" hangingPunct="1">
              <a:buFont typeface="Wingdings" pitchFamily="2" charset="2"/>
              <a:buChar char="§"/>
            </a:pPr>
            <a:r>
              <a:rPr lang="de-DE" sz="1700" dirty="0" smtClean="0">
                <a:solidFill>
                  <a:srgbClr val="A32730"/>
                </a:solidFill>
              </a:rPr>
              <a:t>Fettstoffwechselstörungen</a:t>
            </a:r>
          </a:p>
          <a:p>
            <a:pPr lvl="2" eaLnBrk="1" hangingPunct="1">
              <a:buFont typeface="Wingdings" pitchFamily="2" charset="2"/>
              <a:buChar char="§"/>
            </a:pPr>
            <a:r>
              <a:rPr lang="de-DE" sz="1700" dirty="0" smtClean="0">
                <a:solidFill>
                  <a:srgbClr val="A32730"/>
                </a:solidFill>
              </a:rPr>
              <a:t>Bluthochdruck</a:t>
            </a:r>
          </a:p>
          <a:p>
            <a:pPr lvl="2" eaLnBrk="1" hangingPunct="1">
              <a:buFont typeface="Wingdings" pitchFamily="2" charset="2"/>
              <a:buChar char="§"/>
            </a:pPr>
            <a:r>
              <a:rPr lang="de-DE" sz="1700" dirty="0" smtClean="0">
                <a:solidFill>
                  <a:srgbClr val="A32730"/>
                </a:solidFill>
              </a:rPr>
              <a:t>Diabetes mellitus Typ 2</a:t>
            </a:r>
          </a:p>
          <a:p>
            <a:pPr lvl="1" eaLnBrk="1" hangingPunct="1">
              <a:buFont typeface="Wingdings" pitchFamily="2" charset="2"/>
              <a:buChar char="§"/>
            </a:pPr>
            <a:r>
              <a:rPr lang="de-DE" sz="1700" dirty="0" smtClean="0">
                <a:solidFill>
                  <a:srgbClr val="A32730"/>
                </a:solidFill>
              </a:rPr>
              <a:t>Magen-Darm-Gesundheit</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r>
              <a:rPr lang="de-DE" sz="2000" b="1" dirty="0" smtClean="0">
                <a:solidFill>
                  <a:schemeClr val="bg1">
                    <a:lumMod val="50000"/>
                  </a:schemeClr>
                </a:solidFill>
              </a:rPr>
              <a:t>Hafer bei Unverträglichkeiten und Allergien</a:t>
            </a:r>
          </a:p>
          <a:p>
            <a:pPr lvl="1" eaLnBrk="1" hangingPunct="1">
              <a:buFont typeface="Wingdings" pitchFamily="2" charset="2"/>
              <a:buChar char="§"/>
            </a:pPr>
            <a:r>
              <a:rPr lang="de-DE" sz="1700" dirty="0" smtClean="0">
                <a:solidFill>
                  <a:schemeClr val="bg1">
                    <a:lumMod val="50000"/>
                  </a:schemeClr>
                </a:solidFill>
              </a:rPr>
              <a:t>Gluten</a:t>
            </a:r>
          </a:p>
          <a:p>
            <a:pPr lvl="1" eaLnBrk="1" hangingPunct="1">
              <a:buFont typeface="Wingdings" pitchFamily="2" charset="2"/>
              <a:buChar char="§"/>
            </a:pPr>
            <a:r>
              <a:rPr lang="de-DE" sz="1700" dirty="0" smtClean="0">
                <a:solidFill>
                  <a:schemeClr val="bg1">
                    <a:lumMod val="50000"/>
                  </a:schemeClr>
                </a:solidFill>
              </a:rPr>
              <a:t>Laktose</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endParaRPr lang="de-DE" sz="1700" b="1" dirty="0" smtClean="0">
              <a:solidFill>
                <a:srgbClr val="A32730"/>
              </a:solidFill>
            </a:endParaRPr>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Übersicht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36</a:t>
            </a:fld>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nhaltsplatzhalter 2"/>
          <p:cNvSpPr>
            <a:spLocks noGrp="1"/>
          </p:cNvSpPr>
          <p:nvPr>
            <p:ph idx="1"/>
          </p:nvPr>
        </p:nvSpPr>
        <p:spPr>
          <a:xfrm>
            <a:off x="179388" y="1052513"/>
            <a:ext cx="6840537" cy="5545137"/>
          </a:xfrm>
        </p:spPr>
        <p:txBody>
          <a:bodyPr/>
          <a:lstStyle/>
          <a:p>
            <a:pPr eaLnBrk="1" hangingPunct="1">
              <a:spcBef>
                <a:spcPts val="400"/>
              </a:spcBef>
              <a:buClr>
                <a:srgbClr val="A32730"/>
              </a:buClr>
              <a:buFont typeface="Wingdings" pitchFamily="2" charset="2"/>
              <a:buChar char="§"/>
            </a:pPr>
            <a:r>
              <a:rPr lang="de-DE" sz="2000" b="1" smtClean="0">
                <a:solidFill>
                  <a:srgbClr val="A32730"/>
                </a:solidFill>
              </a:rPr>
              <a:t>Erkrankungen des Metabolischen Syndroms wirken sich ungünstig auf das Herz-Kreislauf-System aus </a:t>
            </a:r>
            <a:r>
              <a:rPr lang="de-DE" sz="1800" smtClean="0"/>
              <a:t>und können zu koronarer Herzkrankheit, Herzinfarkt und Schlaganfall führen.</a:t>
            </a:r>
          </a:p>
          <a:p>
            <a:pPr eaLnBrk="1" hangingPunct="1">
              <a:spcBef>
                <a:spcPts val="400"/>
              </a:spcBef>
              <a:buClr>
                <a:srgbClr val="A32730"/>
              </a:buClr>
              <a:buFont typeface="Wingdings" pitchFamily="2" charset="2"/>
              <a:buChar char="§"/>
            </a:pPr>
            <a:endParaRPr lang="de-DE" sz="1800" smtClean="0"/>
          </a:p>
          <a:p>
            <a:pPr eaLnBrk="1" hangingPunct="1">
              <a:spcBef>
                <a:spcPts val="400"/>
              </a:spcBef>
              <a:buClr>
                <a:srgbClr val="A32730"/>
              </a:buClr>
              <a:buFont typeface="Wingdings" pitchFamily="2" charset="2"/>
              <a:buChar char="§"/>
            </a:pPr>
            <a:r>
              <a:rPr lang="de-DE" sz="1800" smtClean="0"/>
              <a:t>Das Metabolische Syndrom ist ein Zusammenspiel aus</a:t>
            </a:r>
          </a:p>
          <a:p>
            <a:pPr lvl="1" eaLnBrk="1" hangingPunct="1">
              <a:spcBef>
                <a:spcPts val="400"/>
              </a:spcBef>
              <a:buClr>
                <a:srgbClr val="A32730"/>
              </a:buClr>
              <a:buFont typeface="Wingdings" pitchFamily="2" charset="2"/>
              <a:buChar char="§"/>
            </a:pPr>
            <a:r>
              <a:rPr lang="de-DE" sz="1800" smtClean="0"/>
              <a:t>bauchbetontem Übergewicht</a:t>
            </a:r>
          </a:p>
          <a:p>
            <a:pPr lvl="1" eaLnBrk="1" hangingPunct="1">
              <a:spcBef>
                <a:spcPts val="400"/>
              </a:spcBef>
              <a:buClr>
                <a:srgbClr val="A32730"/>
              </a:buClr>
              <a:buFont typeface="Wingdings" pitchFamily="2" charset="2"/>
              <a:buChar char="§"/>
            </a:pPr>
            <a:r>
              <a:rPr lang="de-DE" sz="1800" smtClean="0"/>
              <a:t>Fettstoffwechselstörungen</a:t>
            </a:r>
          </a:p>
          <a:p>
            <a:pPr lvl="1" eaLnBrk="1" hangingPunct="1">
              <a:spcBef>
                <a:spcPts val="400"/>
              </a:spcBef>
              <a:buClr>
                <a:srgbClr val="A32730"/>
              </a:buClr>
              <a:buFont typeface="Wingdings" pitchFamily="2" charset="2"/>
              <a:buChar char="§"/>
            </a:pPr>
            <a:r>
              <a:rPr lang="de-DE" sz="1800" smtClean="0"/>
              <a:t>Bluthochdruck</a:t>
            </a:r>
          </a:p>
          <a:p>
            <a:pPr lvl="1" eaLnBrk="1" hangingPunct="1">
              <a:spcBef>
                <a:spcPts val="400"/>
              </a:spcBef>
              <a:buClr>
                <a:srgbClr val="A32730"/>
              </a:buClr>
              <a:buFont typeface="Wingdings" pitchFamily="2" charset="2"/>
              <a:buChar char="§"/>
            </a:pPr>
            <a:r>
              <a:rPr lang="de-DE" sz="1800" smtClean="0"/>
              <a:t>Insulinresistenz und Diabetes mellitus Typ 2</a:t>
            </a:r>
          </a:p>
          <a:p>
            <a:pPr eaLnBrk="1" hangingPunct="1">
              <a:spcBef>
                <a:spcPts val="400"/>
              </a:spcBef>
              <a:buClr>
                <a:srgbClr val="A32730"/>
              </a:buClr>
              <a:buFont typeface="Wingdings" pitchFamily="2" charset="2"/>
              <a:buChar char="§"/>
            </a:pPr>
            <a:r>
              <a:rPr lang="de-DE" sz="1800" smtClean="0"/>
              <a:t>Auslöser dafür sind unter anderem</a:t>
            </a:r>
          </a:p>
          <a:p>
            <a:pPr lvl="1" eaLnBrk="1" hangingPunct="1">
              <a:spcBef>
                <a:spcPts val="400"/>
              </a:spcBef>
              <a:buClr>
                <a:srgbClr val="A32730"/>
              </a:buClr>
              <a:buFont typeface="Wingdings" pitchFamily="2" charset="2"/>
              <a:buChar char="§"/>
            </a:pPr>
            <a:r>
              <a:rPr lang="de-DE" sz="1800" smtClean="0"/>
              <a:t>einseitige Ernährung mit ungünstigem Nährstoffprofil</a:t>
            </a:r>
          </a:p>
          <a:p>
            <a:pPr lvl="1" eaLnBrk="1" hangingPunct="1">
              <a:spcBef>
                <a:spcPts val="400"/>
              </a:spcBef>
              <a:buClr>
                <a:srgbClr val="A32730"/>
              </a:buClr>
              <a:buFont typeface="Wingdings" pitchFamily="2" charset="2"/>
              <a:buChar char="§"/>
            </a:pPr>
            <a:r>
              <a:rPr lang="de-DE" sz="1800" smtClean="0"/>
              <a:t>ungünstige Lebensstilfaktoren, wie u. a. Bewegungsmangel, Stress, Zigaretten und übermäßiger Alkoholkonsum</a:t>
            </a:r>
            <a:br>
              <a:rPr lang="de-DE" sz="1800" smtClean="0"/>
            </a:br>
            <a:endParaRPr lang="de-DE" sz="1800" smtClean="0"/>
          </a:p>
          <a:p>
            <a:pPr eaLnBrk="1" hangingPunct="1">
              <a:spcBef>
                <a:spcPts val="400"/>
              </a:spcBef>
              <a:buClr>
                <a:srgbClr val="A32730"/>
              </a:buClr>
              <a:buFont typeface="Wingdings" pitchFamily="2" charset="2"/>
              <a:buChar char="§"/>
            </a:pPr>
            <a:r>
              <a:rPr lang="de-DE" sz="2000" b="1" smtClean="0">
                <a:solidFill>
                  <a:srgbClr val="A32730"/>
                </a:solidFill>
              </a:rPr>
              <a:t>Die Getreideart Hafer und Hafererzeugnisse können positiven Einfluss auf die Risikofaktoren des Metabolischen Syndroms ausüben und Erkrankungen vorbeugen helfen.</a:t>
            </a:r>
          </a:p>
        </p:txBody>
      </p:sp>
      <p:sp>
        <p:nvSpPr>
          <p:cNvPr id="5" name="Fußzeilenplatzhalter 4"/>
          <p:cNvSpPr>
            <a:spLocks noGrp="1"/>
          </p:cNvSpPr>
          <p:nvPr>
            <p:ph type="ftr" sz="quarter" idx="11"/>
          </p:nvPr>
        </p:nvSpPr>
        <p:spPr/>
        <p:txBody>
          <a:bodyPr/>
          <a:lstStyle/>
          <a:p>
            <a:pPr>
              <a:defRPr/>
            </a:pPr>
            <a:r>
              <a:rPr lang="de-DE" smtClean="0"/>
              <a:t>© Hafer Die Alleskörner,VDGS e.V.</a:t>
            </a:r>
            <a:endParaRPr lang="de-DE"/>
          </a:p>
        </p:txBody>
      </p:sp>
      <p:sp>
        <p:nvSpPr>
          <p:cNvPr id="6" name="Rechteck 5"/>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die Herz-Kreislauf-Gesundheit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5846" name="Picture 6" descr="C:\Users\Reisinger\Downloads\images.jpg"/>
          <p:cNvPicPr>
            <a:picLocks noChangeAspect="1" noChangeArrowheads="1"/>
          </p:cNvPicPr>
          <p:nvPr/>
        </p:nvPicPr>
        <p:blipFill>
          <a:blip r:embed="rId3" cstate="screen"/>
          <a:srcRect/>
          <a:stretch>
            <a:fillRect/>
          </a:stretch>
        </p:blipFill>
        <p:spPr bwMode="auto">
          <a:xfrm>
            <a:off x="7019925" y="2205038"/>
            <a:ext cx="2006600" cy="1389062"/>
          </a:xfrm>
          <a:prstGeom prst="rect">
            <a:avLst/>
          </a:prstGeom>
          <a:noFill/>
          <a:ln w="9525">
            <a:noFill/>
            <a:miter lim="800000"/>
            <a:headEnd/>
            <a:tailEnd/>
          </a:ln>
        </p:spPr>
      </p:pic>
      <p:sp>
        <p:nvSpPr>
          <p:cNvPr id="9" name="Rechteck 8"/>
          <p:cNvSpPr/>
          <p:nvPr/>
        </p:nvSpPr>
        <p:spPr>
          <a:xfrm>
            <a:off x="7019925" y="3573463"/>
            <a:ext cx="1979613" cy="1295400"/>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300" b="1" dirty="0"/>
              <a:t>Schlüsselsubstanz vieler Wirkungsmechanismen =</a:t>
            </a:r>
          </a:p>
          <a:p>
            <a:pPr algn="ctr">
              <a:defRPr/>
            </a:pPr>
            <a:endParaRPr lang="de-DE" sz="1300" b="1" dirty="0"/>
          </a:p>
          <a:p>
            <a:pPr algn="ctr">
              <a:defRPr/>
            </a:pPr>
            <a:r>
              <a:rPr lang="de-DE" sz="2000" b="1" dirty="0" smtClean="0"/>
              <a:t>Hafer-</a:t>
            </a:r>
            <a:br>
              <a:rPr lang="de-DE" sz="2000" b="1" dirty="0" smtClean="0"/>
            </a:br>
            <a:r>
              <a:rPr lang="de-DE" sz="2000" b="1" dirty="0" smtClean="0"/>
              <a:t>Beta-</a:t>
            </a:r>
            <a:r>
              <a:rPr lang="de-DE" sz="2000" b="1" dirty="0" err="1" smtClean="0"/>
              <a:t>Glucan</a:t>
            </a:r>
            <a:endParaRPr lang="de-DE" sz="2000" b="1" dirty="0"/>
          </a:p>
        </p:txBody>
      </p:sp>
      <p:sp>
        <p:nvSpPr>
          <p:cNvPr id="8" name="Foliennummernplatzhalter 7"/>
          <p:cNvSpPr>
            <a:spLocks noGrp="1"/>
          </p:cNvSpPr>
          <p:nvPr>
            <p:ph type="sldNum" sz="quarter" idx="12"/>
          </p:nvPr>
        </p:nvSpPr>
        <p:spPr/>
        <p:txBody>
          <a:bodyPr/>
          <a:lstStyle/>
          <a:p>
            <a:pPr>
              <a:defRPr/>
            </a:pPr>
            <a:fld id="{44902055-CFB6-4A46-AD1E-692083DC96FA}" type="slidenum">
              <a:rPr lang="de-DE" smtClean="0"/>
              <a:pPr>
                <a:defRPr/>
              </a:pPr>
              <a:t>37</a:t>
            </a:fld>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Inhaltsplatzhalter 2"/>
          <p:cNvSpPr>
            <a:spLocks noGrp="1"/>
          </p:cNvSpPr>
          <p:nvPr>
            <p:ph idx="1"/>
          </p:nvPr>
        </p:nvSpPr>
        <p:spPr>
          <a:xfrm>
            <a:off x="107950" y="981075"/>
            <a:ext cx="7127875" cy="5543550"/>
          </a:xfrm>
        </p:spPr>
        <p:txBody>
          <a:bodyPr/>
          <a:lstStyle/>
          <a:p>
            <a:pPr eaLnBrk="1" hangingPunct="1">
              <a:buClr>
                <a:srgbClr val="A32730"/>
              </a:buClr>
              <a:buFont typeface="Arial" charset="0"/>
              <a:buNone/>
            </a:pPr>
            <a:r>
              <a:rPr lang="de-DE" sz="2000" b="1" smtClean="0">
                <a:solidFill>
                  <a:srgbClr val="A32730"/>
                </a:solidFill>
              </a:rPr>
              <a:t>Bauchbetontes Übergewicht</a:t>
            </a:r>
          </a:p>
          <a:p>
            <a:pPr eaLnBrk="1" hangingPunct="1">
              <a:spcBef>
                <a:spcPts val="300"/>
              </a:spcBef>
              <a:buClr>
                <a:srgbClr val="A32730"/>
              </a:buClr>
              <a:buFont typeface="Wingdings" pitchFamily="2" charset="2"/>
              <a:buChar char="§"/>
            </a:pPr>
            <a:r>
              <a:rPr lang="de-DE" sz="2000" b="1" smtClean="0">
                <a:solidFill>
                  <a:srgbClr val="A32730"/>
                </a:solidFill>
              </a:rPr>
              <a:t>Der lösliche Ballaststoff Beta-Glucan im Hafer bildet eine viskose Masse </a:t>
            </a:r>
            <a:r>
              <a:rPr lang="de-DE" sz="2000" smtClean="0"/>
              <a:t>im Magen-Darm-Trakt</a:t>
            </a:r>
          </a:p>
          <a:p>
            <a:pPr lvl="1" eaLnBrk="1" hangingPunct="1">
              <a:spcBef>
                <a:spcPts val="300"/>
              </a:spcBef>
              <a:buClr>
                <a:srgbClr val="A32730"/>
              </a:buClr>
              <a:buFont typeface="Wingdings" pitchFamily="2" charset="2"/>
              <a:buChar char="Ø"/>
            </a:pPr>
            <a:r>
              <a:rPr lang="de-DE" sz="2000" smtClean="0">
                <a:sym typeface="Wingdings" pitchFamily="2" charset="2"/>
              </a:rPr>
              <a:t>Darmbewegung wird gesteigert </a:t>
            </a:r>
          </a:p>
          <a:p>
            <a:pPr lvl="1" eaLnBrk="1" hangingPunct="1">
              <a:spcBef>
                <a:spcPts val="300"/>
              </a:spcBef>
              <a:buClr>
                <a:srgbClr val="A32730"/>
              </a:buClr>
              <a:buFont typeface="Wingdings" pitchFamily="2" charset="2"/>
              <a:buChar char="Ø"/>
            </a:pPr>
            <a:r>
              <a:rPr lang="de-DE" sz="2000" smtClean="0">
                <a:sym typeface="Wingdings" pitchFamily="2" charset="2"/>
              </a:rPr>
              <a:t>Verdauung wird angeregt</a:t>
            </a:r>
          </a:p>
          <a:p>
            <a:pPr eaLnBrk="1" hangingPunct="1">
              <a:spcBef>
                <a:spcPts val="300"/>
              </a:spcBef>
              <a:buClr>
                <a:srgbClr val="A32730"/>
              </a:buClr>
              <a:buFont typeface="Wingdings" pitchFamily="2" charset="2"/>
              <a:buChar char="§"/>
            </a:pPr>
            <a:r>
              <a:rPr lang="de-DE" sz="2000" smtClean="0">
                <a:sym typeface="Wingdings" pitchFamily="2" charset="2"/>
              </a:rPr>
              <a:t>Nahrung quillt in viskoser Masse auf </a:t>
            </a:r>
          </a:p>
          <a:p>
            <a:pPr lvl="1" eaLnBrk="1" hangingPunct="1">
              <a:spcBef>
                <a:spcPts val="300"/>
              </a:spcBef>
              <a:buClr>
                <a:srgbClr val="A32730"/>
              </a:buClr>
              <a:buFont typeface="Wingdings" pitchFamily="2" charset="2"/>
              <a:buChar char="Ø"/>
            </a:pPr>
            <a:r>
              <a:rPr lang="de-DE" sz="2000" smtClean="0">
                <a:sym typeface="Wingdings" pitchFamily="2" charset="2"/>
              </a:rPr>
              <a:t>längere Verweildauer im Magen</a:t>
            </a:r>
          </a:p>
          <a:p>
            <a:pPr lvl="1" eaLnBrk="1" hangingPunct="1">
              <a:spcBef>
                <a:spcPts val="300"/>
              </a:spcBef>
              <a:buClr>
                <a:srgbClr val="A32730"/>
              </a:buClr>
              <a:buFont typeface="Wingdings" pitchFamily="2" charset="2"/>
              <a:buChar char="Ø"/>
            </a:pPr>
            <a:r>
              <a:rPr lang="de-DE" sz="2000" smtClean="0">
                <a:sym typeface="Wingdings" pitchFamily="2" charset="2"/>
              </a:rPr>
              <a:t>höheres Sättigungsgefühl</a:t>
            </a:r>
          </a:p>
          <a:p>
            <a:pPr eaLnBrk="1" hangingPunct="1">
              <a:spcBef>
                <a:spcPts val="300"/>
              </a:spcBef>
              <a:buClr>
                <a:srgbClr val="A32730"/>
              </a:buClr>
              <a:buFont typeface="Wingdings" pitchFamily="2" charset="2"/>
              <a:buChar char="§"/>
            </a:pPr>
            <a:r>
              <a:rPr lang="de-DE" sz="2000" smtClean="0">
                <a:sym typeface="Wingdings" pitchFamily="2" charset="2"/>
              </a:rPr>
              <a:t>Mit steigender Beta-Glucan-Konzentration in der Nahrung </a:t>
            </a:r>
            <a:br>
              <a:rPr lang="de-DE" sz="2000" smtClean="0">
                <a:sym typeface="Wingdings" pitchFamily="2" charset="2"/>
              </a:rPr>
            </a:br>
            <a:r>
              <a:rPr lang="de-DE" sz="2000" smtClean="0">
                <a:sym typeface="Wingdings" pitchFamily="2" charset="2"/>
              </a:rPr>
              <a:t>steigt der Spiegel an Sättigungshormonen </a:t>
            </a:r>
          </a:p>
          <a:p>
            <a:pPr lvl="1" eaLnBrk="1" hangingPunct="1">
              <a:spcBef>
                <a:spcPts val="300"/>
              </a:spcBef>
              <a:buClr>
                <a:srgbClr val="A32730"/>
              </a:buClr>
              <a:buFont typeface="Wingdings" pitchFamily="2" charset="2"/>
              <a:buChar char="Ø"/>
            </a:pPr>
            <a:r>
              <a:rPr lang="de-DE" sz="2000" b="1" smtClean="0">
                <a:solidFill>
                  <a:srgbClr val="A32730"/>
                </a:solidFill>
                <a:sym typeface="Wingdings" pitchFamily="2" charset="2"/>
              </a:rPr>
              <a:t>je mehr Beta-Glucan desto höher der Sättigungseffekt</a:t>
            </a:r>
          </a:p>
          <a:p>
            <a:pPr lvl="1" eaLnBrk="1" hangingPunct="1">
              <a:spcBef>
                <a:spcPts val="300"/>
              </a:spcBef>
              <a:buClr>
                <a:srgbClr val="A32730"/>
              </a:buClr>
              <a:buFont typeface="Wingdings" pitchFamily="2" charset="2"/>
              <a:buChar char="Ø"/>
            </a:pPr>
            <a:r>
              <a:rPr lang="de-DE" sz="2000" smtClean="0">
                <a:sym typeface="Wingdings" pitchFamily="2" charset="2"/>
              </a:rPr>
              <a:t>und desto geringer die Kalorienaufnahme bei der nachfolgenden Mahlzeit</a:t>
            </a:r>
          </a:p>
          <a:p>
            <a:pPr lvl="1" eaLnBrk="1" hangingPunct="1">
              <a:spcBef>
                <a:spcPts val="300"/>
              </a:spcBef>
              <a:buClr>
                <a:srgbClr val="A32730"/>
              </a:buClr>
              <a:buFont typeface="Wingdings" pitchFamily="2" charset="2"/>
              <a:buChar char="Ø"/>
            </a:pPr>
            <a:r>
              <a:rPr lang="de-DE" sz="2000" b="1" smtClean="0">
                <a:solidFill>
                  <a:srgbClr val="A32730"/>
                </a:solidFill>
                <a:sym typeface="Wingdings" pitchFamily="2" charset="2"/>
              </a:rPr>
              <a:t>Effekte in Studien nachgewiesen bei 2 bis 6 Gramm </a:t>
            </a:r>
            <a:br>
              <a:rPr lang="de-DE" sz="2000" b="1" smtClean="0">
                <a:solidFill>
                  <a:srgbClr val="A32730"/>
                </a:solidFill>
                <a:sym typeface="Wingdings" pitchFamily="2" charset="2"/>
              </a:rPr>
            </a:br>
            <a:r>
              <a:rPr lang="de-DE" sz="2000" b="1" smtClean="0">
                <a:solidFill>
                  <a:srgbClr val="A32730"/>
                </a:solidFill>
                <a:sym typeface="Wingdings" pitchFamily="2" charset="2"/>
              </a:rPr>
              <a:t>Hafer-Beta-Glucan in der Mahlzeit</a:t>
            </a:r>
            <a:endParaRPr lang="de-DE" sz="2000" b="1" smtClean="0">
              <a:solidFill>
                <a:srgbClr val="A32730"/>
              </a:solidFill>
            </a:endParaRPr>
          </a:p>
          <a:p>
            <a:pPr lvl="1" eaLnBrk="1" hangingPunct="1">
              <a:buClr>
                <a:srgbClr val="A32730"/>
              </a:buClr>
              <a:buFont typeface="Wingdings" pitchFamily="2" charset="2"/>
              <a:buChar char="§"/>
            </a:pPr>
            <a:endParaRPr lang="de-DE" sz="1600" smtClean="0"/>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5" name="Rechteck 4"/>
          <p:cNvSpPr/>
          <p:nvPr/>
        </p:nvSpPr>
        <p:spPr>
          <a:xfrm>
            <a:off x="7092950" y="4005263"/>
            <a:ext cx="1943100" cy="259238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u="sng" dirty="0"/>
              <a:t>Faustformel!</a:t>
            </a:r>
          </a:p>
          <a:p>
            <a:pPr algn="ctr">
              <a:defRPr/>
            </a:pPr>
            <a:endParaRPr lang="de-DE" sz="1600" b="1" dirty="0"/>
          </a:p>
          <a:p>
            <a:pPr algn="ctr">
              <a:defRPr/>
            </a:pPr>
            <a:r>
              <a:rPr lang="de-DE" sz="1600" b="1" dirty="0"/>
              <a:t>1 Mahlzeit pro Tag mit mindestens </a:t>
            </a:r>
            <a:br>
              <a:rPr lang="de-DE" sz="1600" b="1" dirty="0"/>
            </a:br>
            <a:r>
              <a:rPr lang="de-DE" sz="1600" b="1" dirty="0"/>
              <a:t>2 Gramm </a:t>
            </a:r>
            <a:br>
              <a:rPr lang="de-DE" sz="1600" b="1" dirty="0"/>
            </a:br>
            <a:r>
              <a:rPr lang="de-DE" sz="1600" b="1" dirty="0"/>
              <a:t>Hafer-Beta-</a:t>
            </a:r>
            <a:r>
              <a:rPr lang="de-DE" sz="1600" b="1" dirty="0" err="1"/>
              <a:t>Glucan</a:t>
            </a:r>
            <a:r>
              <a:rPr lang="de-DE" sz="1600" b="1" dirty="0"/>
              <a:t>!</a:t>
            </a:r>
          </a:p>
          <a:p>
            <a:pPr algn="ctr">
              <a:defRPr/>
            </a:pPr>
            <a:endParaRPr lang="de-DE" sz="1500" dirty="0"/>
          </a:p>
          <a:p>
            <a:pPr algn="ctr">
              <a:defRPr/>
            </a:pPr>
            <a:r>
              <a:rPr lang="de-DE" sz="1500" dirty="0"/>
              <a:t>= 4,5 EL Haferflocken</a:t>
            </a:r>
          </a:p>
          <a:p>
            <a:pPr algn="ctr">
              <a:defRPr/>
            </a:pPr>
            <a:r>
              <a:rPr lang="de-DE" sz="1500" dirty="0"/>
              <a:t>oder</a:t>
            </a:r>
          </a:p>
          <a:p>
            <a:pPr algn="ctr">
              <a:defRPr/>
            </a:pPr>
            <a:r>
              <a:rPr lang="de-DE" sz="1500" dirty="0"/>
              <a:t>= 3 EL Haferflocken + </a:t>
            </a:r>
            <a:br>
              <a:rPr lang="de-DE" sz="1500" dirty="0"/>
            </a:br>
            <a:r>
              <a:rPr lang="de-DE" sz="1500" dirty="0"/>
              <a:t>1 EL Haferkleie</a:t>
            </a:r>
          </a:p>
        </p:txBody>
      </p:sp>
      <p:sp>
        <p:nvSpPr>
          <p:cNvPr id="9" name="Rechteck 8"/>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die Herz-Kreislauf-Gesundheit / 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Explosion 2 10"/>
          <p:cNvSpPr/>
          <p:nvPr/>
        </p:nvSpPr>
        <p:spPr>
          <a:xfrm>
            <a:off x="8172450" y="2997200"/>
            <a:ext cx="971550" cy="1079500"/>
          </a:xfrm>
          <a:prstGeom prst="irregularSeal2">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Foliennummernplatzhalter 7"/>
          <p:cNvSpPr>
            <a:spLocks noGrp="1"/>
          </p:cNvSpPr>
          <p:nvPr>
            <p:ph type="sldNum" sz="quarter" idx="12"/>
          </p:nvPr>
        </p:nvSpPr>
        <p:spPr/>
        <p:txBody>
          <a:bodyPr/>
          <a:lstStyle/>
          <a:p>
            <a:pPr>
              <a:defRPr/>
            </a:pPr>
            <a:fld id="{44902055-CFB6-4A46-AD1E-692083DC96FA}" type="slidenum">
              <a:rPr lang="de-DE" smtClean="0"/>
              <a:pPr>
                <a:defRPr/>
              </a:pPr>
              <a:t>38</a:t>
            </a:fld>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nhaltsplatzhalter 2"/>
          <p:cNvSpPr>
            <a:spLocks noGrp="1"/>
          </p:cNvSpPr>
          <p:nvPr>
            <p:ph idx="1"/>
          </p:nvPr>
        </p:nvSpPr>
        <p:spPr>
          <a:xfrm>
            <a:off x="107950" y="981075"/>
            <a:ext cx="6923088" cy="5543550"/>
          </a:xfrm>
        </p:spPr>
        <p:txBody>
          <a:bodyPr/>
          <a:lstStyle/>
          <a:p>
            <a:pPr eaLnBrk="1" hangingPunct="1">
              <a:buClr>
                <a:srgbClr val="A32730"/>
              </a:buClr>
              <a:buFont typeface="Arial" charset="0"/>
              <a:buNone/>
            </a:pPr>
            <a:r>
              <a:rPr lang="de-DE" sz="2000" b="1" smtClean="0">
                <a:solidFill>
                  <a:srgbClr val="A32730"/>
                </a:solidFill>
              </a:rPr>
              <a:t>Fettstoffwechselstörungen, v. a. hoher Cholesterinspiegel</a:t>
            </a:r>
          </a:p>
          <a:p>
            <a:pPr eaLnBrk="1" hangingPunct="1">
              <a:spcBef>
                <a:spcPts val="300"/>
              </a:spcBef>
              <a:buClr>
                <a:srgbClr val="A32730"/>
              </a:buClr>
              <a:buFont typeface="Wingdings" pitchFamily="2" charset="2"/>
              <a:buChar char="§"/>
            </a:pPr>
            <a:r>
              <a:rPr lang="de-DE" sz="2000" b="1" smtClean="0">
                <a:solidFill>
                  <a:srgbClr val="A32730"/>
                </a:solidFill>
              </a:rPr>
              <a:t>Hafer-Beta-Glucan absorbiert überflüssige Stoffe im Darm, </a:t>
            </a:r>
            <a:br>
              <a:rPr lang="de-DE" sz="2000" b="1" smtClean="0">
                <a:solidFill>
                  <a:srgbClr val="A32730"/>
                </a:solidFill>
              </a:rPr>
            </a:br>
            <a:r>
              <a:rPr lang="de-DE" sz="2000" b="1" smtClean="0">
                <a:solidFill>
                  <a:srgbClr val="A32730"/>
                </a:solidFill>
              </a:rPr>
              <a:t>z. B. Gallensäuren</a:t>
            </a:r>
          </a:p>
          <a:p>
            <a:pPr lvl="1" eaLnBrk="1" hangingPunct="1">
              <a:spcBef>
                <a:spcPts val="300"/>
              </a:spcBef>
              <a:buClr>
                <a:srgbClr val="A32730"/>
              </a:buClr>
              <a:buFont typeface="Wingdings" pitchFamily="2" charset="2"/>
              <a:buChar char="Ø"/>
            </a:pPr>
            <a:r>
              <a:rPr lang="de-DE" sz="2000" smtClean="0">
                <a:sym typeface="Wingdings" pitchFamily="2" charset="2"/>
              </a:rPr>
              <a:t>Gallensäuren werden ausgeschieden</a:t>
            </a:r>
            <a:endParaRPr lang="de-DE" sz="2000" smtClean="0"/>
          </a:p>
          <a:p>
            <a:pPr lvl="1" eaLnBrk="1" hangingPunct="1">
              <a:spcBef>
                <a:spcPts val="300"/>
              </a:spcBef>
              <a:buClr>
                <a:srgbClr val="A32730"/>
              </a:buClr>
              <a:buFont typeface="Wingdings" pitchFamily="2" charset="2"/>
              <a:buChar char="Ø"/>
            </a:pPr>
            <a:r>
              <a:rPr lang="de-DE" sz="2000" smtClean="0"/>
              <a:t>mit Hilfe von Cholesterin werden neue Gallensäuren gebildet</a:t>
            </a:r>
          </a:p>
          <a:p>
            <a:pPr lvl="1" eaLnBrk="1" hangingPunct="1">
              <a:spcBef>
                <a:spcPts val="300"/>
              </a:spcBef>
              <a:buClr>
                <a:srgbClr val="A32730"/>
              </a:buClr>
              <a:buFont typeface="Wingdings" pitchFamily="2" charset="2"/>
              <a:buChar char="Ø"/>
            </a:pPr>
            <a:r>
              <a:rPr lang="de-DE" sz="2000" smtClean="0">
                <a:sym typeface="Wingdings" pitchFamily="2" charset="2"/>
              </a:rPr>
              <a:t>dabei wird </a:t>
            </a:r>
            <a:r>
              <a:rPr lang="de-DE" sz="2000" smtClean="0"/>
              <a:t>Cholesterin „verbraucht“</a:t>
            </a:r>
          </a:p>
          <a:p>
            <a:pPr lvl="1" eaLnBrk="1" hangingPunct="1">
              <a:spcBef>
                <a:spcPts val="300"/>
              </a:spcBef>
              <a:buClr>
                <a:srgbClr val="A32730"/>
              </a:buClr>
              <a:buFont typeface="Wingdings" pitchFamily="2" charset="2"/>
              <a:buChar char="Ø"/>
            </a:pPr>
            <a:r>
              <a:rPr lang="de-DE" sz="2000" b="1" smtClean="0">
                <a:solidFill>
                  <a:srgbClr val="A32730"/>
                </a:solidFill>
              </a:rPr>
              <a:t>Cholesterinspiegel im Blut sinkt oder wird auf normalem Niveau gehalten</a:t>
            </a:r>
          </a:p>
          <a:p>
            <a:pPr lvl="1" eaLnBrk="1" hangingPunct="1">
              <a:spcBef>
                <a:spcPts val="300"/>
              </a:spcBef>
              <a:buClr>
                <a:srgbClr val="A32730"/>
              </a:buClr>
              <a:buFont typeface="Wingdings" pitchFamily="2" charset="2"/>
              <a:buChar char="Ø"/>
            </a:pPr>
            <a:r>
              <a:rPr lang="de-DE" sz="2000" b="1" smtClean="0">
                <a:solidFill>
                  <a:srgbClr val="A32730"/>
                </a:solidFill>
              </a:rPr>
              <a:t>Effekte in Studien nachgewiesen bei Aufnahme von mindestens 3 Gramm Beta-Glucan pro Tag</a:t>
            </a:r>
          </a:p>
          <a:p>
            <a:pPr eaLnBrk="1" hangingPunct="1">
              <a:spcBef>
                <a:spcPts val="300"/>
              </a:spcBef>
              <a:buClr>
                <a:srgbClr val="A32730"/>
              </a:buClr>
              <a:buFont typeface="Wingdings" pitchFamily="2" charset="2"/>
              <a:buChar char="§"/>
            </a:pPr>
            <a:r>
              <a:rPr lang="de-DE" sz="2000" smtClean="0"/>
              <a:t>Gesundheitsbezogene Aussagen* („Health Claim“) in der EU zugelassen, wenn das </a:t>
            </a:r>
            <a:r>
              <a:rPr lang="de-DE" sz="2000" b="1" smtClean="0">
                <a:solidFill>
                  <a:srgbClr val="A32730"/>
                </a:solidFill>
              </a:rPr>
              <a:t>Produkt pro Verzehrportion mindestens  1 Gramm Beta-Glucan enthält</a:t>
            </a:r>
          </a:p>
          <a:p>
            <a:pPr eaLnBrk="1" hangingPunct="1">
              <a:spcBef>
                <a:spcPts val="300"/>
              </a:spcBef>
              <a:buClr>
                <a:srgbClr val="A32730"/>
              </a:buClr>
              <a:buFont typeface="Wingdings" pitchFamily="2" charset="2"/>
              <a:buChar char="§"/>
            </a:pPr>
            <a:r>
              <a:rPr lang="de-DE" sz="2000" smtClean="0"/>
              <a:t>Dazu: ¾ des Fetts im Hafer sind ungesättigte Fettsäuren </a:t>
            </a:r>
            <a:br>
              <a:rPr lang="de-DE" sz="2000" smtClean="0"/>
            </a:br>
            <a:r>
              <a:rPr lang="de-DE" sz="2000" smtClean="0"/>
              <a:t>(5,3 g), die regulierend auf den Cholesterinspiegel wirken.</a:t>
            </a:r>
          </a:p>
          <a:p>
            <a:pPr eaLnBrk="1" hangingPunct="1">
              <a:buClr>
                <a:srgbClr val="A32730"/>
              </a:buClr>
              <a:buFont typeface="Wingdings" pitchFamily="2" charset="2"/>
              <a:buChar char="§"/>
            </a:pPr>
            <a:endParaRPr lang="de-DE" sz="2000" smtClean="0"/>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9" name="Rechteck 8"/>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die Herz-Kreislauf-Gesundheit / II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hteck 7"/>
          <p:cNvSpPr/>
          <p:nvPr/>
        </p:nvSpPr>
        <p:spPr>
          <a:xfrm>
            <a:off x="7092950" y="4005263"/>
            <a:ext cx="1943100" cy="259238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u="sng" dirty="0"/>
              <a:t>Faustformel!</a:t>
            </a:r>
          </a:p>
          <a:p>
            <a:pPr algn="ctr">
              <a:defRPr/>
            </a:pPr>
            <a:endParaRPr lang="de-DE" sz="1600" b="1" dirty="0"/>
          </a:p>
          <a:p>
            <a:pPr algn="ctr">
              <a:defRPr/>
            </a:pPr>
            <a:r>
              <a:rPr lang="de-DE" sz="1600" b="1" dirty="0"/>
              <a:t>Pro Tag mindestens </a:t>
            </a:r>
            <a:br>
              <a:rPr lang="de-DE" sz="1600" b="1" dirty="0"/>
            </a:br>
            <a:r>
              <a:rPr lang="de-DE" sz="1600" b="1" dirty="0"/>
              <a:t>3 Gramm </a:t>
            </a:r>
            <a:br>
              <a:rPr lang="de-DE" sz="1600" b="1" dirty="0"/>
            </a:br>
            <a:r>
              <a:rPr lang="de-DE" sz="1600" b="1" dirty="0"/>
              <a:t>Hafer-Beta-</a:t>
            </a:r>
            <a:r>
              <a:rPr lang="de-DE" sz="1600" b="1" dirty="0" err="1"/>
              <a:t>Glucan</a:t>
            </a:r>
            <a:r>
              <a:rPr lang="de-DE" sz="1600" b="1" dirty="0"/>
              <a:t>!</a:t>
            </a:r>
          </a:p>
          <a:p>
            <a:pPr algn="ctr">
              <a:defRPr/>
            </a:pPr>
            <a:endParaRPr lang="de-DE" sz="1500" dirty="0"/>
          </a:p>
          <a:p>
            <a:pPr algn="ctr">
              <a:defRPr/>
            </a:pPr>
            <a:r>
              <a:rPr lang="de-DE" sz="1500" dirty="0"/>
              <a:t>= 4 EL Haferflocken + </a:t>
            </a:r>
            <a:br>
              <a:rPr lang="de-DE" sz="1500" dirty="0"/>
            </a:br>
            <a:r>
              <a:rPr lang="de-DE" sz="1500" dirty="0"/>
              <a:t>2 EL Haferkleie</a:t>
            </a:r>
          </a:p>
          <a:p>
            <a:pPr algn="ctr">
              <a:defRPr/>
            </a:pPr>
            <a:r>
              <a:rPr lang="de-DE" sz="1500" dirty="0"/>
              <a:t>oder</a:t>
            </a:r>
          </a:p>
          <a:p>
            <a:pPr algn="ctr">
              <a:defRPr/>
            </a:pPr>
            <a:r>
              <a:rPr lang="de-DE" sz="1500" dirty="0"/>
              <a:t>= 7 EL Haferflocken</a:t>
            </a:r>
          </a:p>
        </p:txBody>
      </p:sp>
      <p:sp>
        <p:nvSpPr>
          <p:cNvPr id="10" name="Explosion 2 9"/>
          <p:cNvSpPr/>
          <p:nvPr/>
        </p:nvSpPr>
        <p:spPr>
          <a:xfrm>
            <a:off x="8172450" y="2997200"/>
            <a:ext cx="971550" cy="1079500"/>
          </a:xfrm>
          <a:prstGeom prst="irregularSeal2">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p:cNvSpPr/>
          <p:nvPr/>
        </p:nvSpPr>
        <p:spPr>
          <a:xfrm>
            <a:off x="6875463" y="1125538"/>
            <a:ext cx="2268537" cy="1798637"/>
          </a:xfrm>
          <a:prstGeom prst="rect">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400" b="1" u="sng" dirty="0">
                <a:solidFill>
                  <a:schemeClr val="tx1">
                    <a:lumMod val="50000"/>
                    <a:lumOff val="50000"/>
                  </a:schemeClr>
                </a:solidFill>
              </a:rPr>
              <a:t>*Claims: Hafer-Beta-</a:t>
            </a:r>
            <a:r>
              <a:rPr lang="de-DE" sz="1400" b="1" u="sng" dirty="0" err="1">
                <a:solidFill>
                  <a:schemeClr val="tx1">
                    <a:lumMod val="50000"/>
                    <a:lumOff val="50000"/>
                  </a:schemeClr>
                </a:solidFill>
              </a:rPr>
              <a:t>Glucan</a:t>
            </a:r>
            <a:endParaRPr lang="de-DE" sz="1400" dirty="0">
              <a:solidFill>
                <a:schemeClr val="tx1">
                  <a:lumMod val="50000"/>
                  <a:lumOff val="50000"/>
                </a:schemeClr>
              </a:solidFill>
            </a:endParaRPr>
          </a:p>
          <a:p>
            <a:pPr>
              <a:defRPr/>
            </a:pPr>
            <a:r>
              <a:rPr lang="de-DE" sz="1400" dirty="0">
                <a:solidFill>
                  <a:schemeClr val="tx1">
                    <a:lumMod val="50000"/>
                    <a:lumOff val="50000"/>
                  </a:schemeClr>
                </a:solidFill>
              </a:rPr>
              <a:t>… verringert nachweislich den Cholesteringehalt im Blut</a:t>
            </a:r>
          </a:p>
          <a:p>
            <a:pPr>
              <a:defRPr/>
            </a:pPr>
            <a:r>
              <a:rPr lang="de-DE" sz="1400" dirty="0">
                <a:solidFill>
                  <a:schemeClr val="tx1">
                    <a:lumMod val="50000"/>
                    <a:lumOff val="50000"/>
                  </a:schemeClr>
                </a:solidFill>
              </a:rPr>
              <a:t>… trägt zur Aufrecht-</a:t>
            </a:r>
            <a:r>
              <a:rPr lang="de-DE" sz="1400" dirty="0" err="1">
                <a:solidFill>
                  <a:schemeClr val="tx1">
                    <a:lumMod val="50000"/>
                    <a:lumOff val="50000"/>
                  </a:schemeClr>
                </a:solidFill>
              </a:rPr>
              <a:t>erhaltung</a:t>
            </a:r>
            <a:r>
              <a:rPr lang="de-DE" sz="1400" dirty="0">
                <a:solidFill>
                  <a:schemeClr val="tx1">
                    <a:lumMod val="50000"/>
                    <a:lumOff val="50000"/>
                  </a:schemeClr>
                </a:solidFill>
              </a:rPr>
              <a:t> eines normalen Cholesterinspiegels bei</a:t>
            </a:r>
          </a:p>
        </p:txBody>
      </p:sp>
      <p:sp>
        <p:nvSpPr>
          <p:cNvPr id="12" name="Foliennummernplatzhalter 11"/>
          <p:cNvSpPr>
            <a:spLocks noGrp="1"/>
          </p:cNvSpPr>
          <p:nvPr>
            <p:ph type="sldNum" sz="quarter" idx="12"/>
          </p:nvPr>
        </p:nvSpPr>
        <p:spPr/>
        <p:txBody>
          <a:bodyPr/>
          <a:lstStyle/>
          <a:p>
            <a:pPr>
              <a:defRPr/>
            </a:pPr>
            <a:fld id="{44902055-CFB6-4A46-AD1E-692083DC96FA}" type="slidenum">
              <a:rPr lang="de-DE" smtClean="0"/>
              <a:pPr>
                <a:defRPr/>
              </a:pPr>
              <a:t>39</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p:cNvSpPr>
            <a:spLocks noGrp="1"/>
          </p:cNvSpPr>
          <p:nvPr>
            <p:ph idx="1"/>
          </p:nvPr>
        </p:nvSpPr>
        <p:spPr>
          <a:xfrm>
            <a:off x="457200" y="1125538"/>
            <a:ext cx="5900738" cy="5471814"/>
          </a:xfrm>
        </p:spPr>
        <p:txBody>
          <a:bodyPr rtlCol="0">
            <a:normAutofit lnSpcReduction="10000"/>
          </a:bodyPr>
          <a:lstStyle/>
          <a:p>
            <a:pPr eaLnBrk="1" fontAlgn="auto" hangingPunct="1">
              <a:spcAft>
                <a:spcPts val="0"/>
              </a:spcAft>
              <a:buClr>
                <a:srgbClr val="A32730"/>
              </a:buClr>
              <a:buFont typeface="Wingdings" pitchFamily="2" charset="2"/>
              <a:buChar char="§"/>
              <a:defRPr/>
            </a:pPr>
            <a:r>
              <a:rPr lang="de-DE" sz="1700" dirty="0" smtClean="0"/>
              <a:t>In Deutschland </a:t>
            </a:r>
            <a:r>
              <a:rPr lang="de-DE" sz="2000" b="1" dirty="0" smtClean="0">
                <a:solidFill>
                  <a:srgbClr val="A32730"/>
                </a:solidFill>
              </a:rPr>
              <a:t>seit Jahrhunderten angebaut</a:t>
            </a:r>
            <a:r>
              <a:rPr lang="de-DE" sz="1700" dirty="0" smtClean="0"/>
              <a:t>.</a:t>
            </a:r>
          </a:p>
          <a:p>
            <a:pPr eaLnBrk="1" fontAlgn="auto" hangingPunct="1">
              <a:spcAft>
                <a:spcPts val="0"/>
              </a:spcAft>
              <a:buClr>
                <a:srgbClr val="A32730"/>
              </a:buClr>
              <a:buFont typeface="Wingdings" pitchFamily="2" charset="2"/>
              <a:buChar char="§"/>
              <a:defRPr/>
            </a:pPr>
            <a:r>
              <a:rPr lang="de-DE" sz="2000" b="1" dirty="0" smtClean="0">
                <a:solidFill>
                  <a:srgbClr val="A32730"/>
                </a:solidFill>
              </a:rPr>
              <a:t>Hauptnahrungsmittel</a:t>
            </a:r>
            <a:r>
              <a:rPr lang="de-DE" sz="1700" dirty="0" smtClean="0"/>
              <a:t> der Bevölkerung, bis neue Nutzpflanzen aufkamen.</a:t>
            </a:r>
          </a:p>
          <a:p>
            <a:pPr eaLnBrk="1" fontAlgn="auto" hangingPunct="1">
              <a:spcAft>
                <a:spcPts val="0"/>
              </a:spcAft>
              <a:buClr>
                <a:srgbClr val="A32730"/>
              </a:buClr>
              <a:buFont typeface="Wingdings" pitchFamily="2" charset="2"/>
              <a:buChar char="§"/>
              <a:defRPr/>
            </a:pPr>
            <a:endParaRPr lang="de-DE" sz="1700" dirty="0" smtClean="0"/>
          </a:p>
          <a:p>
            <a:pPr eaLnBrk="1" fontAlgn="auto" hangingPunct="1">
              <a:spcAft>
                <a:spcPts val="0"/>
              </a:spcAft>
              <a:buClr>
                <a:srgbClr val="A32730"/>
              </a:buClr>
              <a:buFont typeface="Wingdings" pitchFamily="2" charset="2"/>
              <a:buChar char="§"/>
              <a:defRPr/>
            </a:pPr>
            <a:r>
              <a:rPr lang="de-DE" sz="1700" dirty="0" smtClean="0"/>
              <a:t>Hafer besitzt </a:t>
            </a:r>
            <a:r>
              <a:rPr lang="de-DE" sz="2000" b="1" dirty="0" smtClean="0">
                <a:solidFill>
                  <a:srgbClr val="A32730"/>
                </a:solidFill>
              </a:rPr>
              <a:t>Rispen</a:t>
            </a:r>
            <a:r>
              <a:rPr lang="de-DE" sz="1700" dirty="0" smtClean="0"/>
              <a:t>, keine Ähren.</a:t>
            </a:r>
          </a:p>
          <a:p>
            <a:pPr eaLnBrk="1" fontAlgn="auto" hangingPunct="1">
              <a:spcAft>
                <a:spcPts val="0"/>
              </a:spcAft>
              <a:buClr>
                <a:srgbClr val="A32730"/>
              </a:buClr>
              <a:buFont typeface="Wingdings" pitchFamily="2" charset="2"/>
              <a:buChar char="§"/>
              <a:defRPr/>
            </a:pPr>
            <a:r>
              <a:rPr lang="de-DE" sz="1700" dirty="0" smtClean="0"/>
              <a:t>Haferpflanze bis zu 1,5 Meter hoch.</a:t>
            </a:r>
          </a:p>
          <a:p>
            <a:pPr eaLnBrk="1" fontAlgn="auto" hangingPunct="1">
              <a:spcAft>
                <a:spcPts val="0"/>
              </a:spcAft>
              <a:buClr>
                <a:srgbClr val="A32730"/>
              </a:buClr>
              <a:buFont typeface="Wingdings" pitchFamily="2" charset="2"/>
              <a:buChar char="§"/>
              <a:defRPr/>
            </a:pPr>
            <a:endParaRPr lang="de-DE" sz="1700" dirty="0" smtClean="0"/>
          </a:p>
          <a:p>
            <a:pPr eaLnBrk="1" fontAlgn="auto" hangingPunct="1">
              <a:spcAft>
                <a:spcPts val="0"/>
              </a:spcAft>
              <a:buClr>
                <a:srgbClr val="A32730"/>
              </a:buClr>
              <a:buFont typeface="Wingdings" pitchFamily="2" charset="2"/>
              <a:buChar char="§"/>
              <a:defRPr/>
            </a:pPr>
            <a:r>
              <a:rPr lang="de-DE" sz="1700" dirty="0" smtClean="0"/>
              <a:t>Hafer wird in Deutschland auf rund </a:t>
            </a:r>
            <a:r>
              <a:rPr lang="de-DE" sz="2000" b="1" dirty="0" smtClean="0">
                <a:solidFill>
                  <a:srgbClr val="A32730"/>
                </a:solidFill>
              </a:rPr>
              <a:t>125.000 Hektar </a:t>
            </a:r>
            <a:r>
              <a:rPr lang="de-DE" sz="1700" dirty="0" smtClean="0"/>
              <a:t>(2016) als </a:t>
            </a:r>
            <a:r>
              <a:rPr lang="de-DE" sz="2000" b="1" dirty="0" smtClean="0">
                <a:solidFill>
                  <a:srgbClr val="A32730"/>
                </a:solidFill>
              </a:rPr>
              <a:t>Sommergetreide </a:t>
            </a:r>
            <a:r>
              <a:rPr lang="de-DE" sz="1700" dirty="0" smtClean="0"/>
              <a:t>angebaut.</a:t>
            </a:r>
            <a:br>
              <a:rPr lang="de-DE" sz="1700" dirty="0" smtClean="0"/>
            </a:br>
            <a:r>
              <a:rPr lang="de-DE" sz="1700" dirty="0" smtClean="0"/>
              <a:t>Die Aussaat ist im März, die Ernte Ende Juli / Anfang August.</a:t>
            </a:r>
          </a:p>
          <a:p>
            <a:pPr eaLnBrk="1" fontAlgn="auto" hangingPunct="1">
              <a:spcAft>
                <a:spcPts val="0"/>
              </a:spcAft>
              <a:buClr>
                <a:srgbClr val="A32730"/>
              </a:buClr>
              <a:buNone/>
              <a:defRPr/>
            </a:pPr>
            <a:endParaRPr lang="de-DE" sz="1700" dirty="0" smtClean="0"/>
          </a:p>
          <a:p>
            <a:pPr eaLnBrk="1" fontAlgn="auto" hangingPunct="1">
              <a:spcAft>
                <a:spcPts val="0"/>
              </a:spcAft>
              <a:buClr>
                <a:srgbClr val="A32730"/>
              </a:buClr>
              <a:buFont typeface="Wingdings" pitchFamily="2" charset="2"/>
              <a:buChar char="§"/>
              <a:defRPr/>
            </a:pPr>
            <a:r>
              <a:rPr lang="de-DE" sz="1700" dirty="0" smtClean="0"/>
              <a:t>In </a:t>
            </a:r>
            <a:r>
              <a:rPr lang="de-DE" sz="2000" b="1" dirty="0" smtClean="0">
                <a:solidFill>
                  <a:srgbClr val="A32730"/>
                </a:solidFill>
              </a:rPr>
              <a:t>Bayern, Baden-Württemberg </a:t>
            </a:r>
            <a:r>
              <a:rPr lang="de-DE" sz="1700" dirty="0" smtClean="0"/>
              <a:t>und </a:t>
            </a:r>
            <a:r>
              <a:rPr lang="de-DE" sz="2000" b="1" dirty="0" smtClean="0">
                <a:solidFill>
                  <a:srgbClr val="A32730"/>
                </a:solidFill>
              </a:rPr>
              <a:t>Brandenburg </a:t>
            </a:r>
            <a:r>
              <a:rPr lang="de-DE" sz="1700" dirty="0" smtClean="0"/>
              <a:t>liegen knapp die </a:t>
            </a:r>
            <a:r>
              <a:rPr lang="de-DE" sz="2000" b="1" dirty="0" smtClean="0">
                <a:solidFill>
                  <a:srgbClr val="A32730"/>
                </a:solidFill>
              </a:rPr>
              <a:t>Hälfte</a:t>
            </a:r>
            <a:r>
              <a:rPr lang="de-DE" sz="1700" dirty="0" smtClean="0"/>
              <a:t> der gesamten Hafer-Anbauflächen in Deutschland.</a:t>
            </a:r>
          </a:p>
          <a:p>
            <a:pPr eaLnBrk="1" fontAlgn="auto" hangingPunct="1">
              <a:spcAft>
                <a:spcPts val="0"/>
              </a:spcAft>
              <a:buClr>
                <a:srgbClr val="A32730"/>
              </a:buClr>
              <a:buFont typeface="Arial" charset="0"/>
              <a:buNone/>
              <a:defRPr/>
            </a:pPr>
            <a:r>
              <a:rPr lang="de-DE" sz="1700" dirty="0" smtClean="0"/>
              <a:t> </a:t>
            </a:r>
          </a:p>
          <a:p>
            <a:pPr eaLnBrk="1" fontAlgn="auto" hangingPunct="1">
              <a:spcAft>
                <a:spcPts val="0"/>
              </a:spcAft>
              <a:buClr>
                <a:srgbClr val="A32730"/>
              </a:buClr>
              <a:buFont typeface="Wingdings" pitchFamily="2" charset="2"/>
              <a:buChar char="§"/>
              <a:defRPr/>
            </a:pPr>
            <a:r>
              <a:rPr lang="de-DE" sz="1700" dirty="0" smtClean="0"/>
              <a:t>Weitere wichtige Anbauländer von Hafer für die Nahrungsmittelverarbeitung in Europa sind: </a:t>
            </a:r>
            <a:br>
              <a:rPr lang="de-DE" sz="1700" dirty="0" smtClean="0"/>
            </a:br>
            <a:r>
              <a:rPr lang="de-DE" sz="2000" b="1" dirty="0" smtClean="0">
                <a:solidFill>
                  <a:srgbClr val="A32730"/>
                </a:solidFill>
              </a:rPr>
              <a:t>Finnland, Schweden, Großbritannien</a:t>
            </a:r>
            <a:r>
              <a:rPr lang="de-DE" sz="1700" dirty="0" smtClean="0"/>
              <a:t>.</a:t>
            </a:r>
          </a:p>
        </p:txBody>
      </p:sp>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pic>
        <p:nvPicPr>
          <p:cNvPr id="7173" name="Picture 5" descr="C:\Dokumente und Einstellungen\user\Eigene Dateien\A GNV Sparte Hafermühlen\Hafer Fotos und Rezepte\für Pressefotos\Feld\SM_eine Haferähre mit Rispen im Fokus.JPG"/>
          <p:cNvPicPr>
            <a:picLocks noChangeAspect="1" noChangeArrowheads="1"/>
          </p:cNvPicPr>
          <p:nvPr/>
        </p:nvPicPr>
        <p:blipFill>
          <a:blip r:embed="rId3" cstate="screen"/>
          <a:srcRect l="5292" t="5952" r="7394" b="781"/>
          <a:stretch>
            <a:fillRect/>
          </a:stretch>
        </p:blipFill>
        <p:spPr bwMode="auto">
          <a:xfrm>
            <a:off x="6329363" y="1571625"/>
            <a:ext cx="2457450" cy="3500438"/>
          </a:xfrm>
          <a:prstGeom prst="rect">
            <a:avLst/>
          </a:prstGeom>
          <a:noFill/>
          <a:ln w="9525">
            <a:noFill/>
            <a:miter lim="800000"/>
            <a:headEnd/>
            <a:tailEnd/>
          </a:ln>
        </p:spPr>
      </p:pic>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 Natur pur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Landwirtschaft</a:t>
            </a:r>
          </a:p>
        </p:txBody>
      </p:sp>
      <p:sp>
        <p:nvSpPr>
          <p:cNvPr id="8" name="Foliennummernplatzhalter 7"/>
          <p:cNvSpPr>
            <a:spLocks noGrp="1"/>
          </p:cNvSpPr>
          <p:nvPr>
            <p:ph type="sldNum" sz="quarter" idx="12"/>
          </p:nvPr>
        </p:nvSpPr>
        <p:spPr/>
        <p:txBody>
          <a:bodyPr/>
          <a:lstStyle/>
          <a:p>
            <a:pPr>
              <a:defRPr/>
            </a:pPr>
            <a:fld id="{44902055-CFB6-4A46-AD1E-692083DC96FA}" type="slidenum">
              <a:rPr lang="de-DE" smtClean="0"/>
              <a:pPr>
                <a:defRPr/>
              </a:pPr>
              <a:t>4</a:t>
            </a:fld>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nhaltsplatzhalter 2"/>
          <p:cNvSpPr>
            <a:spLocks noGrp="1"/>
          </p:cNvSpPr>
          <p:nvPr>
            <p:ph idx="1"/>
          </p:nvPr>
        </p:nvSpPr>
        <p:spPr>
          <a:xfrm>
            <a:off x="107950" y="908050"/>
            <a:ext cx="6551613" cy="5761038"/>
          </a:xfrm>
        </p:spPr>
        <p:txBody>
          <a:bodyPr/>
          <a:lstStyle/>
          <a:p>
            <a:pPr eaLnBrk="1" hangingPunct="1">
              <a:buClr>
                <a:srgbClr val="A32730"/>
              </a:buClr>
              <a:buFont typeface="Arial" charset="0"/>
              <a:buNone/>
            </a:pPr>
            <a:r>
              <a:rPr lang="de-DE" sz="2000" b="1" dirty="0" smtClean="0">
                <a:solidFill>
                  <a:srgbClr val="A32730"/>
                </a:solidFill>
              </a:rPr>
              <a:t>Bluthochdruck</a:t>
            </a:r>
          </a:p>
          <a:p>
            <a:pPr eaLnBrk="1" hangingPunct="1">
              <a:spcBef>
                <a:spcPts val="300"/>
              </a:spcBef>
              <a:buClr>
                <a:srgbClr val="A32730"/>
              </a:buClr>
              <a:buFont typeface="Wingdings" pitchFamily="2" charset="2"/>
              <a:buChar char="§"/>
            </a:pPr>
            <a:r>
              <a:rPr lang="de-DE" sz="2000" dirty="0" smtClean="0"/>
              <a:t>Studien zeigen, dass Hafer-Beta-</a:t>
            </a:r>
            <a:r>
              <a:rPr lang="de-DE" sz="2000" dirty="0" err="1" smtClean="0"/>
              <a:t>Glucan</a:t>
            </a:r>
            <a:r>
              <a:rPr lang="de-DE" sz="2000" dirty="0" smtClean="0"/>
              <a:t> auch positiv auf den Blutdruck wirkt.</a:t>
            </a:r>
          </a:p>
          <a:p>
            <a:pPr eaLnBrk="1" hangingPunct="1">
              <a:spcBef>
                <a:spcPts val="300"/>
              </a:spcBef>
              <a:buClr>
                <a:srgbClr val="A32730"/>
              </a:buClr>
              <a:buFont typeface="Wingdings" pitchFamily="2" charset="2"/>
              <a:buChar char="§"/>
            </a:pPr>
            <a:r>
              <a:rPr lang="de-DE" sz="2000" b="1" dirty="0" smtClean="0">
                <a:solidFill>
                  <a:srgbClr val="A32730"/>
                </a:solidFill>
              </a:rPr>
              <a:t>Systolischer und diastolischer Blutdruck können durch Aufnahme von Beta-</a:t>
            </a:r>
            <a:r>
              <a:rPr lang="de-DE" sz="2000" b="1" dirty="0" err="1" smtClean="0">
                <a:solidFill>
                  <a:srgbClr val="A32730"/>
                </a:solidFill>
              </a:rPr>
              <a:t>Glucan</a:t>
            </a:r>
            <a:r>
              <a:rPr lang="de-DE" sz="2000" b="1" dirty="0" smtClean="0">
                <a:solidFill>
                  <a:srgbClr val="A32730"/>
                </a:solidFill>
              </a:rPr>
              <a:t> reduziert werden.</a:t>
            </a:r>
          </a:p>
          <a:p>
            <a:pPr lvl="1" eaLnBrk="1" hangingPunct="1">
              <a:spcBef>
                <a:spcPts val="300"/>
              </a:spcBef>
              <a:buClr>
                <a:srgbClr val="A32730"/>
              </a:buClr>
              <a:buFont typeface="Wingdings" pitchFamily="2" charset="2"/>
              <a:buChar char="Ø"/>
            </a:pPr>
            <a:r>
              <a:rPr lang="de-DE" sz="2000" b="1" dirty="0" smtClean="0">
                <a:solidFill>
                  <a:srgbClr val="A32730"/>
                </a:solidFill>
              </a:rPr>
              <a:t>Effekte in Studien nachgewiesen bei Aufnahme von 5,5 Gramm Hafer-Beta-</a:t>
            </a:r>
            <a:r>
              <a:rPr lang="de-DE" sz="2000" b="1" dirty="0" err="1" smtClean="0">
                <a:solidFill>
                  <a:srgbClr val="A32730"/>
                </a:solidFill>
              </a:rPr>
              <a:t>Glucan</a:t>
            </a:r>
            <a:r>
              <a:rPr lang="de-DE" sz="2000" b="1" dirty="0" smtClean="0">
                <a:solidFill>
                  <a:srgbClr val="A32730"/>
                </a:solidFill>
              </a:rPr>
              <a:t> pro Tag </a:t>
            </a:r>
          </a:p>
          <a:p>
            <a:pPr eaLnBrk="1" hangingPunct="1">
              <a:spcBef>
                <a:spcPts val="300"/>
              </a:spcBef>
              <a:buClr>
                <a:srgbClr val="A32730"/>
              </a:buClr>
              <a:buFont typeface="Wingdings" pitchFamily="2" charset="2"/>
              <a:buChar char="§"/>
            </a:pPr>
            <a:r>
              <a:rPr lang="de-DE" sz="2000" dirty="0" smtClean="0"/>
              <a:t>Die Mineralstoffe Natrium (Kochsalz) und Kalium sind für den Blutdruck wichtig. Im Hafer sind die Anteile und das Verhältnis dieser beiden Nährstoffe zueinander vorteilhaft. </a:t>
            </a:r>
          </a:p>
          <a:p>
            <a:pPr lvl="1" eaLnBrk="1" hangingPunct="1">
              <a:spcBef>
                <a:spcPts val="300"/>
              </a:spcBef>
              <a:buClr>
                <a:srgbClr val="A32730"/>
              </a:buClr>
              <a:buFont typeface="Wingdings" pitchFamily="2" charset="2"/>
              <a:buChar char="§"/>
            </a:pPr>
            <a:r>
              <a:rPr lang="de-DE" sz="2000" b="1" dirty="0" smtClean="0">
                <a:solidFill>
                  <a:srgbClr val="A32730"/>
                </a:solidFill>
              </a:rPr>
              <a:t>Hafer ist sehr kochsalzarm</a:t>
            </a:r>
            <a:r>
              <a:rPr lang="de-DE" sz="2000" dirty="0" smtClean="0"/>
              <a:t>, enthält 17 mg Salz </a:t>
            </a:r>
            <a:br>
              <a:rPr lang="de-DE" sz="2000" dirty="0" smtClean="0"/>
            </a:br>
            <a:r>
              <a:rPr lang="de-DE" sz="2000" dirty="0" smtClean="0"/>
              <a:t>auf 100 g.</a:t>
            </a:r>
          </a:p>
          <a:p>
            <a:pPr lvl="1" eaLnBrk="1" hangingPunct="1">
              <a:spcBef>
                <a:spcPts val="300"/>
              </a:spcBef>
              <a:buClr>
                <a:srgbClr val="A32730"/>
              </a:buClr>
              <a:buFont typeface="Wingdings" pitchFamily="2" charset="2"/>
              <a:buChar char="§"/>
            </a:pPr>
            <a:r>
              <a:rPr lang="de-DE" sz="2000" b="1" dirty="0" smtClean="0">
                <a:solidFill>
                  <a:srgbClr val="A32730"/>
                </a:solidFill>
              </a:rPr>
              <a:t>Hafer enthält 397 mg Kalium </a:t>
            </a:r>
            <a:r>
              <a:rPr lang="de-DE" sz="2000" dirty="0" smtClean="0"/>
              <a:t>auf 100 g.</a:t>
            </a:r>
          </a:p>
          <a:p>
            <a:pPr eaLnBrk="1" hangingPunct="1">
              <a:spcBef>
                <a:spcPts val="300"/>
              </a:spcBef>
              <a:buClr>
                <a:srgbClr val="A32730"/>
              </a:buClr>
              <a:buFont typeface="Wingdings" pitchFamily="2" charset="2"/>
              <a:buChar char="§"/>
            </a:pPr>
            <a:r>
              <a:rPr lang="de-DE" sz="2000" b="1" dirty="0" smtClean="0">
                <a:solidFill>
                  <a:srgbClr val="A32730"/>
                </a:solidFill>
              </a:rPr>
              <a:t>Magnesium</a:t>
            </a:r>
            <a:r>
              <a:rPr lang="de-DE" sz="2000" dirty="0" smtClean="0"/>
              <a:t> unterstützt die Funktion des Herzmuskels. Hafer enthält </a:t>
            </a:r>
            <a:r>
              <a:rPr lang="de-DE" sz="2000" b="1" dirty="0" smtClean="0">
                <a:solidFill>
                  <a:srgbClr val="A32730"/>
                </a:solidFill>
              </a:rPr>
              <a:t>130 mg </a:t>
            </a:r>
            <a:r>
              <a:rPr lang="de-DE" sz="2000" dirty="0" smtClean="0"/>
              <a:t>Magnesium.</a:t>
            </a:r>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9" name="Rechteck 8"/>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die Herz-Kreislauf-Gesundheit / III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hteck 9"/>
          <p:cNvSpPr/>
          <p:nvPr/>
        </p:nvSpPr>
        <p:spPr>
          <a:xfrm>
            <a:off x="6732588" y="4076700"/>
            <a:ext cx="2411412" cy="2520950"/>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u="sng" dirty="0"/>
              <a:t>Faustformel!</a:t>
            </a:r>
          </a:p>
          <a:p>
            <a:pPr algn="ctr">
              <a:defRPr/>
            </a:pPr>
            <a:endParaRPr lang="de-DE" sz="1600" b="1" dirty="0"/>
          </a:p>
          <a:p>
            <a:pPr>
              <a:defRPr/>
            </a:pPr>
            <a:r>
              <a:rPr lang="de-DE" sz="1500" dirty="0"/>
              <a:t>4 EL Haferflocken:</a:t>
            </a:r>
          </a:p>
          <a:p>
            <a:pPr>
              <a:buFont typeface="Arial" pitchFamily="34" charset="0"/>
              <a:buChar char="•"/>
              <a:defRPr/>
            </a:pPr>
            <a:r>
              <a:rPr lang="de-DE" sz="1500" dirty="0"/>
              <a:t> </a:t>
            </a:r>
            <a:r>
              <a:rPr lang="de-DE" sz="1500" dirty="0" smtClean="0"/>
              <a:t>liefern nur 0,1 % der maxi-mal </a:t>
            </a:r>
            <a:r>
              <a:rPr lang="de-DE" sz="1500" dirty="0"/>
              <a:t>pro Tag </a:t>
            </a:r>
            <a:r>
              <a:rPr lang="de-DE" sz="1500" dirty="0" smtClean="0"/>
              <a:t>empfohlenen Salzmenge.</a:t>
            </a:r>
            <a:endParaRPr lang="de-DE" sz="1500" dirty="0"/>
          </a:p>
          <a:p>
            <a:pPr>
              <a:buFont typeface="Arial" pitchFamily="34" charset="0"/>
              <a:buChar char="•"/>
              <a:defRPr/>
            </a:pPr>
            <a:r>
              <a:rPr lang="de-DE" sz="1500" dirty="0"/>
              <a:t> decken 8 % der empf. Tageszufuhr an Kalium.</a:t>
            </a:r>
          </a:p>
          <a:p>
            <a:pPr>
              <a:buFont typeface="Arial" pitchFamily="34" charset="0"/>
              <a:buChar char="•"/>
              <a:defRPr/>
            </a:pPr>
            <a:r>
              <a:rPr lang="de-DE" sz="1500" dirty="0"/>
              <a:t> decken 14 % der empf. Tageszufuhr an Magnesium.</a:t>
            </a:r>
          </a:p>
        </p:txBody>
      </p:sp>
      <p:sp>
        <p:nvSpPr>
          <p:cNvPr id="12" name="Rechteck 11"/>
          <p:cNvSpPr/>
          <p:nvPr/>
        </p:nvSpPr>
        <p:spPr>
          <a:xfrm>
            <a:off x="6732588" y="1628775"/>
            <a:ext cx="2411412" cy="237648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u="sng" dirty="0"/>
              <a:t>Faustformel!</a:t>
            </a:r>
          </a:p>
          <a:p>
            <a:pPr algn="ctr">
              <a:defRPr/>
            </a:pPr>
            <a:endParaRPr lang="de-DE" sz="1600" b="1" dirty="0"/>
          </a:p>
          <a:p>
            <a:pPr algn="ctr">
              <a:defRPr/>
            </a:pPr>
            <a:r>
              <a:rPr lang="de-DE" sz="1600" b="1" dirty="0"/>
              <a:t>2-3 Gramm </a:t>
            </a:r>
            <a:br>
              <a:rPr lang="de-DE" sz="1600" b="1" dirty="0"/>
            </a:br>
            <a:r>
              <a:rPr lang="de-DE" sz="1600" b="1" dirty="0"/>
              <a:t>Hafer-Beta-</a:t>
            </a:r>
            <a:r>
              <a:rPr lang="de-DE" sz="1600" b="1" dirty="0" err="1"/>
              <a:t>Glucan</a:t>
            </a:r>
            <a:r>
              <a:rPr lang="de-DE" sz="1600" b="1" dirty="0"/>
              <a:t> </a:t>
            </a:r>
            <a:br>
              <a:rPr lang="de-DE" sz="1600" b="1" dirty="0"/>
            </a:br>
            <a:r>
              <a:rPr lang="de-DE" sz="1600" b="1" dirty="0"/>
              <a:t>pro Tag!</a:t>
            </a:r>
          </a:p>
          <a:p>
            <a:pPr algn="ctr">
              <a:defRPr/>
            </a:pPr>
            <a:endParaRPr lang="de-DE" sz="1000" b="1" dirty="0"/>
          </a:p>
          <a:p>
            <a:pPr algn="ctr">
              <a:defRPr/>
            </a:pPr>
            <a:r>
              <a:rPr lang="de-DE" sz="1600" b="1" dirty="0"/>
              <a:t>5,5 Gramm ist eine hohe Menge – nur zeitlich begrenzt umsetzen!</a:t>
            </a:r>
          </a:p>
          <a:p>
            <a:pPr algn="ctr">
              <a:defRPr/>
            </a:pPr>
            <a:r>
              <a:rPr lang="de-DE" sz="1500" dirty="0"/>
              <a:t>= 120 g Haferflocken</a:t>
            </a:r>
          </a:p>
        </p:txBody>
      </p:sp>
      <p:sp>
        <p:nvSpPr>
          <p:cNvPr id="11" name="Explosion 2 10"/>
          <p:cNvSpPr/>
          <p:nvPr/>
        </p:nvSpPr>
        <p:spPr>
          <a:xfrm>
            <a:off x="8172450" y="620713"/>
            <a:ext cx="971550" cy="1079500"/>
          </a:xfrm>
          <a:prstGeom prst="irregularSeal2">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Foliennummernplatzhalter 12"/>
          <p:cNvSpPr>
            <a:spLocks noGrp="1"/>
          </p:cNvSpPr>
          <p:nvPr>
            <p:ph type="sldNum" sz="quarter" idx="12"/>
          </p:nvPr>
        </p:nvSpPr>
        <p:spPr/>
        <p:txBody>
          <a:bodyPr/>
          <a:lstStyle/>
          <a:p>
            <a:pPr>
              <a:defRPr/>
            </a:pPr>
            <a:fld id="{44902055-CFB6-4A46-AD1E-692083DC96FA}" type="slidenum">
              <a:rPr lang="de-DE" smtClean="0"/>
              <a:pPr>
                <a:defRPr/>
              </a:pPr>
              <a:t>40</a:t>
            </a:fld>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nhaltsplatzhalter 2"/>
          <p:cNvSpPr>
            <a:spLocks noGrp="1"/>
          </p:cNvSpPr>
          <p:nvPr>
            <p:ph idx="1"/>
          </p:nvPr>
        </p:nvSpPr>
        <p:spPr>
          <a:xfrm>
            <a:off x="107950" y="908050"/>
            <a:ext cx="6767513" cy="5761038"/>
          </a:xfrm>
        </p:spPr>
        <p:txBody>
          <a:bodyPr/>
          <a:lstStyle/>
          <a:p>
            <a:pPr eaLnBrk="1" hangingPunct="1">
              <a:spcBef>
                <a:spcPts val="400"/>
              </a:spcBef>
              <a:buClr>
                <a:srgbClr val="A32730"/>
              </a:buClr>
              <a:buFont typeface="Arial" charset="0"/>
              <a:buNone/>
            </a:pPr>
            <a:r>
              <a:rPr lang="de-DE" sz="2000" b="1" smtClean="0">
                <a:solidFill>
                  <a:srgbClr val="A32730"/>
                </a:solidFill>
              </a:rPr>
              <a:t>Insulinresistenz und Diabetes mellitus Typ 2</a:t>
            </a:r>
          </a:p>
          <a:p>
            <a:pPr eaLnBrk="1" hangingPunct="1">
              <a:spcBef>
                <a:spcPts val="400"/>
              </a:spcBef>
              <a:buClr>
                <a:srgbClr val="A32730"/>
              </a:buClr>
              <a:buFont typeface="Wingdings" pitchFamily="2" charset="2"/>
              <a:buChar char="§"/>
            </a:pPr>
            <a:r>
              <a:rPr lang="de-DE" sz="2000" b="1" smtClean="0">
                <a:solidFill>
                  <a:srgbClr val="A32730"/>
                </a:solidFill>
              </a:rPr>
              <a:t>Der Abbau der Kohlenhydratketten in einzelne Glucose-bausteine verlängert sich durch die über das Hafer-Beta-Glucan gebildete viskose Masse.</a:t>
            </a:r>
          </a:p>
          <a:p>
            <a:pPr lvl="1" eaLnBrk="1" hangingPunct="1">
              <a:spcBef>
                <a:spcPts val="400"/>
              </a:spcBef>
              <a:buClr>
                <a:srgbClr val="A32730"/>
              </a:buClr>
              <a:buFont typeface="Wingdings" pitchFamily="2" charset="2"/>
              <a:buChar char="Ø"/>
            </a:pPr>
            <a:r>
              <a:rPr lang="de-DE" sz="2000" smtClean="0"/>
              <a:t>Glucose gelangt langsamer ins Blut </a:t>
            </a:r>
          </a:p>
          <a:p>
            <a:pPr lvl="1" eaLnBrk="1" hangingPunct="1">
              <a:spcBef>
                <a:spcPts val="400"/>
              </a:spcBef>
              <a:buClr>
                <a:srgbClr val="A32730"/>
              </a:buClr>
              <a:buFont typeface="Wingdings" pitchFamily="2" charset="2"/>
              <a:buChar char="Ø"/>
            </a:pPr>
            <a:r>
              <a:rPr lang="de-DE" sz="2000" smtClean="0">
                <a:sym typeface="Wingdings" pitchFamily="2" charset="2"/>
              </a:rPr>
              <a:t>niedrigerer postprandialer Blutzuckerspiegel </a:t>
            </a:r>
          </a:p>
          <a:p>
            <a:pPr lvl="1" eaLnBrk="1" hangingPunct="1">
              <a:spcBef>
                <a:spcPts val="400"/>
              </a:spcBef>
              <a:buClr>
                <a:srgbClr val="A32730"/>
              </a:buClr>
              <a:buFont typeface="Wingdings" pitchFamily="2" charset="2"/>
              <a:buChar char="Ø"/>
            </a:pPr>
            <a:r>
              <a:rPr lang="de-DE" sz="2000" smtClean="0">
                <a:sym typeface="Wingdings" pitchFamily="2" charset="2"/>
              </a:rPr>
              <a:t>konstanter Blutzuckerspiegel im Zeitverlauf auf normalem Niveau</a:t>
            </a:r>
          </a:p>
          <a:p>
            <a:pPr lvl="1" eaLnBrk="1" hangingPunct="1">
              <a:spcBef>
                <a:spcPts val="400"/>
              </a:spcBef>
              <a:buClr>
                <a:srgbClr val="A32730"/>
              </a:buClr>
              <a:buFont typeface="Wingdings" pitchFamily="2" charset="2"/>
              <a:buChar char="Ø"/>
            </a:pPr>
            <a:r>
              <a:rPr lang="de-DE" sz="2000" smtClean="0">
                <a:sym typeface="Wingdings" pitchFamily="2" charset="2"/>
              </a:rPr>
              <a:t>reduzierte Insulinantwort - geringere Insulinausschüttung</a:t>
            </a:r>
          </a:p>
          <a:p>
            <a:pPr lvl="1" eaLnBrk="1" hangingPunct="1">
              <a:spcBef>
                <a:spcPts val="400"/>
              </a:spcBef>
              <a:buClr>
                <a:srgbClr val="A32730"/>
              </a:buClr>
              <a:buFont typeface="Wingdings" pitchFamily="2" charset="2"/>
              <a:buChar char="Ø"/>
            </a:pPr>
            <a:r>
              <a:rPr lang="de-DE" sz="2000" smtClean="0">
                <a:sym typeface="Wingdings" pitchFamily="2" charset="2"/>
              </a:rPr>
              <a:t>dauerhaft effiziente Wirksamkeit des Insulins an den Zellen und normalisierte Fettverbrennung</a:t>
            </a:r>
          </a:p>
          <a:p>
            <a:pPr eaLnBrk="1" hangingPunct="1">
              <a:spcBef>
                <a:spcPts val="400"/>
              </a:spcBef>
              <a:buClr>
                <a:srgbClr val="A32730"/>
              </a:buClr>
              <a:buFont typeface="Wingdings" pitchFamily="2" charset="2"/>
              <a:buChar char="§"/>
            </a:pPr>
            <a:r>
              <a:rPr lang="de-DE" sz="2000" smtClean="0"/>
              <a:t>Gesundheitsbezogene Aussage* („Health Claim“) in der EU zugelassen, wenn das </a:t>
            </a:r>
            <a:r>
              <a:rPr lang="de-DE" sz="2000" b="1" smtClean="0">
                <a:solidFill>
                  <a:srgbClr val="A32730"/>
                </a:solidFill>
              </a:rPr>
              <a:t>Produkt pro Verzehrportion mindestens  4 Gramm Beta-Glucan je 30 g verfügbare Kohlenhydrate enthält</a:t>
            </a:r>
            <a:endParaRPr lang="de-DE" sz="2000" smtClean="0"/>
          </a:p>
          <a:p>
            <a:pPr lvl="1" eaLnBrk="1" hangingPunct="1">
              <a:spcBef>
                <a:spcPts val="400"/>
              </a:spcBef>
              <a:buClr>
                <a:srgbClr val="A32730"/>
              </a:buClr>
              <a:buFont typeface="Wingdings" pitchFamily="2" charset="2"/>
              <a:buChar char="§"/>
            </a:pPr>
            <a:r>
              <a:rPr lang="de-DE" sz="1400" smtClean="0"/>
              <a:t>Bedingung anspruchsvoll für ein naturbelassenes Produkt! Wird zurzeit  von einem Haferkleie-Erzeugnis erfüllt.</a:t>
            </a:r>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9" name="Rechteck 8"/>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die Herz-Kreislauf-Gesundheit / IV</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hteck 7"/>
          <p:cNvSpPr/>
          <p:nvPr/>
        </p:nvSpPr>
        <p:spPr>
          <a:xfrm>
            <a:off x="6875463" y="1125538"/>
            <a:ext cx="2160587" cy="1798637"/>
          </a:xfrm>
          <a:prstGeom prst="rect">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400" b="1" u="sng" dirty="0">
                <a:solidFill>
                  <a:schemeClr val="tx1">
                    <a:lumMod val="50000"/>
                    <a:lumOff val="50000"/>
                  </a:schemeClr>
                </a:solidFill>
              </a:rPr>
              <a:t>*Claim: Hafer-Beta-</a:t>
            </a:r>
            <a:r>
              <a:rPr lang="de-DE" sz="1400" b="1" u="sng" dirty="0" err="1">
                <a:solidFill>
                  <a:schemeClr val="tx1">
                    <a:lumMod val="50000"/>
                    <a:lumOff val="50000"/>
                  </a:schemeClr>
                </a:solidFill>
              </a:rPr>
              <a:t>Glucan</a:t>
            </a:r>
            <a:endParaRPr lang="de-DE" sz="1400" dirty="0">
              <a:solidFill>
                <a:schemeClr val="tx1">
                  <a:lumMod val="50000"/>
                  <a:lumOff val="50000"/>
                </a:schemeClr>
              </a:solidFill>
            </a:endParaRPr>
          </a:p>
          <a:p>
            <a:pPr>
              <a:defRPr/>
            </a:pPr>
            <a:r>
              <a:rPr lang="de-DE" sz="1400" dirty="0">
                <a:solidFill>
                  <a:schemeClr val="tx1">
                    <a:lumMod val="50000"/>
                    <a:lumOff val="50000"/>
                  </a:schemeClr>
                </a:solidFill>
              </a:rPr>
              <a:t>Die Einnahme von Beta-</a:t>
            </a:r>
            <a:r>
              <a:rPr lang="de-DE" sz="1400" dirty="0" err="1">
                <a:solidFill>
                  <a:schemeClr val="tx1">
                    <a:lumMod val="50000"/>
                    <a:lumOff val="50000"/>
                  </a:schemeClr>
                </a:solidFill>
              </a:rPr>
              <a:t>Glucan</a:t>
            </a:r>
            <a:r>
              <a:rPr lang="de-DE" sz="1400" dirty="0">
                <a:solidFill>
                  <a:schemeClr val="tx1">
                    <a:lumMod val="50000"/>
                    <a:lumOff val="50000"/>
                  </a:schemeClr>
                </a:solidFill>
              </a:rPr>
              <a:t> aus Hafer trägt zu einem weniger starken Anstieg des Blutzuckerspiegels nach der Mahlzeit bei.</a:t>
            </a:r>
          </a:p>
        </p:txBody>
      </p:sp>
      <p:sp>
        <p:nvSpPr>
          <p:cNvPr id="10" name="Rechteck 9"/>
          <p:cNvSpPr/>
          <p:nvPr/>
        </p:nvSpPr>
        <p:spPr>
          <a:xfrm>
            <a:off x="6875463" y="4005263"/>
            <a:ext cx="2160587" cy="259238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t>Option: Hafertage!</a:t>
            </a:r>
          </a:p>
          <a:p>
            <a:pPr>
              <a:spcBef>
                <a:spcPts val="200"/>
              </a:spcBef>
              <a:defRPr/>
            </a:pPr>
            <a:r>
              <a:rPr lang="de-DE" sz="1400" dirty="0"/>
              <a:t>Über eine 2-3-tägige </a:t>
            </a:r>
            <a:r>
              <a:rPr lang="de-DE" sz="1400" dirty="0" err="1"/>
              <a:t>hafer</a:t>
            </a:r>
            <a:r>
              <a:rPr lang="de-DE" sz="1400" dirty="0"/>
              <a:t>-betonte Kost können Blutzuckerwerte </a:t>
            </a:r>
            <a:r>
              <a:rPr lang="de-DE" sz="1400" dirty="0" err="1"/>
              <a:t>harmoni-siert</a:t>
            </a:r>
            <a:r>
              <a:rPr lang="de-DE" sz="1400" dirty="0"/>
              <a:t> und eine Reduktion der Insulinzufuhr erzielt werden.</a:t>
            </a:r>
          </a:p>
          <a:p>
            <a:pPr>
              <a:defRPr/>
            </a:pPr>
            <a:r>
              <a:rPr lang="de-DE" sz="1400" b="1" dirty="0"/>
              <a:t>Ärztliche Begleitung erforderlich!</a:t>
            </a:r>
          </a:p>
          <a:p>
            <a:pPr>
              <a:defRPr/>
            </a:pPr>
            <a:r>
              <a:rPr lang="de-DE" sz="1400" dirty="0"/>
              <a:t>Pro Tag: 225 g Haferflocken = 10 g Beta-</a:t>
            </a:r>
            <a:r>
              <a:rPr lang="de-DE" sz="1400" dirty="0" err="1"/>
              <a:t>Glucan</a:t>
            </a:r>
            <a:r>
              <a:rPr lang="de-DE" sz="1400" dirty="0"/>
              <a:t>!</a:t>
            </a:r>
          </a:p>
        </p:txBody>
      </p:sp>
      <p:sp>
        <p:nvSpPr>
          <p:cNvPr id="11" name="Explosion 2 10"/>
          <p:cNvSpPr/>
          <p:nvPr/>
        </p:nvSpPr>
        <p:spPr>
          <a:xfrm>
            <a:off x="8172450" y="2997200"/>
            <a:ext cx="971550" cy="1079500"/>
          </a:xfrm>
          <a:prstGeom prst="irregularSeal2">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Foliennummernplatzhalter 11"/>
          <p:cNvSpPr>
            <a:spLocks noGrp="1"/>
          </p:cNvSpPr>
          <p:nvPr>
            <p:ph type="sldNum" sz="quarter" idx="12"/>
          </p:nvPr>
        </p:nvSpPr>
        <p:spPr/>
        <p:txBody>
          <a:bodyPr/>
          <a:lstStyle/>
          <a:p>
            <a:pPr>
              <a:defRPr/>
            </a:pPr>
            <a:fld id="{44902055-CFB6-4A46-AD1E-692083DC96FA}" type="slidenum">
              <a:rPr lang="de-DE" smtClean="0"/>
              <a:pPr>
                <a:defRPr/>
              </a:pPr>
              <a:t>41</a:t>
            </a:fld>
            <a:endParaRPr lang="de-D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nhaltsplatzhalter 2"/>
          <p:cNvSpPr>
            <a:spLocks noGrp="1"/>
          </p:cNvSpPr>
          <p:nvPr>
            <p:ph idx="1"/>
          </p:nvPr>
        </p:nvSpPr>
        <p:spPr>
          <a:xfrm>
            <a:off x="312738" y="1052513"/>
            <a:ext cx="7138987" cy="5545137"/>
          </a:xfrm>
        </p:spPr>
        <p:txBody>
          <a:bodyPr/>
          <a:lstStyle/>
          <a:p>
            <a:pPr eaLnBrk="1" hangingPunct="1">
              <a:spcBef>
                <a:spcPts val="400"/>
              </a:spcBef>
              <a:buClr>
                <a:srgbClr val="A32730"/>
              </a:buClr>
              <a:buFont typeface="Arial" charset="0"/>
              <a:buNone/>
            </a:pPr>
            <a:r>
              <a:rPr lang="de-DE" sz="2000" i="1" smtClean="0">
                <a:solidFill>
                  <a:srgbClr val="A32730"/>
                </a:solidFill>
              </a:rPr>
              <a:t>Die Deutsche Gesellschaft für Ernährung (DGE) sagt in ihrer Leitlinie zur Kohlenhydratzufuhr und Prävention ernährungsmitbedingter Krankheiten*</a:t>
            </a:r>
            <a:r>
              <a:rPr lang="de-DE" sz="2000" b="1" smtClean="0">
                <a:solidFill>
                  <a:srgbClr val="A32730"/>
                </a:solidFill>
              </a:rPr>
              <a:t>:</a:t>
            </a:r>
          </a:p>
          <a:p>
            <a:pPr eaLnBrk="1" hangingPunct="1">
              <a:spcBef>
                <a:spcPts val="800"/>
              </a:spcBef>
              <a:buClr>
                <a:srgbClr val="A32730"/>
              </a:buClr>
              <a:buFont typeface="Wingdings" pitchFamily="2" charset="2"/>
              <a:buChar char="§"/>
            </a:pPr>
            <a:r>
              <a:rPr lang="de-DE" sz="2000" b="1" i="1" smtClean="0"/>
              <a:t>Mit überzeugender Evidenz </a:t>
            </a:r>
            <a:r>
              <a:rPr lang="de-DE" sz="2000" smtClean="0"/>
              <a:t>senkt ein hoher Verzehr an </a:t>
            </a:r>
            <a:r>
              <a:rPr lang="de-DE" sz="2000" b="1" smtClean="0">
                <a:solidFill>
                  <a:srgbClr val="A32730"/>
                </a:solidFill>
              </a:rPr>
              <a:t>Vollkornprodukten sowie an löslichen Ballaststoffen </a:t>
            </a:r>
            <a:r>
              <a:rPr lang="de-DE" sz="2000" smtClean="0"/>
              <a:t>die Konzentration von Gesamt- und LDL-Cholesterol. </a:t>
            </a:r>
          </a:p>
          <a:p>
            <a:pPr eaLnBrk="1" hangingPunct="1">
              <a:spcBef>
                <a:spcPts val="400"/>
              </a:spcBef>
              <a:buClr>
                <a:srgbClr val="A32730"/>
              </a:buClr>
              <a:buFont typeface="Wingdings" pitchFamily="2" charset="2"/>
              <a:buChar char="§"/>
            </a:pPr>
            <a:r>
              <a:rPr lang="de-DE" sz="2000" b="1" i="1" smtClean="0"/>
              <a:t>Mit wahrscheinlicher Evidenz </a:t>
            </a:r>
            <a:r>
              <a:rPr lang="de-DE" sz="2000" smtClean="0"/>
              <a:t>senkt ein hoher Verzehr</a:t>
            </a:r>
          </a:p>
          <a:p>
            <a:pPr lvl="1" eaLnBrk="1" hangingPunct="1">
              <a:spcBef>
                <a:spcPts val="400"/>
              </a:spcBef>
              <a:buClr>
                <a:srgbClr val="A32730"/>
              </a:buClr>
              <a:buFont typeface="Wingdings" pitchFamily="2" charset="2"/>
              <a:buChar char="§"/>
            </a:pPr>
            <a:r>
              <a:rPr lang="de-DE" sz="2000" smtClean="0"/>
              <a:t>an </a:t>
            </a:r>
            <a:r>
              <a:rPr lang="de-DE" sz="2000" b="1" smtClean="0">
                <a:solidFill>
                  <a:srgbClr val="A32730"/>
                </a:solidFill>
              </a:rPr>
              <a:t>Getreidevollkornprodukten</a:t>
            </a:r>
            <a:r>
              <a:rPr lang="de-DE" sz="2000" smtClean="0"/>
              <a:t> das Risiko für Bluthochdruck, koronare Herzkrankheit und für Diabetes mellitus Typ 2,</a:t>
            </a:r>
          </a:p>
          <a:p>
            <a:pPr lvl="1" eaLnBrk="1" hangingPunct="1">
              <a:spcBef>
                <a:spcPts val="400"/>
              </a:spcBef>
              <a:buClr>
                <a:srgbClr val="A32730"/>
              </a:buClr>
              <a:buFont typeface="Wingdings" pitchFamily="2" charset="2"/>
              <a:buChar char="§"/>
            </a:pPr>
            <a:r>
              <a:rPr lang="de-DE" sz="2000" smtClean="0"/>
              <a:t>an </a:t>
            </a:r>
            <a:r>
              <a:rPr lang="de-DE" sz="2000" b="1" smtClean="0">
                <a:solidFill>
                  <a:srgbClr val="A32730"/>
                </a:solidFill>
              </a:rPr>
              <a:t>Ballaststoffen in Getreidevollkornprodukten </a:t>
            </a:r>
            <a:r>
              <a:rPr lang="de-DE" sz="2000" smtClean="0"/>
              <a:t>das Risiko für Diabetes mellitus Typ 2,</a:t>
            </a:r>
          </a:p>
          <a:p>
            <a:pPr lvl="1" eaLnBrk="1" hangingPunct="1">
              <a:spcBef>
                <a:spcPts val="400"/>
              </a:spcBef>
              <a:buClr>
                <a:srgbClr val="A32730"/>
              </a:buClr>
              <a:buFont typeface="Wingdings" pitchFamily="2" charset="2"/>
              <a:buChar char="§"/>
            </a:pPr>
            <a:r>
              <a:rPr lang="de-DE" sz="2000" smtClean="0"/>
              <a:t>an </a:t>
            </a:r>
            <a:r>
              <a:rPr lang="de-DE" sz="2000" b="1" smtClean="0">
                <a:solidFill>
                  <a:srgbClr val="A32730"/>
                </a:solidFill>
              </a:rPr>
              <a:t>löslichen und unlöslichen Ballaststoffen </a:t>
            </a:r>
            <a:r>
              <a:rPr lang="de-DE" sz="2000" smtClean="0"/>
              <a:t>das Risiko für die koronare Herzkrankheit.</a:t>
            </a:r>
          </a:p>
          <a:p>
            <a:pPr eaLnBrk="1" hangingPunct="1">
              <a:spcBef>
                <a:spcPts val="400"/>
              </a:spcBef>
              <a:buClr>
                <a:srgbClr val="A32730"/>
              </a:buClr>
              <a:buFont typeface="Arial" charset="0"/>
              <a:buNone/>
            </a:pPr>
            <a:endParaRPr lang="de-DE" sz="1400" i="1" smtClean="0"/>
          </a:p>
          <a:p>
            <a:pPr eaLnBrk="1" hangingPunct="1">
              <a:spcBef>
                <a:spcPts val="400"/>
              </a:spcBef>
              <a:buClr>
                <a:srgbClr val="A32730"/>
              </a:buClr>
              <a:buFont typeface="Arial" charset="0"/>
              <a:buNone/>
            </a:pPr>
            <a:r>
              <a:rPr lang="de-DE" sz="1400" i="1" smtClean="0"/>
              <a:t>*basierend auf Auswertungen zahlreicher wissenschaftlicher Studien</a:t>
            </a:r>
          </a:p>
        </p:txBody>
      </p:sp>
      <p:sp>
        <p:nvSpPr>
          <p:cNvPr id="5" name="Fußzeilenplatzhalter 4"/>
          <p:cNvSpPr>
            <a:spLocks noGrp="1"/>
          </p:cNvSpPr>
          <p:nvPr>
            <p:ph type="ftr" sz="quarter" idx="11"/>
          </p:nvPr>
        </p:nvSpPr>
        <p:spPr>
          <a:xfrm>
            <a:off x="-36512" y="6519863"/>
            <a:ext cx="5591175" cy="365125"/>
          </a:xfrm>
        </p:spPr>
        <p:txBody>
          <a:bodyPr/>
          <a:lstStyle/>
          <a:p>
            <a:pPr>
              <a:defRPr/>
            </a:pPr>
            <a:r>
              <a:rPr lang="de-DE" smtClean="0"/>
              <a:t>© Hafer Die Alleskörner,VDGS e.V.</a:t>
            </a:r>
            <a:endParaRPr lang="de-DE" dirty="0"/>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die Herz-Kreislauf-Gesundheit / V</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42</a:t>
            </a:fld>
            <a:endParaRPr lang="de-D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Inhaltsplatzhalter 2"/>
          <p:cNvSpPr>
            <a:spLocks noGrp="1"/>
          </p:cNvSpPr>
          <p:nvPr>
            <p:ph idx="1"/>
          </p:nvPr>
        </p:nvSpPr>
        <p:spPr>
          <a:xfrm>
            <a:off x="312738" y="1052513"/>
            <a:ext cx="6923087" cy="5545137"/>
          </a:xfrm>
        </p:spPr>
        <p:txBody>
          <a:bodyPr/>
          <a:lstStyle/>
          <a:p>
            <a:pPr eaLnBrk="1" hangingPunct="1">
              <a:spcBef>
                <a:spcPts val="400"/>
              </a:spcBef>
              <a:buClr>
                <a:srgbClr val="A32730"/>
              </a:buClr>
              <a:buFont typeface="Wingdings" pitchFamily="2" charset="2"/>
              <a:buChar char="§"/>
            </a:pPr>
            <a:r>
              <a:rPr lang="de-DE" sz="2000" i="1" dirty="0" smtClean="0"/>
              <a:t>DGE-Leitlinie: </a:t>
            </a:r>
            <a:r>
              <a:rPr lang="de-DE" sz="2000" b="1" i="1" dirty="0" smtClean="0"/>
              <a:t>Mit wahrscheinlicher Evidenz </a:t>
            </a:r>
            <a:r>
              <a:rPr lang="de-DE" sz="2000" dirty="0" smtClean="0"/>
              <a:t>senkt ein hoher Verzehr an </a:t>
            </a:r>
            <a:r>
              <a:rPr lang="de-DE" sz="2000" b="1" dirty="0" smtClean="0">
                <a:solidFill>
                  <a:srgbClr val="A32730"/>
                </a:solidFill>
              </a:rPr>
              <a:t>Ballaststoffen in Getreidevollkornprodukten </a:t>
            </a:r>
            <a:r>
              <a:rPr lang="de-DE" sz="2000" dirty="0" smtClean="0"/>
              <a:t>das Risiko für maligne Tumore im </a:t>
            </a:r>
            <a:r>
              <a:rPr lang="de-DE" sz="2000" dirty="0" err="1" smtClean="0"/>
              <a:t>Kolorektum</a:t>
            </a:r>
            <a:r>
              <a:rPr lang="de-DE" sz="2000" dirty="0" smtClean="0"/>
              <a:t>.</a:t>
            </a:r>
          </a:p>
          <a:p>
            <a:pPr eaLnBrk="1" hangingPunct="1"/>
            <a:r>
              <a:rPr lang="de-DE" sz="2000" b="1" dirty="0" smtClean="0">
                <a:solidFill>
                  <a:srgbClr val="A32730"/>
                </a:solidFill>
              </a:rPr>
              <a:t>Wirkung von Hafer: regulierend, aktivierend, wohltuend</a:t>
            </a:r>
          </a:p>
          <a:p>
            <a:pPr eaLnBrk="1" hangingPunct="1"/>
            <a:endParaRPr lang="de-DE" sz="1200" b="1" dirty="0" smtClean="0">
              <a:solidFill>
                <a:srgbClr val="A32730"/>
              </a:solidFill>
            </a:endParaRPr>
          </a:p>
          <a:p>
            <a:pPr eaLnBrk="1" hangingPunct="1"/>
            <a:r>
              <a:rPr lang="de-DE" sz="2000" b="1" dirty="0" smtClean="0">
                <a:solidFill>
                  <a:srgbClr val="A32730"/>
                </a:solidFill>
              </a:rPr>
              <a:t>Wirkung der löslichen Ballaststoffe</a:t>
            </a:r>
            <a:endParaRPr lang="de-DE" sz="2000" dirty="0" smtClean="0"/>
          </a:p>
          <a:p>
            <a:pPr lvl="1" eaLnBrk="1" hangingPunct="1"/>
            <a:r>
              <a:rPr lang="de-DE" sz="1600" dirty="0" smtClean="0"/>
              <a:t>Sie werden im Dickdarm durch Bakterien abgebaut, die Bakterien sind für Darmflora und Immunsystem förderlich .</a:t>
            </a:r>
          </a:p>
          <a:p>
            <a:pPr lvl="1" eaLnBrk="1" hangingPunct="1"/>
            <a:r>
              <a:rPr lang="de-DE" sz="1600" dirty="0" smtClean="0"/>
              <a:t>Beim Abbau der löslichen Ballaststoffe entstehen </a:t>
            </a:r>
            <a:r>
              <a:rPr lang="de-DE" sz="1600" dirty="0" err="1" smtClean="0"/>
              <a:t>kurzkettige</a:t>
            </a:r>
            <a:r>
              <a:rPr lang="de-DE" sz="1600" dirty="0" smtClean="0"/>
              <a:t> Fettsäuren = Nährstoffe für die Dickdarmzellen = Unterstützung für Darmfunktion.</a:t>
            </a:r>
          </a:p>
          <a:p>
            <a:pPr lvl="1" eaLnBrk="1" hangingPunct="1"/>
            <a:r>
              <a:rPr lang="de-DE" sz="1600" dirty="0" smtClean="0"/>
              <a:t>Das durch die löslichen Ballaststoffe gebildete zähflüssige Gel bildet Schutzschicht für die Darmschleimhaut.</a:t>
            </a:r>
          </a:p>
          <a:p>
            <a:pPr lvl="1" eaLnBrk="1" hangingPunct="1"/>
            <a:r>
              <a:rPr lang="de-DE" sz="1600" dirty="0" smtClean="0"/>
              <a:t>In viskoser Masse werden auch schädliche Substanzen gebunden und damit zügig ausgeschieden. Negative Wirkung der Schadstoffe reduziert.</a:t>
            </a:r>
          </a:p>
          <a:p>
            <a:pPr eaLnBrk="1" hangingPunct="1"/>
            <a:r>
              <a:rPr lang="de-DE" sz="2000" b="1" dirty="0" smtClean="0">
                <a:solidFill>
                  <a:srgbClr val="A32730"/>
                </a:solidFill>
              </a:rPr>
              <a:t>Wirkung der unlöslichen Ballaststoffe</a:t>
            </a:r>
          </a:p>
          <a:p>
            <a:pPr lvl="1" eaLnBrk="1" hangingPunct="1"/>
            <a:r>
              <a:rPr lang="de-DE" sz="1600" dirty="0" smtClean="0"/>
              <a:t>Sie werden nicht durch die Bakterien im Dickdarm abgebaut.</a:t>
            </a:r>
          </a:p>
          <a:p>
            <a:pPr lvl="1" eaLnBrk="1" hangingPunct="1"/>
            <a:r>
              <a:rPr lang="de-DE" sz="1600" dirty="0" smtClean="0"/>
              <a:t>Sie erhöhen daher das Stuhlvolumen sehr stark, aktivieren damit die Darmbewegung und beschleunigen Darmpassage und Ausscheidung.</a:t>
            </a:r>
          </a:p>
        </p:txBody>
      </p:sp>
      <p:sp>
        <p:nvSpPr>
          <p:cNvPr id="5" name="Fußzeilenplatzhalter 4"/>
          <p:cNvSpPr>
            <a:spLocks noGrp="1"/>
          </p:cNvSpPr>
          <p:nvPr>
            <p:ph type="ftr" sz="quarter" idx="11"/>
          </p:nvPr>
        </p:nvSpPr>
        <p:spPr>
          <a:xfrm>
            <a:off x="-36512" y="6519863"/>
            <a:ext cx="5591175" cy="365125"/>
          </a:xfrm>
        </p:spPr>
        <p:txBody>
          <a:bodyPr/>
          <a:lstStyle/>
          <a:p>
            <a:pPr>
              <a:defRPr/>
            </a:pPr>
            <a:r>
              <a:rPr lang="de-DE" smtClean="0"/>
              <a:t>© Hafer Die Alleskörner,VDGS e.V.</a:t>
            </a:r>
            <a:endParaRPr lang="de-DE" dirty="0"/>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Für die Magen-Darm-Gesundheit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hteck 5"/>
          <p:cNvSpPr/>
          <p:nvPr/>
        </p:nvSpPr>
        <p:spPr>
          <a:xfrm>
            <a:off x="7235825" y="2708920"/>
            <a:ext cx="1836738" cy="1871662"/>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t>Lösliche Ballaststoffe </a:t>
            </a:r>
          </a:p>
          <a:p>
            <a:pPr algn="ctr">
              <a:defRPr/>
            </a:pPr>
            <a:endParaRPr lang="de-DE" sz="2000" b="1" dirty="0"/>
          </a:p>
          <a:p>
            <a:pPr algn="ctr">
              <a:defRPr/>
            </a:pPr>
            <a:r>
              <a:rPr lang="de-DE" sz="1600" b="1" dirty="0"/>
              <a:t>zur Erhaltung der Darmfunktion </a:t>
            </a:r>
            <a:br>
              <a:rPr lang="de-DE" sz="1600" b="1" dirty="0"/>
            </a:br>
            <a:r>
              <a:rPr lang="de-DE" sz="1600" b="1" dirty="0"/>
              <a:t>und der Darmgesundheit</a:t>
            </a:r>
            <a:endParaRPr lang="de-DE" sz="1500" dirty="0"/>
          </a:p>
        </p:txBody>
      </p:sp>
      <p:sp>
        <p:nvSpPr>
          <p:cNvPr id="8" name="Rechteck 7"/>
          <p:cNvSpPr/>
          <p:nvPr/>
        </p:nvSpPr>
        <p:spPr>
          <a:xfrm>
            <a:off x="7235825" y="5229225"/>
            <a:ext cx="1836738" cy="151288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t>Unlösliche Ballaststoffe </a:t>
            </a:r>
          </a:p>
          <a:p>
            <a:pPr algn="ctr">
              <a:defRPr/>
            </a:pPr>
            <a:endParaRPr lang="de-DE" sz="2000" b="1" dirty="0"/>
          </a:p>
          <a:p>
            <a:pPr algn="ctr">
              <a:defRPr/>
            </a:pPr>
            <a:r>
              <a:rPr lang="de-DE" sz="1600" b="1" dirty="0"/>
              <a:t>zur Förderung der Verdauung</a:t>
            </a:r>
            <a:endParaRPr lang="de-DE" sz="1500" dirty="0"/>
          </a:p>
        </p:txBody>
      </p:sp>
      <p:sp>
        <p:nvSpPr>
          <p:cNvPr id="9" name="Foliennummernplatzhalter 8"/>
          <p:cNvSpPr>
            <a:spLocks noGrp="1"/>
          </p:cNvSpPr>
          <p:nvPr>
            <p:ph type="sldNum" sz="quarter" idx="12"/>
          </p:nvPr>
        </p:nvSpPr>
        <p:spPr/>
        <p:txBody>
          <a:bodyPr/>
          <a:lstStyle/>
          <a:p>
            <a:pPr>
              <a:defRPr/>
            </a:pPr>
            <a:fld id="{44902055-CFB6-4A46-AD1E-692083DC96FA}" type="slidenum">
              <a:rPr lang="de-DE" smtClean="0"/>
              <a:pPr>
                <a:defRPr/>
              </a:pPr>
              <a:t>43</a:t>
            </a:fld>
            <a:endParaRPr lang="de-DE"/>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8</a:t>
            </a:r>
          </a:p>
          <a:p>
            <a:pPr>
              <a:spcBef>
                <a:spcPts val="0"/>
              </a:spcBef>
              <a:buClr>
                <a:srgbClr val="A32730"/>
              </a:buClr>
              <a:buFont typeface="Arial" charset="0"/>
              <a:buNone/>
            </a:pPr>
            <a:r>
              <a:rPr lang="de-DE" sz="1600" dirty="0" smtClean="0"/>
              <a:t>Welche spezifischen Aspekte des Hafers aus diesem Kapitel halten Sie für besonders wichtig?</a:t>
            </a:r>
          </a:p>
          <a:p>
            <a:pPr>
              <a:spcBef>
                <a:spcPts val="0"/>
              </a:spcBef>
              <a:buClr>
                <a:srgbClr val="A32730"/>
              </a:buClr>
              <a:buFont typeface="Arial" charset="0"/>
              <a:buNone/>
            </a:pPr>
            <a:endParaRPr lang="de-DE" sz="1600" dirty="0" smtClean="0"/>
          </a:p>
          <a:p>
            <a:pPr>
              <a:spcBef>
                <a:spcPts val="0"/>
              </a:spcBef>
              <a:buClr>
                <a:srgbClr val="A32730"/>
              </a:buClr>
              <a:buFont typeface="Arial" charset="0"/>
              <a:buNone/>
            </a:pPr>
            <a:r>
              <a:rPr lang="de-DE" sz="1600" dirty="0" smtClean="0"/>
              <a:t>Hier einige thematische Stichworte:</a:t>
            </a:r>
          </a:p>
          <a:p>
            <a:pPr>
              <a:spcBef>
                <a:spcPts val="0"/>
              </a:spcBef>
              <a:buClr>
                <a:srgbClr val="A32730"/>
              </a:buClr>
              <a:buFont typeface="Arial" charset="0"/>
              <a:buNone/>
            </a:pPr>
            <a:endParaRPr lang="de-DE" sz="1600" dirty="0" smtClean="0"/>
          </a:p>
          <a:p>
            <a:pPr marL="457200" indent="-457200">
              <a:spcBef>
                <a:spcPts val="0"/>
              </a:spcBef>
              <a:buClr>
                <a:srgbClr val="A32730"/>
              </a:buClr>
            </a:pPr>
            <a:r>
              <a:rPr lang="de-DE" sz="1600" dirty="0" smtClean="0"/>
              <a:t>Lebensphasen, von jung bis alt</a:t>
            </a:r>
          </a:p>
          <a:p>
            <a:pPr marL="457200" indent="-457200">
              <a:spcBef>
                <a:spcPts val="0"/>
              </a:spcBef>
              <a:buClr>
                <a:srgbClr val="A32730"/>
              </a:buClr>
            </a:pPr>
            <a:r>
              <a:rPr lang="de-DE" sz="1600" dirty="0" smtClean="0"/>
              <a:t>Bluthochdruck</a:t>
            </a:r>
          </a:p>
          <a:p>
            <a:pPr marL="457200" indent="-457200">
              <a:spcBef>
                <a:spcPts val="0"/>
              </a:spcBef>
              <a:buClr>
                <a:srgbClr val="A32730"/>
              </a:buClr>
            </a:pPr>
            <a:r>
              <a:rPr lang="de-DE" sz="1600" dirty="0" smtClean="0"/>
              <a:t>Cholesterinspiegel </a:t>
            </a:r>
          </a:p>
          <a:p>
            <a:pPr marL="457200" indent="-457200">
              <a:spcBef>
                <a:spcPts val="0"/>
              </a:spcBef>
              <a:buClr>
                <a:srgbClr val="A32730"/>
              </a:buClr>
            </a:pPr>
            <a:r>
              <a:rPr lang="de-DE" sz="1600" dirty="0" smtClean="0"/>
              <a:t>Insulinresistenz / Diabetes Typ 2</a:t>
            </a:r>
          </a:p>
          <a:p>
            <a:pPr marL="457200" indent="-457200">
              <a:spcBef>
                <a:spcPts val="0"/>
              </a:spcBef>
              <a:buClr>
                <a:srgbClr val="A32730"/>
              </a:buClr>
            </a:pPr>
            <a:r>
              <a:rPr lang="de-DE" sz="1600" dirty="0" smtClean="0"/>
              <a:t>Übergewicht </a:t>
            </a:r>
          </a:p>
          <a:p>
            <a:pPr marL="457200" indent="-457200">
              <a:spcBef>
                <a:spcPts val="0"/>
              </a:spcBef>
              <a:buClr>
                <a:srgbClr val="A32730"/>
              </a:buClr>
            </a:pPr>
            <a:r>
              <a:rPr lang="de-DE" sz="1600" dirty="0" smtClean="0"/>
              <a:t>Magen-Darm-Trakt</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61.</a:t>
            </a:r>
            <a:endParaRPr lang="de-DE" sz="1200" i="1" dirty="0">
              <a:solidFill>
                <a:schemeClr val="tx1"/>
              </a:solidFill>
            </a:endParaRP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44</a:t>
            </a:fld>
            <a:endParaRPr lang="de-DE"/>
          </a:p>
        </p:txBody>
      </p:sp>
      <p:sp>
        <p:nvSpPr>
          <p:cNvPr id="8" name="Fußzeilenplatzhalter 7"/>
          <p:cNvSpPr>
            <a:spLocks noGrp="1"/>
          </p:cNvSpPr>
          <p:nvPr>
            <p:ph type="ftr" sz="quarter" idx="11"/>
          </p:nvPr>
        </p:nvSpPr>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p:cNvSpPr>
            <a:spLocks noGrp="1"/>
          </p:cNvSpPr>
          <p:nvPr>
            <p:ph idx="1"/>
          </p:nvPr>
        </p:nvSpPr>
        <p:spPr>
          <a:xfrm>
            <a:off x="457200" y="1268760"/>
            <a:ext cx="6851650" cy="4808537"/>
          </a:xfrm>
        </p:spPr>
        <p:txBody>
          <a:bodyPr/>
          <a:lstStyle/>
          <a:p>
            <a:pPr eaLnBrk="1" hangingPunct="1">
              <a:buFont typeface="Wingdings" pitchFamily="2" charset="2"/>
              <a:buChar char="§"/>
            </a:pPr>
            <a:r>
              <a:rPr lang="de-DE" sz="2000" b="1" dirty="0" smtClean="0">
                <a:solidFill>
                  <a:schemeClr val="bg1">
                    <a:lumMod val="50000"/>
                  </a:schemeClr>
                </a:solidFill>
              </a:rPr>
              <a:t>Hafer für alle Altersstufen</a:t>
            </a:r>
          </a:p>
          <a:p>
            <a:pPr marL="742950" lvl="2" indent="-342900" eaLnBrk="1" hangingPunct="1">
              <a:buFont typeface="Wingdings" pitchFamily="2" charset="2"/>
              <a:buChar char="§"/>
            </a:pPr>
            <a:r>
              <a:rPr lang="de-DE" sz="1700" dirty="0" smtClean="0">
                <a:solidFill>
                  <a:schemeClr val="bg1">
                    <a:lumMod val="50000"/>
                  </a:schemeClr>
                </a:solidFill>
              </a:rPr>
              <a:t>vom Säugling</a:t>
            </a:r>
          </a:p>
          <a:p>
            <a:pPr marL="742950" lvl="2" indent="-342900" eaLnBrk="1" hangingPunct="1">
              <a:buFont typeface="Wingdings" pitchFamily="2" charset="2"/>
              <a:buChar char="§"/>
            </a:pPr>
            <a:r>
              <a:rPr lang="de-DE" sz="1700" dirty="0" smtClean="0">
                <a:solidFill>
                  <a:schemeClr val="bg1">
                    <a:lumMod val="50000"/>
                  </a:schemeClr>
                </a:solidFill>
              </a:rPr>
              <a:t>bis ins hohe Alter</a:t>
            </a:r>
          </a:p>
          <a:p>
            <a:pPr eaLnBrk="1" hangingPunct="1">
              <a:buFont typeface="Wingdings" pitchFamily="2" charset="2"/>
              <a:buChar char="§"/>
            </a:pPr>
            <a:endParaRPr lang="de-DE" sz="1700" b="1" dirty="0" smtClean="0">
              <a:solidFill>
                <a:schemeClr val="bg1">
                  <a:lumMod val="50000"/>
                </a:schemeClr>
              </a:solidFill>
            </a:endParaRPr>
          </a:p>
          <a:p>
            <a:pPr eaLnBrk="1" hangingPunct="1">
              <a:buFont typeface="Wingdings" pitchFamily="2" charset="2"/>
              <a:buChar char="§"/>
            </a:pPr>
            <a:r>
              <a:rPr lang="de-DE" sz="2000" b="1" dirty="0" smtClean="0">
                <a:solidFill>
                  <a:schemeClr val="bg1">
                    <a:lumMod val="50000"/>
                  </a:schemeClr>
                </a:solidFill>
              </a:rPr>
              <a:t>Hafer in der Prävention</a:t>
            </a:r>
          </a:p>
          <a:p>
            <a:pPr lvl="1" eaLnBrk="1" hangingPunct="1">
              <a:buFont typeface="Wingdings" pitchFamily="2" charset="2"/>
              <a:buChar char="§"/>
            </a:pPr>
            <a:r>
              <a:rPr lang="de-DE" sz="1700" dirty="0" smtClean="0">
                <a:solidFill>
                  <a:schemeClr val="bg1">
                    <a:lumMod val="50000"/>
                  </a:schemeClr>
                </a:solidFill>
              </a:rPr>
              <a:t>Herz-Kreislauf-Gesundheit / Metabolisches Syndrom</a:t>
            </a:r>
          </a:p>
          <a:p>
            <a:pPr lvl="2" eaLnBrk="1" hangingPunct="1">
              <a:buFont typeface="Wingdings" pitchFamily="2" charset="2"/>
              <a:buChar char="§"/>
            </a:pPr>
            <a:r>
              <a:rPr lang="de-DE" sz="1700" dirty="0" smtClean="0">
                <a:solidFill>
                  <a:schemeClr val="bg1">
                    <a:lumMod val="50000"/>
                  </a:schemeClr>
                </a:solidFill>
              </a:rPr>
              <a:t>Bauchbetontes Übergewicht</a:t>
            </a:r>
          </a:p>
          <a:p>
            <a:pPr lvl="2" eaLnBrk="1" hangingPunct="1">
              <a:buFont typeface="Wingdings" pitchFamily="2" charset="2"/>
              <a:buChar char="§"/>
            </a:pPr>
            <a:r>
              <a:rPr lang="de-DE" sz="1700" dirty="0" smtClean="0">
                <a:solidFill>
                  <a:schemeClr val="bg1">
                    <a:lumMod val="50000"/>
                  </a:schemeClr>
                </a:solidFill>
              </a:rPr>
              <a:t>Fettstoffwechselstörungen</a:t>
            </a:r>
          </a:p>
          <a:p>
            <a:pPr lvl="2" eaLnBrk="1" hangingPunct="1">
              <a:buFont typeface="Wingdings" pitchFamily="2" charset="2"/>
              <a:buChar char="§"/>
            </a:pPr>
            <a:r>
              <a:rPr lang="de-DE" sz="1700" dirty="0" smtClean="0">
                <a:solidFill>
                  <a:schemeClr val="bg1">
                    <a:lumMod val="50000"/>
                  </a:schemeClr>
                </a:solidFill>
              </a:rPr>
              <a:t>Bluthochdruck</a:t>
            </a:r>
          </a:p>
          <a:p>
            <a:pPr lvl="2" eaLnBrk="1" hangingPunct="1">
              <a:buFont typeface="Wingdings" pitchFamily="2" charset="2"/>
              <a:buChar char="§"/>
            </a:pPr>
            <a:r>
              <a:rPr lang="de-DE" sz="1700" dirty="0" smtClean="0">
                <a:solidFill>
                  <a:schemeClr val="bg1">
                    <a:lumMod val="50000"/>
                  </a:schemeClr>
                </a:solidFill>
              </a:rPr>
              <a:t>Diabetes mellitus Typ 2</a:t>
            </a:r>
          </a:p>
          <a:p>
            <a:pPr lvl="1" eaLnBrk="1" hangingPunct="1">
              <a:buFont typeface="Wingdings" pitchFamily="2" charset="2"/>
              <a:buChar char="§"/>
            </a:pPr>
            <a:r>
              <a:rPr lang="de-DE" sz="1700" dirty="0" smtClean="0">
                <a:solidFill>
                  <a:schemeClr val="bg1">
                    <a:lumMod val="50000"/>
                  </a:schemeClr>
                </a:solidFill>
              </a:rPr>
              <a:t>Magen-Darm-Gesundheit</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r>
              <a:rPr lang="de-DE" sz="2000" b="1" dirty="0" smtClean="0">
                <a:solidFill>
                  <a:srgbClr val="A32730"/>
                </a:solidFill>
              </a:rPr>
              <a:t>Hafer bei Unverträglichkeiten und Allergien</a:t>
            </a:r>
          </a:p>
          <a:p>
            <a:pPr lvl="1" eaLnBrk="1" hangingPunct="1">
              <a:buFont typeface="Wingdings" pitchFamily="2" charset="2"/>
              <a:buChar char="§"/>
            </a:pPr>
            <a:r>
              <a:rPr lang="de-DE" sz="1700" dirty="0" smtClean="0">
                <a:solidFill>
                  <a:srgbClr val="A32730"/>
                </a:solidFill>
              </a:rPr>
              <a:t>Gluten</a:t>
            </a:r>
          </a:p>
          <a:p>
            <a:pPr lvl="1" eaLnBrk="1" hangingPunct="1">
              <a:buFont typeface="Wingdings" pitchFamily="2" charset="2"/>
              <a:buChar char="§"/>
            </a:pPr>
            <a:r>
              <a:rPr lang="de-DE" sz="1700" dirty="0" smtClean="0">
                <a:solidFill>
                  <a:srgbClr val="A32730"/>
                </a:solidFill>
              </a:rPr>
              <a:t>Laktose</a:t>
            </a:r>
          </a:p>
          <a:p>
            <a:pPr eaLnBrk="1" hangingPunct="1">
              <a:buFont typeface="Wingdings" pitchFamily="2" charset="2"/>
              <a:buChar char="§"/>
            </a:pPr>
            <a:endParaRPr lang="de-DE" sz="1700" b="1" dirty="0" smtClean="0">
              <a:solidFill>
                <a:srgbClr val="A32730"/>
              </a:solidFill>
            </a:endParaRPr>
          </a:p>
          <a:p>
            <a:pPr eaLnBrk="1" hangingPunct="1">
              <a:buFont typeface="Wingdings" pitchFamily="2" charset="2"/>
              <a:buChar char="§"/>
            </a:pPr>
            <a:endParaRPr lang="de-DE" sz="1700" b="1" dirty="0" smtClean="0">
              <a:solidFill>
                <a:srgbClr val="A32730"/>
              </a:solidFill>
            </a:endParaRPr>
          </a:p>
        </p:txBody>
      </p:sp>
      <p:sp>
        <p:nvSpPr>
          <p:cNvPr id="7" name="Fußzeilenplatzhalter 6"/>
          <p:cNvSpPr>
            <a:spLocks noGrp="1"/>
          </p:cNvSpPr>
          <p:nvPr>
            <p:ph type="ftr" sz="quarter" idx="11"/>
          </p:nvPr>
        </p:nvSpPr>
        <p:spPr/>
        <p:txBody>
          <a:bodyPr/>
          <a:lstStyle/>
          <a:p>
            <a:pPr>
              <a:defRPr/>
            </a:pPr>
            <a:r>
              <a:rPr lang="de-DE" smtClean="0"/>
              <a:t>© Hafer Die Alleskörner,VDGS e.V.</a:t>
            </a:r>
            <a:endParaRPr lang="de-DE"/>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Übersicht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45</a:t>
            </a:fld>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nhaltsplatzhalter 2"/>
          <p:cNvSpPr>
            <a:spLocks noGrp="1"/>
          </p:cNvSpPr>
          <p:nvPr>
            <p:ph idx="1"/>
          </p:nvPr>
        </p:nvSpPr>
        <p:spPr>
          <a:xfrm>
            <a:off x="312738" y="979860"/>
            <a:ext cx="7211589" cy="5617492"/>
          </a:xfrm>
        </p:spPr>
        <p:txBody>
          <a:bodyPr/>
          <a:lstStyle/>
          <a:p>
            <a:pPr eaLnBrk="1" hangingPunct="1">
              <a:spcBef>
                <a:spcPts val="200"/>
              </a:spcBef>
              <a:buClr>
                <a:srgbClr val="A32730"/>
              </a:buClr>
              <a:buFont typeface="Arial" charset="0"/>
              <a:buNone/>
            </a:pPr>
            <a:r>
              <a:rPr lang="de-DE" sz="1800" b="1" u="sng" dirty="0" smtClean="0">
                <a:solidFill>
                  <a:schemeClr val="tx1">
                    <a:lumMod val="50000"/>
                    <a:lumOff val="50000"/>
                  </a:schemeClr>
                </a:solidFill>
              </a:rPr>
              <a:t>Wichtige Begriffsklärungen:</a:t>
            </a:r>
          </a:p>
          <a:p>
            <a:pPr eaLnBrk="1" hangingPunct="1">
              <a:spcBef>
                <a:spcPts val="200"/>
              </a:spcBef>
              <a:buClr>
                <a:srgbClr val="A32730"/>
              </a:buClr>
              <a:buFont typeface="Arial" charset="0"/>
              <a:buNone/>
            </a:pPr>
            <a:endParaRPr lang="de-DE" sz="1800" b="1" dirty="0" smtClean="0"/>
          </a:p>
          <a:p>
            <a:pPr algn="ctr" eaLnBrk="1" hangingPunct="1">
              <a:spcBef>
                <a:spcPts val="200"/>
              </a:spcBef>
              <a:buClr>
                <a:srgbClr val="A32730"/>
              </a:buClr>
              <a:buFont typeface="Arial" charset="0"/>
              <a:buNone/>
            </a:pPr>
            <a:endParaRPr lang="de-DE" sz="1800" b="1" dirty="0" smtClean="0"/>
          </a:p>
          <a:p>
            <a:pPr eaLnBrk="1" hangingPunct="1">
              <a:spcBef>
                <a:spcPts val="200"/>
              </a:spcBef>
              <a:buClr>
                <a:srgbClr val="A32730"/>
              </a:buClr>
              <a:buFont typeface="Arial" charset="0"/>
              <a:buNone/>
            </a:pPr>
            <a:endParaRPr lang="de-DE" sz="1100" b="1" dirty="0" smtClean="0"/>
          </a:p>
          <a:p>
            <a:pPr eaLnBrk="1" hangingPunct="1">
              <a:spcBef>
                <a:spcPts val="200"/>
              </a:spcBef>
              <a:buClr>
                <a:srgbClr val="A32730"/>
              </a:buClr>
              <a:buFont typeface="Arial" charset="0"/>
              <a:buNone/>
            </a:pPr>
            <a:endParaRPr lang="de-DE" sz="1100" b="1" dirty="0" smtClean="0"/>
          </a:p>
          <a:p>
            <a:pPr eaLnBrk="1" hangingPunct="1">
              <a:spcBef>
                <a:spcPts val="200"/>
              </a:spcBef>
              <a:buClr>
                <a:srgbClr val="A32730"/>
              </a:buClr>
              <a:buFont typeface="Arial" charset="0"/>
              <a:buNone/>
            </a:pPr>
            <a:endParaRPr lang="de-DE" sz="1100" b="1" dirty="0" smtClean="0"/>
          </a:p>
          <a:p>
            <a:pPr eaLnBrk="1" hangingPunct="1">
              <a:spcBef>
                <a:spcPts val="200"/>
              </a:spcBef>
              <a:buClr>
                <a:srgbClr val="A32730"/>
              </a:buClr>
              <a:buFont typeface="Arial" charset="0"/>
              <a:buNone/>
            </a:pPr>
            <a:endParaRPr lang="de-DE" sz="1100" b="1" dirty="0" smtClean="0"/>
          </a:p>
          <a:p>
            <a:pPr eaLnBrk="1" hangingPunct="1">
              <a:spcBef>
                <a:spcPts val="200"/>
              </a:spcBef>
              <a:buClr>
                <a:srgbClr val="A32730"/>
              </a:buClr>
              <a:buFont typeface="Arial" charset="0"/>
              <a:buNone/>
            </a:pPr>
            <a:endParaRPr lang="de-DE" sz="1100" b="1" dirty="0" smtClean="0"/>
          </a:p>
          <a:p>
            <a:pPr eaLnBrk="1" hangingPunct="1">
              <a:spcBef>
                <a:spcPts val="200"/>
              </a:spcBef>
              <a:buClr>
                <a:srgbClr val="A32730"/>
              </a:buClr>
              <a:buFont typeface="Arial" charset="0"/>
              <a:buNone/>
            </a:pPr>
            <a:endParaRPr lang="de-DE" sz="1800" b="1" dirty="0" smtClean="0"/>
          </a:p>
          <a:p>
            <a:pPr eaLnBrk="1" hangingPunct="1">
              <a:spcBef>
                <a:spcPts val="200"/>
              </a:spcBef>
              <a:buClr>
                <a:srgbClr val="A32730"/>
              </a:buClr>
              <a:buFont typeface="Arial" charset="0"/>
              <a:buNone/>
            </a:pPr>
            <a:endParaRPr lang="de-DE" sz="1800" b="1" dirty="0" smtClean="0"/>
          </a:p>
          <a:p>
            <a:pPr eaLnBrk="1" hangingPunct="1">
              <a:spcBef>
                <a:spcPts val="200"/>
              </a:spcBef>
              <a:buClr>
                <a:srgbClr val="A32730"/>
              </a:buClr>
              <a:buFont typeface="Arial" charset="0"/>
              <a:buNone/>
            </a:pPr>
            <a:endParaRPr lang="de-DE" sz="1800" b="1" dirty="0" smtClean="0"/>
          </a:p>
          <a:p>
            <a:pPr eaLnBrk="1" hangingPunct="1">
              <a:spcBef>
                <a:spcPts val="200"/>
              </a:spcBef>
              <a:buClr>
                <a:srgbClr val="A32730"/>
              </a:buClr>
              <a:buFont typeface="Arial" charset="0"/>
              <a:buNone/>
            </a:pPr>
            <a:endParaRPr lang="de-DE" sz="1800" b="1" dirty="0" smtClean="0"/>
          </a:p>
          <a:p>
            <a:pPr eaLnBrk="1" hangingPunct="1">
              <a:spcBef>
                <a:spcPts val="400"/>
              </a:spcBef>
              <a:buClr>
                <a:srgbClr val="A32730"/>
              </a:buClr>
              <a:buFont typeface="Arial" charset="0"/>
              <a:buNone/>
            </a:pPr>
            <a:endParaRPr lang="de-DE" sz="1100" b="1" dirty="0" smtClean="0"/>
          </a:p>
          <a:p>
            <a:pPr eaLnBrk="1" hangingPunct="1">
              <a:spcBef>
                <a:spcPts val="400"/>
              </a:spcBef>
              <a:buClr>
                <a:srgbClr val="A32730"/>
              </a:buClr>
              <a:buFont typeface="Arial" charset="0"/>
              <a:buNone/>
            </a:pPr>
            <a:r>
              <a:rPr lang="de-DE" sz="1800" b="1" dirty="0" smtClean="0"/>
              <a:t>Die Prolamine in den verschiedenen Getreidearten haben eine</a:t>
            </a:r>
          </a:p>
          <a:p>
            <a:pPr eaLnBrk="1" hangingPunct="1">
              <a:spcBef>
                <a:spcPts val="0"/>
              </a:spcBef>
              <a:buClr>
                <a:srgbClr val="A32730"/>
              </a:buClr>
              <a:buFont typeface="Arial" charset="0"/>
              <a:buNone/>
            </a:pPr>
            <a:r>
              <a:rPr lang="de-DE" sz="1800" b="1" dirty="0" smtClean="0"/>
              <a:t>unterschiedliche Zusammensetzung und daher auch unterschiedliche</a:t>
            </a:r>
          </a:p>
          <a:p>
            <a:pPr eaLnBrk="1" hangingPunct="1">
              <a:spcBef>
                <a:spcPts val="0"/>
              </a:spcBef>
              <a:buClr>
                <a:srgbClr val="A32730"/>
              </a:buClr>
              <a:buFont typeface="Arial" charset="0"/>
              <a:buNone/>
            </a:pPr>
            <a:r>
              <a:rPr lang="de-DE" sz="1800" b="1" dirty="0" smtClean="0"/>
              <a:t>Wirkungen im Organismus.</a:t>
            </a:r>
          </a:p>
          <a:p>
            <a:pPr eaLnBrk="1" hangingPunct="1">
              <a:spcBef>
                <a:spcPts val="400"/>
              </a:spcBef>
              <a:buClr>
                <a:srgbClr val="A32730"/>
              </a:buClr>
              <a:buFont typeface="Arial" charset="0"/>
              <a:buNone/>
            </a:pPr>
            <a:endParaRPr lang="de-DE" sz="2000" b="1" dirty="0" smtClean="0">
              <a:solidFill>
                <a:srgbClr val="A32730"/>
              </a:solidFill>
            </a:endParaRPr>
          </a:p>
          <a:p>
            <a:pPr eaLnBrk="1" hangingPunct="1">
              <a:spcBef>
                <a:spcPts val="400"/>
              </a:spcBef>
              <a:buClr>
                <a:srgbClr val="A32730"/>
              </a:buClr>
              <a:buFont typeface="Arial" charset="0"/>
              <a:buNone/>
            </a:pPr>
            <a:r>
              <a:rPr lang="de-DE" sz="2000" b="1" dirty="0" smtClean="0">
                <a:solidFill>
                  <a:srgbClr val="A32730"/>
                </a:solidFill>
              </a:rPr>
              <a:t>Gluten im Hafer  -  </a:t>
            </a:r>
            <a:r>
              <a:rPr lang="de-DE" sz="1800" b="1" dirty="0" smtClean="0">
                <a:solidFill>
                  <a:srgbClr val="A32730"/>
                </a:solidFill>
              </a:rPr>
              <a:t>Zwei unterschiedliche Aspekte sind wichtig:</a:t>
            </a:r>
          </a:p>
          <a:p>
            <a:pPr eaLnBrk="1" hangingPunct="1">
              <a:buFont typeface="Calibri" pitchFamily="34" charset="0"/>
              <a:buAutoNum type="arabicPeriod"/>
            </a:pPr>
            <a:r>
              <a:rPr lang="de-DE" sz="1800" b="1" dirty="0" smtClean="0">
                <a:solidFill>
                  <a:srgbClr val="A32730"/>
                </a:solidFill>
              </a:rPr>
              <a:t>Der Hafer in seiner natürlichen Struktur.</a:t>
            </a:r>
          </a:p>
          <a:p>
            <a:pPr eaLnBrk="1" hangingPunct="1">
              <a:buFont typeface="Calibri" pitchFamily="34" charset="0"/>
              <a:buAutoNum type="arabicPeriod"/>
            </a:pPr>
            <a:r>
              <a:rPr lang="de-DE" sz="1800" b="1" dirty="0" smtClean="0">
                <a:solidFill>
                  <a:srgbClr val="A32730"/>
                </a:solidFill>
              </a:rPr>
              <a:t>Der Hafer im Kontakt mit anderen Getreiden.</a:t>
            </a:r>
          </a:p>
          <a:p>
            <a:pPr eaLnBrk="1" hangingPunct="1">
              <a:buFont typeface="Arial" charset="0"/>
              <a:buNone/>
            </a:pPr>
            <a:endParaRPr lang="de-DE" sz="1000" dirty="0" smtClean="0"/>
          </a:p>
          <a:p>
            <a:pPr eaLnBrk="1" hangingPunct="1">
              <a:spcBef>
                <a:spcPts val="800"/>
              </a:spcBef>
              <a:buClr>
                <a:srgbClr val="A32730"/>
              </a:buClr>
              <a:buFont typeface="Wingdings" pitchFamily="2" charset="2"/>
              <a:buChar char="§"/>
            </a:pPr>
            <a:endParaRPr lang="de-DE" sz="1200" dirty="0" smtClean="0"/>
          </a:p>
          <a:p>
            <a:pPr eaLnBrk="1" hangingPunct="1">
              <a:spcBef>
                <a:spcPts val="400"/>
              </a:spcBef>
              <a:buClr>
                <a:srgbClr val="A32730"/>
              </a:buClr>
              <a:buFont typeface="Arial" charset="0"/>
              <a:buNone/>
            </a:pPr>
            <a:endParaRPr lang="de-DE" sz="1700" i="1" dirty="0" smtClean="0"/>
          </a:p>
        </p:txBody>
      </p:sp>
      <p:sp>
        <p:nvSpPr>
          <p:cNvPr id="5" name="Fußzeilenplatzhalter 4"/>
          <p:cNvSpPr>
            <a:spLocks noGrp="1"/>
          </p:cNvSpPr>
          <p:nvPr>
            <p:ph type="ftr" sz="quarter" idx="11"/>
          </p:nvPr>
        </p:nvSpPr>
        <p:spPr>
          <a:xfrm>
            <a:off x="-36512" y="6519863"/>
            <a:ext cx="5591175" cy="365125"/>
          </a:xfrm>
        </p:spPr>
        <p:txBody>
          <a:bodyPr/>
          <a:lstStyle/>
          <a:p>
            <a:pPr>
              <a:defRPr/>
            </a:pPr>
            <a:r>
              <a:rPr lang="de-DE" smtClean="0"/>
              <a:t>© Hafer Die Alleskörner,VDGS e.V.</a:t>
            </a:r>
            <a:endParaRPr lang="de-DE" dirty="0"/>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Bei Unverträglichkeiten und Allergien / Gluten</a:t>
            </a:r>
            <a:endParaRPr lang="de-DE" sz="28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hteck 5"/>
          <p:cNvSpPr/>
          <p:nvPr/>
        </p:nvSpPr>
        <p:spPr>
          <a:xfrm>
            <a:off x="7164288" y="4725144"/>
            <a:ext cx="1836266" cy="151288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t>Infos auf </a:t>
            </a:r>
            <a:r>
              <a:rPr lang="de-DE" sz="1600" b="1" u="sng" dirty="0"/>
              <a:t>www.dzg-online.de</a:t>
            </a:r>
          </a:p>
          <a:p>
            <a:pPr algn="ctr">
              <a:defRPr/>
            </a:pPr>
            <a:endParaRPr lang="de-DE" sz="2000" b="1" dirty="0"/>
          </a:p>
          <a:p>
            <a:pPr algn="ctr">
              <a:defRPr/>
            </a:pPr>
            <a:r>
              <a:rPr lang="de-DE" sz="1600" b="1" dirty="0"/>
              <a:t>Deutsche </a:t>
            </a:r>
            <a:r>
              <a:rPr lang="de-DE" sz="1600" b="1" dirty="0" err="1"/>
              <a:t>Zöliakie</a:t>
            </a:r>
            <a:r>
              <a:rPr lang="de-DE" sz="1600" b="1" dirty="0"/>
              <a:t>-Gesellschaft</a:t>
            </a:r>
            <a:endParaRPr lang="de-DE" sz="1600" dirty="0"/>
          </a:p>
        </p:txBody>
      </p:sp>
      <p:sp>
        <p:nvSpPr>
          <p:cNvPr id="10" name="Foliennummernplatzhalter 9"/>
          <p:cNvSpPr>
            <a:spLocks noGrp="1"/>
          </p:cNvSpPr>
          <p:nvPr>
            <p:ph type="sldNum" sz="quarter" idx="12"/>
          </p:nvPr>
        </p:nvSpPr>
        <p:spPr/>
        <p:txBody>
          <a:bodyPr/>
          <a:lstStyle/>
          <a:p>
            <a:pPr>
              <a:defRPr/>
            </a:pPr>
            <a:fld id="{44902055-CFB6-4A46-AD1E-692083DC96FA}" type="slidenum">
              <a:rPr lang="de-DE" smtClean="0"/>
              <a:pPr>
                <a:defRPr/>
              </a:pPr>
              <a:t>46</a:t>
            </a:fld>
            <a:endParaRPr lang="de-DE"/>
          </a:p>
        </p:txBody>
      </p:sp>
      <p:sp>
        <p:nvSpPr>
          <p:cNvPr id="8" name="Abgerundetes Rechteck 7"/>
          <p:cNvSpPr/>
          <p:nvPr/>
        </p:nvSpPr>
        <p:spPr>
          <a:xfrm>
            <a:off x="899592" y="2348880"/>
            <a:ext cx="2448272" cy="648072"/>
          </a:xfrm>
          <a:prstGeom prst="roundRect">
            <a:avLst/>
          </a:prstGeom>
          <a:solidFill>
            <a:schemeClr val="accent2">
              <a:lumMod val="20000"/>
              <a:lumOff val="80000"/>
            </a:schemeClr>
          </a:solidFill>
          <a:ln w="9525">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getreideartspezifischen </a:t>
            </a:r>
            <a:r>
              <a:rPr lang="de-DE" b="1" dirty="0" err="1" smtClean="0">
                <a:solidFill>
                  <a:schemeClr val="tx1"/>
                </a:solidFill>
              </a:rPr>
              <a:t>Prolaminen</a:t>
            </a:r>
            <a:endParaRPr lang="de-DE" b="1" dirty="0">
              <a:solidFill>
                <a:schemeClr val="tx1"/>
              </a:solidFill>
            </a:endParaRPr>
          </a:p>
        </p:txBody>
      </p:sp>
      <p:sp>
        <p:nvSpPr>
          <p:cNvPr id="9" name="Abgerundetes Rechteck 8"/>
          <p:cNvSpPr/>
          <p:nvPr/>
        </p:nvSpPr>
        <p:spPr>
          <a:xfrm>
            <a:off x="4427984" y="2348880"/>
            <a:ext cx="2448272" cy="648072"/>
          </a:xfrm>
          <a:prstGeom prst="roundRect">
            <a:avLst/>
          </a:prstGeom>
          <a:solidFill>
            <a:schemeClr val="accent2">
              <a:lumMod val="20000"/>
              <a:lumOff val="80000"/>
            </a:schemeClr>
          </a:solidFill>
          <a:ln w="9525">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rPr>
              <a:t>Glutelinen</a:t>
            </a:r>
            <a:endParaRPr lang="de-DE" b="1" dirty="0">
              <a:solidFill>
                <a:schemeClr val="tx1"/>
              </a:solidFill>
            </a:endParaRPr>
          </a:p>
        </p:txBody>
      </p:sp>
      <p:sp>
        <p:nvSpPr>
          <p:cNvPr id="11" name="Textfeld 10"/>
          <p:cNvSpPr txBox="1"/>
          <p:nvPr/>
        </p:nvSpPr>
        <p:spPr>
          <a:xfrm>
            <a:off x="3707904" y="2348880"/>
            <a:ext cx="413896" cy="646331"/>
          </a:xfrm>
          <a:prstGeom prst="rect">
            <a:avLst/>
          </a:prstGeom>
          <a:noFill/>
        </p:spPr>
        <p:txBody>
          <a:bodyPr wrap="none" rtlCol="0">
            <a:spAutoFit/>
          </a:bodyPr>
          <a:lstStyle/>
          <a:p>
            <a:r>
              <a:rPr lang="de-DE" sz="3600" dirty="0" smtClean="0">
                <a:latin typeface="+mn-lt"/>
              </a:rPr>
              <a:t>+</a:t>
            </a:r>
            <a:endParaRPr lang="de-DE" sz="3600" dirty="0">
              <a:latin typeface="+mn-lt"/>
            </a:endParaRPr>
          </a:p>
        </p:txBody>
      </p:sp>
      <p:sp>
        <p:nvSpPr>
          <p:cNvPr id="12" name="Abgerundetes Rechteck 11"/>
          <p:cNvSpPr/>
          <p:nvPr/>
        </p:nvSpPr>
        <p:spPr>
          <a:xfrm>
            <a:off x="395536" y="3068960"/>
            <a:ext cx="2952328" cy="1008112"/>
          </a:xfrm>
          <a:prstGeom prst="roundRect">
            <a:avLst/>
          </a:prstGeom>
          <a:solidFill>
            <a:schemeClr val="accent2">
              <a:lumMod val="20000"/>
              <a:lumOff val="80000"/>
            </a:schemeClr>
          </a:solidFill>
          <a:ln w="9525">
            <a:solidFill>
              <a:srgbClr val="A3273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tx1"/>
                </a:solidFill>
              </a:rPr>
              <a:t>Bsp.:</a:t>
            </a:r>
          </a:p>
          <a:p>
            <a:r>
              <a:rPr lang="de-DE" sz="1600" dirty="0" err="1" smtClean="0">
                <a:solidFill>
                  <a:schemeClr val="tx1"/>
                </a:solidFill>
              </a:rPr>
              <a:t>Prolamin</a:t>
            </a:r>
            <a:r>
              <a:rPr lang="de-DE" sz="1600" dirty="0" smtClean="0">
                <a:solidFill>
                  <a:schemeClr val="tx1"/>
                </a:solidFill>
              </a:rPr>
              <a:t> im Hafer = 	</a:t>
            </a:r>
            <a:r>
              <a:rPr lang="de-DE" sz="1600" dirty="0" err="1" smtClean="0">
                <a:solidFill>
                  <a:schemeClr val="tx1"/>
                </a:solidFill>
              </a:rPr>
              <a:t>Avenin</a:t>
            </a:r>
            <a:endParaRPr lang="de-DE" sz="1600" dirty="0" smtClean="0">
              <a:solidFill>
                <a:schemeClr val="tx1"/>
              </a:solidFill>
            </a:endParaRPr>
          </a:p>
          <a:p>
            <a:r>
              <a:rPr lang="de-DE" sz="1600" dirty="0" err="1" smtClean="0">
                <a:solidFill>
                  <a:schemeClr val="tx1"/>
                </a:solidFill>
              </a:rPr>
              <a:t>Prolamin</a:t>
            </a:r>
            <a:r>
              <a:rPr lang="de-DE" sz="1600" dirty="0" smtClean="0">
                <a:solidFill>
                  <a:schemeClr val="tx1"/>
                </a:solidFill>
              </a:rPr>
              <a:t> im Weizen =	</a:t>
            </a:r>
            <a:r>
              <a:rPr lang="de-DE" sz="1600" dirty="0" err="1" smtClean="0">
                <a:solidFill>
                  <a:schemeClr val="tx1"/>
                </a:solidFill>
              </a:rPr>
              <a:t>Gliadin</a:t>
            </a:r>
            <a:endParaRPr lang="de-DE" sz="1600" dirty="0">
              <a:solidFill>
                <a:schemeClr val="tx1"/>
              </a:solidFill>
            </a:endParaRPr>
          </a:p>
        </p:txBody>
      </p:sp>
      <p:sp>
        <p:nvSpPr>
          <p:cNvPr id="13" name="Abgerundetes Rechteck 12"/>
          <p:cNvSpPr/>
          <p:nvPr/>
        </p:nvSpPr>
        <p:spPr>
          <a:xfrm>
            <a:off x="899592" y="1484784"/>
            <a:ext cx="5976664" cy="720080"/>
          </a:xfrm>
          <a:prstGeom prst="roundRect">
            <a:avLst/>
          </a:prstGeom>
          <a:solidFill>
            <a:schemeClr val="accent2">
              <a:lumMod val="20000"/>
              <a:lumOff val="80000"/>
            </a:schemeClr>
          </a:solidFill>
          <a:ln w="9525">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rPr>
              <a:t>Gluten (Klebereiweiß)    </a:t>
            </a:r>
          </a:p>
          <a:p>
            <a:pPr algn="ctr"/>
            <a:r>
              <a:rPr lang="de-DE" b="1" dirty="0" smtClean="0">
                <a:solidFill>
                  <a:schemeClr val="tx1"/>
                </a:solidFill>
              </a:rPr>
              <a:t>=    Gemisch aus Proteinen, und zwar aus:</a:t>
            </a:r>
            <a:endParaRPr lang="de-DE"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nhaltsplatzhalter 2"/>
          <p:cNvSpPr>
            <a:spLocks noGrp="1"/>
          </p:cNvSpPr>
          <p:nvPr>
            <p:ph idx="1"/>
          </p:nvPr>
        </p:nvSpPr>
        <p:spPr>
          <a:xfrm>
            <a:off x="456755" y="981074"/>
            <a:ext cx="6779541" cy="5688285"/>
          </a:xfrm>
        </p:spPr>
        <p:txBody>
          <a:bodyPr/>
          <a:lstStyle/>
          <a:p>
            <a:pPr eaLnBrk="1" hangingPunct="1">
              <a:buNone/>
            </a:pPr>
            <a:r>
              <a:rPr lang="de-DE" sz="1700" b="1" dirty="0" smtClean="0"/>
              <a:t>Natürliche Struktur des Hafers:</a:t>
            </a:r>
          </a:p>
          <a:p>
            <a:pPr eaLnBrk="1" hangingPunct="1"/>
            <a:r>
              <a:rPr lang="de-DE" sz="1700" dirty="0" smtClean="0"/>
              <a:t>Hafer enthält von Natur aus Gluten, jedoch weniger als andere Getreide. Das enthaltene </a:t>
            </a:r>
            <a:r>
              <a:rPr lang="de-DE" sz="1700" dirty="0" err="1" smtClean="0"/>
              <a:t>haferspezifische</a:t>
            </a:r>
            <a:r>
              <a:rPr lang="de-DE" sz="1700" dirty="0" smtClean="0"/>
              <a:t> </a:t>
            </a:r>
            <a:r>
              <a:rPr lang="de-DE" sz="1700" dirty="0" err="1" smtClean="0"/>
              <a:t>Avenin</a:t>
            </a:r>
            <a:r>
              <a:rPr lang="de-DE" sz="1700" dirty="0" smtClean="0"/>
              <a:t> gilt als weniger problematisch bei Unverträglichkeiten als z. B. das </a:t>
            </a:r>
            <a:r>
              <a:rPr lang="de-DE" sz="1700" dirty="0" err="1" smtClean="0"/>
              <a:t>Gliadin</a:t>
            </a:r>
            <a:r>
              <a:rPr lang="de-DE" sz="1700" dirty="0" smtClean="0"/>
              <a:t> in Weizen.</a:t>
            </a:r>
            <a:endParaRPr lang="de-DE" sz="900" dirty="0" smtClean="0"/>
          </a:p>
          <a:p>
            <a:pPr eaLnBrk="1" hangingPunct="1"/>
            <a:endParaRPr lang="de-DE" sz="900" dirty="0" smtClean="0"/>
          </a:p>
          <a:p>
            <a:pPr eaLnBrk="1" hangingPunct="1">
              <a:buNone/>
            </a:pPr>
            <a:r>
              <a:rPr lang="de-DE" sz="1700" b="1" dirty="0" smtClean="0"/>
              <a:t>Hafer im Kontakt mit anderen Getreiden:</a:t>
            </a:r>
          </a:p>
          <a:p>
            <a:pPr eaLnBrk="1" hangingPunct="1"/>
            <a:r>
              <a:rPr lang="de-DE" sz="1700" dirty="0" smtClean="0"/>
              <a:t>Die Vermischung - bei Anbau, Ernte, Lagerung und Verarbeitung - von Hafer mit </a:t>
            </a:r>
            <a:r>
              <a:rPr lang="de-DE" sz="1700" dirty="0" err="1" smtClean="0"/>
              <a:t>glutenhaltigeren</a:t>
            </a:r>
            <a:r>
              <a:rPr lang="de-DE" sz="1700" dirty="0" smtClean="0"/>
              <a:t> Getreiden (z. B. Weizen, Gerste), deren Prolamine stärker </a:t>
            </a:r>
            <a:r>
              <a:rPr lang="de-DE" sz="1700" dirty="0" err="1" smtClean="0"/>
              <a:t>zöliakiewirksam</a:t>
            </a:r>
            <a:r>
              <a:rPr lang="de-DE" sz="1700" dirty="0" smtClean="0"/>
              <a:t> sind, kann nur durch ganz besondere und aufwendige Maßnahmen reduziert werden. </a:t>
            </a:r>
          </a:p>
          <a:p>
            <a:pPr eaLnBrk="1" hangingPunct="1"/>
            <a:r>
              <a:rPr lang="de-DE" sz="1700" dirty="0" smtClean="0"/>
              <a:t>Wenn Verpackungen von Hafererzeugnissen das – von der DZG lizensierte – Label „</a:t>
            </a:r>
            <a:r>
              <a:rPr lang="de-DE" sz="1700" dirty="0" err="1" smtClean="0"/>
              <a:t>glutenfrei</a:t>
            </a:r>
            <a:r>
              <a:rPr lang="de-DE" sz="1700" dirty="0" smtClean="0"/>
              <a:t>“ tragen, so wendet der Hersteller diese Maßnahmen an und verhindert bzw. verringert eine Vermischung des Hafers mit anderen </a:t>
            </a:r>
            <a:r>
              <a:rPr lang="de-DE" sz="1700" dirty="0" err="1" smtClean="0"/>
              <a:t>glutenhaltigen</a:t>
            </a:r>
            <a:r>
              <a:rPr lang="de-DE" sz="1700" dirty="0" smtClean="0"/>
              <a:t> Getreiden.</a:t>
            </a:r>
          </a:p>
          <a:p>
            <a:pPr eaLnBrk="1" hangingPunct="1">
              <a:spcBef>
                <a:spcPts val="800"/>
              </a:spcBef>
              <a:buClr>
                <a:srgbClr val="A32730"/>
              </a:buClr>
              <a:buFont typeface="Wingdings" pitchFamily="2" charset="2"/>
              <a:buChar char="§"/>
            </a:pPr>
            <a:endParaRPr lang="de-DE" sz="1200" dirty="0" smtClean="0"/>
          </a:p>
          <a:p>
            <a:pPr eaLnBrk="1" hangingPunct="1">
              <a:spcBef>
                <a:spcPts val="800"/>
              </a:spcBef>
              <a:buClr>
                <a:srgbClr val="A32730"/>
              </a:buClr>
              <a:buFont typeface="Wingdings" pitchFamily="2" charset="2"/>
              <a:buChar char="§"/>
            </a:pPr>
            <a:endParaRPr lang="de-DE" sz="1200" dirty="0" smtClean="0"/>
          </a:p>
          <a:p>
            <a:pPr eaLnBrk="1" hangingPunct="1">
              <a:spcBef>
                <a:spcPts val="400"/>
              </a:spcBef>
              <a:buClr>
                <a:srgbClr val="A32730"/>
              </a:buClr>
              <a:buFont typeface="Wingdings" pitchFamily="2" charset="2"/>
              <a:buChar char="Ø"/>
            </a:pPr>
            <a:r>
              <a:rPr lang="de-DE" sz="1700" b="1" dirty="0" smtClean="0">
                <a:solidFill>
                  <a:srgbClr val="A32730"/>
                </a:solidFill>
              </a:rPr>
              <a:t>Bei Unverträglichkeiten, Weizen- und </a:t>
            </a:r>
            <a:r>
              <a:rPr lang="de-DE" sz="1700" b="1" dirty="0" err="1" smtClean="0">
                <a:solidFill>
                  <a:srgbClr val="A32730"/>
                </a:solidFill>
              </a:rPr>
              <a:t>Glutensensitivität</a:t>
            </a:r>
            <a:r>
              <a:rPr lang="de-DE" sz="1700" b="1" dirty="0" smtClean="0">
                <a:solidFill>
                  <a:srgbClr val="A32730"/>
                </a:solidFill>
              </a:rPr>
              <a:t> und </a:t>
            </a:r>
            <a:r>
              <a:rPr lang="de-DE" sz="1700" b="1" dirty="0" err="1" smtClean="0">
                <a:solidFill>
                  <a:srgbClr val="A32730"/>
                </a:solidFill>
              </a:rPr>
              <a:t>Zöliakie</a:t>
            </a:r>
            <a:r>
              <a:rPr lang="de-DE" sz="1700" b="1" dirty="0" smtClean="0">
                <a:solidFill>
                  <a:srgbClr val="A32730"/>
                </a:solidFill>
              </a:rPr>
              <a:t>, gilt, dass der als </a:t>
            </a:r>
            <a:r>
              <a:rPr lang="de-DE" sz="1700" b="1" dirty="0" err="1" smtClean="0">
                <a:solidFill>
                  <a:srgbClr val="A32730"/>
                </a:solidFill>
              </a:rPr>
              <a:t>glutenfrei</a:t>
            </a:r>
            <a:r>
              <a:rPr lang="de-DE" sz="1700" b="1" dirty="0" smtClean="0">
                <a:solidFill>
                  <a:srgbClr val="A32730"/>
                </a:solidFill>
              </a:rPr>
              <a:t> deklarierte Hafer bei weitgehender Beschwerdefreiheit in die Ernährung einbezogen werden kann! </a:t>
            </a:r>
            <a:br>
              <a:rPr lang="de-DE" sz="1700" b="1" dirty="0" smtClean="0">
                <a:solidFill>
                  <a:srgbClr val="A32730"/>
                </a:solidFill>
              </a:rPr>
            </a:br>
            <a:r>
              <a:rPr lang="de-DE" sz="1700" b="1" dirty="0" smtClean="0">
                <a:solidFill>
                  <a:srgbClr val="A32730"/>
                </a:solidFill>
              </a:rPr>
              <a:t>Die Hafermenge sollte langsam gesteigert werden. </a:t>
            </a:r>
            <a:endParaRPr lang="de-DE" sz="1700" b="1" i="1" dirty="0" smtClean="0">
              <a:solidFill>
                <a:srgbClr val="A32730"/>
              </a:solidFill>
            </a:endParaRPr>
          </a:p>
          <a:p>
            <a:pPr eaLnBrk="1" hangingPunct="1">
              <a:spcBef>
                <a:spcPts val="400"/>
              </a:spcBef>
              <a:buClr>
                <a:srgbClr val="A32730"/>
              </a:buClr>
              <a:buFont typeface="Arial" charset="0"/>
              <a:buNone/>
            </a:pPr>
            <a:endParaRPr lang="de-DE" sz="1700" i="1" dirty="0" smtClean="0"/>
          </a:p>
        </p:txBody>
      </p:sp>
      <p:sp>
        <p:nvSpPr>
          <p:cNvPr id="5" name="Fußzeilenplatzhalter 4"/>
          <p:cNvSpPr>
            <a:spLocks noGrp="1"/>
          </p:cNvSpPr>
          <p:nvPr>
            <p:ph type="ftr" sz="quarter" idx="11"/>
          </p:nvPr>
        </p:nvSpPr>
        <p:spPr>
          <a:xfrm>
            <a:off x="-36512" y="6519863"/>
            <a:ext cx="5591175" cy="365125"/>
          </a:xfrm>
        </p:spPr>
        <p:txBody>
          <a:bodyPr/>
          <a:lstStyle/>
          <a:p>
            <a:pPr>
              <a:defRPr/>
            </a:pPr>
            <a:r>
              <a:rPr lang="de-DE" smtClean="0"/>
              <a:t>© Hafer Die Alleskörner,VDGS e.V.</a:t>
            </a:r>
            <a:endParaRPr lang="de-DE" dirty="0"/>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Bei Unverträglichkeiten und Allergien / Gluten</a:t>
            </a:r>
            <a:endParaRPr lang="de-DE" sz="28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hteck 5"/>
          <p:cNvSpPr/>
          <p:nvPr/>
        </p:nvSpPr>
        <p:spPr>
          <a:xfrm>
            <a:off x="7200230" y="4868441"/>
            <a:ext cx="1836266" cy="151288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t>Infos auf </a:t>
            </a:r>
            <a:r>
              <a:rPr lang="de-DE" sz="1600" b="1" u="sng" dirty="0"/>
              <a:t>www.dzg-online.de</a:t>
            </a:r>
          </a:p>
          <a:p>
            <a:pPr algn="ctr">
              <a:defRPr/>
            </a:pPr>
            <a:endParaRPr lang="de-DE" sz="2000" b="1" dirty="0"/>
          </a:p>
          <a:p>
            <a:pPr algn="ctr">
              <a:defRPr/>
            </a:pPr>
            <a:r>
              <a:rPr lang="de-DE" sz="1600" b="1" dirty="0"/>
              <a:t>Deutsche </a:t>
            </a:r>
            <a:r>
              <a:rPr lang="de-DE" sz="1600" b="1" dirty="0" err="1"/>
              <a:t>Zöliakie</a:t>
            </a:r>
            <a:r>
              <a:rPr lang="de-DE" sz="1600" b="1" dirty="0"/>
              <a:t>-Gesellschaft</a:t>
            </a:r>
            <a:endParaRPr lang="de-DE" sz="1600" dirty="0"/>
          </a:p>
        </p:txBody>
      </p:sp>
      <p:sp>
        <p:nvSpPr>
          <p:cNvPr id="8" name="Abgerundetes Rechteck 7"/>
          <p:cNvSpPr/>
          <p:nvPr/>
        </p:nvSpPr>
        <p:spPr>
          <a:xfrm>
            <a:off x="0" y="1052736"/>
            <a:ext cx="395288" cy="358775"/>
          </a:xfrm>
          <a:prstGeom prst="roundRect">
            <a:avLst/>
          </a:prstGeom>
          <a:solidFill>
            <a:schemeClr val="accent2"/>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a:solidFill>
                  <a:schemeClr val="bg1"/>
                </a:solidFill>
              </a:rPr>
              <a:t>1.</a:t>
            </a:r>
          </a:p>
        </p:txBody>
      </p:sp>
      <p:sp>
        <p:nvSpPr>
          <p:cNvPr id="9" name="Abgerundetes Rechteck 8"/>
          <p:cNvSpPr/>
          <p:nvPr/>
        </p:nvSpPr>
        <p:spPr>
          <a:xfrm>
            <a:off x="0" y="2348880"/>
            <a:ext cx="395288" cy="360362"/>
          </a:xfrm>
          <a:prstGeom prst="roundRect">
            <a:avLst/>
          </a:prstGeom>
          <a:solidFill>
            <a:schemeClr val="accent2"/>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a:solidFill>
                  <a:schemeClr val="bg1"/>
                </a:solidFill>
              </a:rPr>
              <a:t>2.</a:t>
            </a:r>
          </a:p>
        </p:txBody>
      </p:sp>
      <p:sp>
        <p:nvSpPr>
          <p:cNvPr id="10" name="Foliennummernplatzhalter 9"/>
          <p:cNvSpPr>
            <a:spLocks noGrp="1"/>
          </p:cNvSpPr>
          <p:nvPr>
            <p:ph type="sldNum" sz="quarter" idx="12"/>
          </p:nvPr>
        </p:nvSpPr>
        <p:spPr/>
        <p:txBody>
          <a:bodyPr/>
          <a:lstStyle/>
          <a:p>
            <a:pPr>
              <a:defRPr/>
            </a:pPr>
            <a:fld id="{44902055-CFB6-4A46-AD1E-692083DC96FA}" type="slidenum">
              <a:rPr lang="de-DE" smtClean="0"/>
              <a:pPr>
                <a:defRPr/>
              </a:pPr>
              <a:t>47</a:t>
            </a:fld>
            <a:endParaRPr lang="de-DE"/>
          </a:p>
        </p:txBody>
      </p:sp>
      <p:sp>
        <p:nvSpPr>
          <p:cNvPr id="12" name="Abgerundetes Rechteck 11"/>
          <p:cNvSpPr/>
          <p:nvPr/>
        </p:nvSpPr>
        <p:spPr>
          <a:xfrm>
            <a:off x="7668344" y="3356992"/>
            <a:ext cx="1331640" cy="864096"/>
          </a:xfrm>
          <a:prstGeom prst="round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300" b="1" dirty="0" smtClean="0">
                <a:solidFill>
                  <a:schemeClr val="tx1"/>
                </a:solidFill>
              </a:rPr>
              <a:t>„</a:t>
            </a:r>
            <a:r>
              <a:rPr lang="de-DE" sz="1300" b="1" dirty="0" err="1" smtClean="0">
                <a:solidFill>
                  <a:schemeClr val="tx1"/>
                </a:solidFill>
              </a:rPr>
              <a:t>glutenfrei</a:t>
            </a:r>
            <a:r>
              <a:rPr lang="de-DE" sz="1300" b="1" dirty="0" smtClean="0">
                <a:solidFill>
                  <a:schemeClr val="tx1"/>
                </a:solidFill>
              </a:rPr>
              <a:t>“ = max. 20 mg Gluten pro kg Produkt</a:t>
            </a:r>
            <a:endParaRPr lang="de-DE" sz="1300" b="1" dirty="0">
              <a:solidFill>
                <a:schemeClr val="tx1"/>
              </a:solidFill>
            </a:endParaRPr>
          </a:p>
        </p:txBody>
      </p:sp>
      <p:cxnSp>
        <p:nvCxnSpPr>
          <p:cNvPr id="14" name="Gerade Verbindung 13"/>
          <p:cNvCxnSpPr/>
          <p:nvPr/>
        </p:nvCxnSpPr>
        <p:spPr>
          <a:xfrm>
            <a:off x="2339752" y="4221088"/>
            <a:ext cx="6624736" cy="0"/>
          </a:xfrm>
          <a:prstGeom prst="line">
            <a:avLst/>
          </a:prstGeom>
          <a:ln w="28575">
            <a:solidFill>
              <a:srgbClr val="A3273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Inhaltsplatzhalter 2"/>
          <p:cNvSpPr>
            <a:spLocks noGrp="1"/>
          </p:cNvSpPr>
          <p:nvPr>
            <p:ph idx="1"/>
          </p:nvPr>
        </p:nvSpPr>
        <p:spPr>
          <a:xfrm>
            <a:off x="312738" y="981075"/>
            <a:ext cx="7212012" cy="5400675"/>
          </a:xfrm>
        </p:spPr>
        <p:txBody>
          <a:bodyPr/>
          <a:lstStyle/>
          <a:p>
            <a:pPr eaLnBrk="1" hangingPunct="1">
              <a:spcBef>
                <a:spcPts val="400"/>
              </a:spcBef>
              <a:buClr>
                <a:srgbClr val="A32730"/>
              </a:buClr>
            </a:pPr>
            <a:r>
              <a:rPr lang="de-DE" sz="2000" smtClean="0"/>
              <a:t>Bei einer Milchzucker-Unverträglichkeit bieten sich Alternativgetränke an, um Kuhmilch zu vermeiden.</a:t>
            </a:r>
          </a:p>
          <a:p>
            <a:pPr eaLnBrk="1" hangingPunct="1">
              <a:spcBef>
                <a:spcPts val="400"/>
              </a:spcBef>
              <a:buClr>
                <a:srgbClr val="A32730"/>
              </a:buClr>
            </a:pPr>
            <a:endParaRPr lang="de-DE" sz="2000" b="1" smtClean="0">
              <a:solidFill>
                <a:srgbClr val="A32730"/>
              </a:solidFill>
            </a:endParaRPr>
          </a:p>
          <a:p>
            <a:pPr eaLnBrk="1" hangingPunct="1">
              <a:spcBef>
                <a:spcPts val="400"/>
              </a:spcBef>
              <a:buClr>
                <a:srgbClr val="A32730"/>
              </a:buClr>
            </a:pPr>
            <a:r>
              <a:rPr lang="de-DE" sz="2000" b="1" smtClean="0">
                <a:solidFill>
                  <a:srgbClr val="A32730"/>
                </a:solidFill>
              </a:rPr>
              <a:t>Getränke auf Basis von Hafergetreide sind eine sehr gute und nährstoffreiche Alternative.</a:t>
            </a:r>
          </a:p>
          <a:p>
            <a:pPr eaLnBrk="1" hangingPunct="1">
              <a:spcBef>
                <a:spcPts val="400"/>
              </a:spcBef>
              <a:buClr>
                <a:srgbClr val="A32730"/>
              </a:buClr>
            </a:pPr>
            <a:r>
              <a:rPr lang="de-DE" sz="2000" b="1" smtClean="0">
                <a:solidFill>
                  <a:srgbClr val="A32730"/>
                </a:solidFill>
              </a:rPr>
              <a:t>Meist ist ihnen zur Ergänzung Calcium zugesetzt.</a:t>
            </a:r>
          </a:p>
          <a:p>
            <a:pPr eaLnBrk="1" hangingPunct="1">
              <a:spcBef>
                <a:spcPts val="400"/>
              </a:spcBef>
              <a:buClr>
                <a:srgbClr val="A32730"/>
              </a:buClr>
            </a:pPr>
            <a:endParaRPr lang="de-DE" sz="2000" b="1" smtClean="0">
              <a:solidFill>
                <a:srgbClr val="A32730"/>
              </a:solidFill>
            </a:endParaRPr>
          </a:p>
          <a:p>
            <a:pPr eaLnBrk="1" hangingPunct="1">
              <a:spcBef>
                <a:spcPts val="400"/>
              </a:spcBef>
              <a:buClr>
                <a:srgbClr val="A32730"/>
              </a:buClr>
              <a:buFont typeface="Arial" charset="0"/>
              <a:buNone/>
            </a:pPr>
            <a:r>
              <a:rPr lang="de-DE" sz="1800" b="1" smtClean="0"/>
              <a:t>Das Nährstoffprofil sieht wie folgt aus (Beispiel eines Produkts, 100 ml):</a:t>
            </a:r>
          </a:p>
          <a:p>
            <a:pPr eaLnBrk="1" hangingPunct="1">
              <a:spcBef>
                <a:spcPts val="400"/>
              </a:spcBef>
              <a:buClr>
                <a:srgbClr val="A32730"/>
              </a:buClr>
            </a:pPr>
            <a:r>
              <a:rPr lang="de-DE" sz="1800" smtClean="0"/>
              <a:t>46 kcal</a:t>
            </a:r>
          </a:p>
          <a:p>
            <a:pPr eaLnBrk="1" hangingPunct="1">
              <a:spcBef>
                <a:spcPts val="400"/>
              </a:spcBef>
              <a:buClr>
                <a:srgbClr val="A32730"/>
              </a:buClr>
            </a:pPr>
            <a:r>
              <a:rPr lang="de-DE" sz="1800" smtClean="0"/>
              <a:t>1,2 g Fett 		(davon 0,4 g gesättigte Fettsäuren)</a:t>
            </a:r>
          </a:p>
          <a:p>
            <a:pPr eaLnBrk="1" hangingPunct="1">
              <a:spcBef>
                <a:spcPts val="400"/>
              </a:spcBef>
              <a:buClr>
                <a:srgbClr val="A32730"/>
              </a:buClr>
            </a:pPr>
            <a:r>
              <a:rPr lang="de-DE" sz="1800" smtClean="0"/>
              <a:t>7,8 g Kohlenhydrate	(davon 4,1 g Zucker, von Natur aus enthalten)</a:t>
            </a:r>
          </a:p>
          <a:p>
            <a:pPr eaLnBrk="1" hangingPunct="1">
              <a:spcBef>
                <a:spcPts val="400"/>
              </a:spcBef>
              <a:buClr>
                <a:srgbClr val="A32730"/>
              </a:buClr>
            </a:pPr>
            <a:r>
              <a:rPr lang="de-DE" sz="1800" smtClean="0"/>
              <a:t>0,4 g Ballaststoffe</a:t>
            </a:r>
          </a:p>
          <a:p>
            <a:pPr eaLnBrk="1" hangingPunct="1">
              <a:spcBef>
                <a:spcPts val="400"/>
              </a:spcBef>
              <a:buClr>
                <a:srgbClr val="A32730"/>
              </a:buClr>
            </a:pPr>
            <a:r>
              <a:rPr lang="de-DE" sz="1800" smtClean="0"/>
              <a:t>0,9 g Eiweiß</a:t>
            </a:r>
          </a:p>
          <a:p>
            <a:pPr eaLnBrk="1" hangingPunct="1">
              <a:spcBef>
                <a:spcPts val="400"/>
              </a:spcBef>
              <a:buClr>
                <a:srgbClr val="A32730"/>
              </a:buClr>
            </a:pPr>
            <a:r>
              <a:rPr lang="de-DE" sz="1800" smtClean="0"/>
              <a:t>0,1 g Salz</a:t>
            </a:r>
          </a:p>
          <a:p>
            <a:pPr eaLnBrk="1" hangingPunct="1">
              <a:spcBef>
                <a:spcPts val="400"/>
              </a:spcBef>
              <a:buClr>
                <a:srgbClr val="A32730"/>
              </a:buClr>
            </a:pPr>
            <a:r>
              <a:rPr lang="de-DE" sz="1800" smtClean="0"/>
              <a:t>120 mg Calcium</a:t>
            </a:r>
          </a:p>
          <a:p>
            <a:pPr eaLnBrk="1" hangingPunct="1">
              <a:buFont typeface="Arial" charset="0"/>
              <a:buNone/>
            </a:pPr>
            <a:endParaRPr lang="de-DE" sz="1800" smtClean="0"/>
          </a:p>
          <a:p>
            <a:pPr eaLnBrk="1" hangingPunct="1">
              <a:spcBef>
                <a:spcPts val="800"/>
              </a:spcBef>
              <a:buClr>
                <a:srgbClr val="A32730"/>
              </a:buClr>
              <a:buFont typeface="Wingdings" pitchFamily="2" charset="2"/>
              <a:buChar char="§"/>
            </a:pPr>
            <a:endParaRPr lang="de-DE" sz="1700" smtClean="0"/>
          </a:p>
          <a:p>
            <a:pPr eaLnBrk="1" hangingPunct="1">
              <a:spcBef>
                <a:spcPts val="400"/>
              </a:spcBef>
              <a:buClr>
                <a:srgbClr val="A32730"/>
              </a:buClr>
              <a:buFont typeface="Arial" charset="0"/>
              <a:buNone/>
            </a:pPr>
            <a:endParaRPr lang="de-DE" sz="1700" i="1" smtClean="0"/>
          </a:p>
          <a:p>
            <a:pPr eaLnBrk="1" hangingPunct="1">
              <a:spcBef>
                <a:spcPts val="400"/>
              </a:spcBef>
              <a:buClr>
                <a:srgbClr val="A32730"/>
              </a:buClr>
              <a:buFont typeface="Arial" charset="0"/>
              <a:buNone/>
            </a:pPr>
            <a:endParaRPr lang="de-DE" sz="1700" i="1" smtClean="0"/>
          </a:p>
        </p:txBody>
      </p:sp>
      <p:sp>
        <p:nvSpPr>
          <p:cNvPr id="5" name="Fußzeilenplatzhalter 4"/>
          <p:cNvSpPr>
            <a:spLocks noGrp="1"/>
          </p:cNvSpPr>
          <p:nvPr>
            <p:ph type="ftr" sz="quarter" idx="11"/>
          </p:nvPr>
        </p:nvSpPr>
        <p:spPr>
          <a:xfrm>
            <a:off x="-36512" y="6519863"/>
            <a:ext cx="5591175" cy="365125"/>
          </a:xfrm>
        </p:spPr>
        <p:txBody>
          <a:bodyPr/>
          <a:lstStyle/>
          <a:p>
            <a:pPr>
              <a:defRPr/>
            </a:pPr>
            <a:r>
              <a:rPr lang="de-DE" smtClean="0"/>
              <a:t>© Hafer Die Alleskörner,VDGS e.V.</a:t>
            </a:r>
            <a:endParaRPr lang="de-DE" dirty="0"/>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als Lebensbegleiter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Bei Unverträglichkeiten und Allergien / Laktose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oliennummernplatzhalter 5"/>
          <p:cNvSpPr>
            <a:spLocks noGrp="1"/>
          </p:cNvSpPr>
          <p:nvPr>
            <p:ph type="sldNum" sz="quarter" idx="12"/>
          </p:nvPr>
        </p:nvSpPr>
        <p:spPr/>
        <p:txBody>
          <a:bodyPr/>
          <a:lstStyle/>
          <a:p>
            <a:pPr>
              <a:defRPr/>
            </a:pPr>
            <a:fld id="{44902055-CFB6-4A46-AD1E-692083DC96FA}" type="slidenum">
              <a:rPr lang="de-DE" smtClean="0"/>
              <a:pPr>
                <a:defRPr/>
              </a:pPr>
              <a:t>48</a:t>
            </a:fld>
            <a:endParaRPr lang="de-D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9</a:t>
            </a:r>
          </a:p>
          <a:p>
            <a:pPr>
              <a:spcBef>
                <a:spcPts val="0"/>
              </a:spcBef>
              <a:buClr>
                <a:srgbClr val="A32730"/>
              </a:buClr>
              <a:buFont typeface="Arial" charset="0"/>
              <a:buNone/>
            </a:pPr>
            <a:r>
              <a:rPr lang="de-DE" sz="1600" dirty="0" smtClean="0"/>
              <a:t>Gluten ist ein Gemisch aus Proteinen. Wie heißt das </a:t>
            </a:r>
            <a:r>
              <a:rPr lang="de-DE" sz="1600" dirty="0" err="1" smtClean="0"/>
              <a:t>haferspezifische</a:t>
            </a:r>
            <a:r>
              <a:rPr lang="de-DE" sz="1600" dirty="0" smtClean="0"/>
              <a:t> </a:t>
            </a:r>
            <a:r>
              <a:rPr lang="de-DE" sz="1600" dirty="0" err="1" smtClean="0"/>
              <a:t>Prolamin</a:t>
            </a:r>
            <a:r>
              <a:rPr lang="de-DE" sz="1600" dirty="0" smtClean="0"/>
              <a:t>, das im Gluten enthalten ist?</a:t>
            </a:r>
          </a:p>
          <a:p>
            <a:pPr>
              <a:spcBef>
                <a:spcPts val="0"/>
              </a:spcBef>
              <a:buClr>
                <a:srgbClr val="A32730"/>
              </a:buClr>
            </a:pPr>
            <a:r>
              <a:rPr lang="de-DE" sz="1600" dirty="0" smtClean="0"/>
              <a:t>__________________</a:t>
            </a:r>
          </a:p>
          <a:p>
            <a:pPr>
              <a:spcBef>
                <a:spcPts val="0"/>
              </a:spcBef>
              <a:buClr>
                <a:srgbClr val="A32730"/>
              </a:buClr>
              <a:buFont typeface="Arial" charset="0"/>
              <a:buNone/>
            </a:pPr>
            <a:endParaRPr lang="de-DE" sz="1600" dirty="0" smtClean="0"/>
          </a:p>
          <a:p>
            <a:pPr>
              <a:spcBef>
                <a:spcPts val="0"/>
              </a:spcBef>
              <a:buClr>
                <a:srgbClr val="A32730"/>
              </a:buClr>
              <a:buFont typeface="Arial" charset="0"/>
              <a:buNone/>
            </a:pPr>
            <a:r>
              <a:rPr lang="de-DE" sz="1600" dirty="0" smtClean="0"/>
              <a:t>Frage 10</a:t>
            </a:r>
          </a:p>
          <a:p>
            <a:pPr>
              <a:spcBef>
                <a:spcPts val="0"/>
              </a:spcBef>
              <a:buClr>
                <a:srgbClr val="A32730"/>
              </a:buClr>
              <a:buFont typeface="Arial" charset="0"/>
              <a:buNone/>
            </a:pPr>
            <a:r>
              <a:rPr lang="de-DE" sz="1600" dirty="0" smtClean="0"/>
              <a:t>Welchen Verbrauchern können Sie Hafer, der </a:t>
            </a:r>
            <a:r>
              <a:rPr lang="de-DE" sz="1600" u="sng" dirty="0" smtClean="0"/>
              <a:t>nicht als </a:t>
            </a:r>
            <a:r>
              <a:rPr lang="de-DE" sz="1600" u="sng" dirty="0" err="1" smtClean="0"/>
              <a:t>glutenfrei</a:t>
            </a:r>
            <a:r>
              <a:rPr lang="de-DE" sz="1600" u="sng" dirty="0" smtClean="0"/>
              <a:t> deklariert </a:t>
            </a:r>
            <a:r>
              <a:rPr lang="de-DE" sz="1600" dirty="0" smtClean="0"/>
              <a:t>ist, im Hinblick auf Gluten bedenkenlos empfehlen?</a:t>
            </a:r>
          </a:p>
          <a:p>
            <a:pPr marL="457200" indent="-457200">
              <a:spcBef>
                <a:spcPts val="0"/>
              </a:spcBef>
              <a:buClr>
                <a:srgbClr val="A32730"/>
              </a:buClr>
              <a:buFont typeface="+mj-lt"/>
              <a:buAutoNum type="alphaLcParenR"/>
            </a:pPr>
            <a:r>
              <a:rPr lang="de-DE" sz="1600" dirty="0" smtClean="0"/>
              <a:t>Verbrauchern mit </a:t>
            </a:r>
            <a:r>
              <a:rPr lang="de-DE" sz="1600" dirty="0" err="1" smtClean="0"/>
              <a:t>Glutensensibilität</a:t>
            </a:r>
            <a:endParaRPr lang="de-DE" sz="1600" dirty="0" smtClean="0"/>
          </a:p>
          <a:p>
            <a:pPr marL="457200" indent="-457200">
              <a:spcBef>
                <a:spcPts val="0"/>
              </a:spcBef>
              <a:buClr>
                <a:srgbClr val="A32730"/>
              </a:buClr>
              <a:buFont typeface="+mj-lt"/>
              <a:buAutoNum type="alphaLcParenR"/>
            </a:pPr>
            <a:r>
              <a:rPr lang="de-DE" sz="1600" dirty="0" smtClean="0"/>
              <a:t>Verbrauchern mit Weizensensibilität</a:t>
            </a:r>
          </a:p>
          <a:p>
            <a:pPr marL="457200" indent="-457200">
              <a:spcBef>
                <a:spcPts val="0"/>
              </a:spcBef>
              <a:buClr>
                <a:srgbClr val="A32730"/>
              </a:buClr>
              <a:buFont typeface="+mj-lt"/>
              <a:buAutoNum type="alphaLcParenR"/>
            </a:pPr>
            <a:r>
              <a:rPr lang="de-DE" sz="1600" dirty="0" smtClean="0"/>
              <a:t>Verbrauchern, die auf Weizen verzichten möchten, aber keine Unverträglichkeit oder Allergie haben</a:t>
            </a:r>
          </a:p>
          <a:p>
            <a:pPr marL="457200" indent="-457200">
              <a:spcBef>
                <a:spcPts val="0"/>
              </a:spcBef>
              <a:buClr>
                <a:srgbClr val="A32730"/>
              </a:buClr>
              <a:buNone/>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61.</a:t>
            </a:r>
            <a:endParaRPr lang="de-DE" sz="1200" i="1" dirty="0">
              <a:solidFill>
                <a:schemeClr val="tx1"/>
              </a:solidFill>
            </a:endParaRP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49</a:t>
            </a:fld>
            <a:endParaRPr lang="de-DE"/>
          </a:p>
        </p:txBody>
      </p:sp>
      <p:sp>
        <p:nvSpPr>
          <p:cNvPr id="8" name="Fußzeilenplatzhalter 7"/>
          <p:cNvSpPr>
            <a:spLocks noGrp="1"/>
          </p:cNvSpPr>
          <p:nvPr>
            <p:ph type="ftr" sz="quarter" idx="11"/>
          </p:nvPr>
        </p:nvSpPr>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5</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50</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Inhaltsplatzhalter 2"/>
          <p:cNvSpPr>
            <a:spLocks noGrp="1"/>
          </p:cNvSpPr>
          <p:nvPr>
            <p:ph idx="1"/>
          </p:nvPr>
        </p:nvSpPr>
        <p:spPr>
          <a:xfrm>
            <a:off x="250825" y="1052513"/>
            <a:ext cx="6329363" cy="5472112"/>
          </a:xfrm>
        </p:spPr>
        <p:txBody>
          <a:bodyPr/>
          <a:lstStyle/>
          <a:p>
            <a:pPr eaLnBrk="1" hangingPunct="1">
              <a:spcBef>
                <a:spcPts val="400"/>
              </a:spcBef>
              <a:buClr>
                <a:srgbClr val="A32730"/>
              </a:buClr>
              <a:buFont typeface="Arial" charset="0"/>
              <a:buNone/>
            </a:pPr>
            <a:r>
              <a:rPr lang="de-DE" sz="2000" b="1" dirty="0" smtClean="0">
                <a:solidFill>
                  <a:srgbClr val="A32730"/>
                </a:solidFill>
              </a:rPr>
              <a:t>Verfügbarkeit von Hafererzeugnissen im Handel:</a:t>
            </a:r>
          </a:p>
          <a:p>
            <a:pPr eaLnBrk="1" hangingPunct="1">
              <a:spcBef>
                <a:spcPts val="400"/>
              </a:spcBef>
              <a:buClr>
                <a:srgbClr val="A32730"/>
              </a:buClr>
              <a:buFont typeface="Wingdings" pitchFamily="2" charset="2"/>
              <a:buChar char="§"/>
            </a:pPr>
            <a:r>
              <a:rPr lang="de-DE" sz="1700" dirty="0" smtClean="0"/>
              <a:t>Alle Haferflockenvarianten sind in jedem Supermarkt erhältlich.</a:t>
            </a:r>
          </a:p>
          <a:p>
            <a:pPr eaLnBrk="1" hangingPunct="1">
              <a:spcBef>
                <a:spcPts val="400"/>
              </a:spcBef>
              <a:buClr>
                <a:srgbClr val="A32730"/>
              </a:buClr>
              <a:buFont typeface="Wingdings" pitchFamily="2" charset="2"/>
              <a:buChar char="§"/>
            </a:pPr>
            <a:r>
              <a:rPr lang="de-DE" sz="1700" dirty="0" smtClean="0"/>
              <a:t>Viele Supermärkte führen auch Haferkleie in Grießform und als lösliche Variante.</a:t>
            </a:r>
          </a:p>
          <a:p>
            <a:pPr eaLnBrk="1" hangingPunct="1">
              <a:spcBef>
                <a:spcPts val="400"/>
              </a:spcBef>
              <a:buClr>
                <a:srgbClr val="A32730"/>
              </a:buClr>
              <a:buFont typeface="Wingdings" pitchFamily="2" charset="2"/>
              <a:buChar char="§"/>
            </a:pPr>
            <a:r>
              <a:rPr lang="de-DE" sz="1700" dirty="0" smtClean="0"/>
              <a:t>Hafercerealien sind in der Mehrzahl der Supermärkte erhältlich.</a:t>
            </a:r>
          </a:p>
          <a:p>
            <a:pPr eaLnBrk="1" hangingPunct="1">
              <a:spcBef>
                <a:spcPts val="400"/>
              </a:spcBef>
              <a:buClr>
                <a:srgbClr val="A32730"/>
              </a:buClr>
              <a:buFont typeface="Wingdings" pitchFamily="2" charset="2"/>
              <a:buChar char="§"/>
            </a:pPr>
            <a:r>
              <a:rPr lang="de-DE" sz="1700" dirty="0" smtClean="0"/>
              <a:t>Hafergrütze, Hafermehl und auch Haferkleie (Grieß) gibt es in Bio-Supermärkten, Reformhäusern und </a:t>
            </a:r>
            <a:r>
              <a:rPr lang="de-DE" sz="1700" dirty="0" err="1" smtClean="0"/>
              <a:t>Drogeriemärkten</a:t>
            </a:r>
            <a:r>
              <a:rPr lang="de-DE" sz="1700" dirty="0" smtClean="0"/>
              <a:t>.</a:t>
            </a:r>
          </a:p>
          <a:p>
            <a:pPr eaLnBrk="1" hangingPunct="1">
              <a:spcBef>
                <a:spcPts val="400"/>
              </a:spcBef>
              <a:buClr>
                <a:srgbClr val="A32730"/>
              </a:buClr>
              <a:buFont typeface="Wingdings" pitchFamily="2" charset="2"/>
              <a:buChar char="§"/>
            </a:pPr>
            <a:r>
              <a:rPr lang="de-DE" sz="1700" dirty="0" smtClean="0"/>
              <a:t>In Großverbrauchermärkten (Cash + </a:t>
            </a:r>
            <a:r>
              <a:rPr lang="de-DE" sz="1700" dirty="0" err="1" smtClean="0"/>
              <a:t>Carry</a:t>
            </a:r>
            <a:r>
              <a:rPr lang="de-DE" sz="1700" dirty="0" smtClean="0"/>
              <a:t>) werden Haferflocken auch in Großgebinden angeboten.</a:t>
            </a:r>
          </a:p>
          <a:p>
            <a:pPr eaLnBrk="1" hangingPunct="1">
              <a:spcBef>
                <a:spcPts val="400"/>
              </a:spcBef>
              <a:buClr>
                <a:srgbClr val="A32730"/>
              </a:buClr>
              <a:buFont typeface="Wingdings" pitchFamily="2" charset="2"/>
              <a:buChar char="§"/>
            </a:pPr>
            <a:endParaRPr lang="de-DE" sz="1700" b="1" dirty="0" smtClean="0">
              <a:solidFill>
                <a:srgbClr val="A32730"/>
              </a:solidFill>
            </a:endParaRPr>
          </a:p>
          <a:p>
            <a:pPr eaLnBrk="1" hangingPunct="1">
              <a:spcBef>
                <a:spcPts val="400"/>
              </a:spcBef>
              <a:buClr>
                <a:srgbClr val="A32730"/>
              </a:buClr>
              <a:buFont typeface="Arial" charset="0"/>
              <a:buNone/>
            </a:pPr>
            <a:r>
              <a:rPr lang="de-DE" sz="2000" b="1" dirty="0" smtClean="0">
                <a:solidFill>
                  <a:srgbClr val="A32730"/>
                </a:solidFill>
              </a:rPr>
              <a:t>Haferflocken sind enthalten in:</a:t>
            </a:r>
          </a:p>
          <a:p>
            <a:pPr lvl="1" eaLnBrk="1" hangingPunct="1">
              <a:spcBef>
                <a:spcPts val="400"/>
              </a:spcBef>
              <a:buClr>
                <a:srgbClr val="A32730"/>
              </a:buClr>
              <a:buFont typeface="Wingdings" pitchFamily="2" charset="2"/>
              <a:buChar char="§"/>
            </a:pPr>
            <a:r>
              <a:rPr lang="de-DE" sz="1700" dirty="0" smtClean="0"/>
              <a:t>nahezu jedem verzehrfertig gemischten Müsli,</a:t>
            </a:r>
          </a:p>
          <a:p>
            <a:pPr lvl="1" eaLnBrk="1" hangingPunct="1">
              <a:spcBef>
                <a:spcPts val="400"/>
              </a:spcBef>
              <a:buClr>
                <a:srgbClr val="A32730"/>
              </a:buClr>
              <a:buFont typeface="Wingdings" pitchFamily="2" charset="2"/>
              <a:buChar char="§"/>
            </a:pPr>
            <a:r>
              <a:rPr lang="de-DE" sz="1700" dirty="0" smtClean="0"/>
              <a:t>zahlreichen Knuspermüslis,</a:t>
            </a:r>
          </a:p>
          <a:p>
            <a:pPr lvl="1" eaLnBrk="1" hangingPunct="1">
              <a:spcBef>
                <a:spcPts val="400"/>
              </a:spcBef>
              <a:buClr>
                <a:srgbClr val="A32730"/>
              </a:buClr>
              <a:buFont typeface="Wingdings" pitchFamily="2" charset="2"/>
              <a:buChar char="§"/>
            </a:pPr>
            <a:r>
              <a:rPr lang="de-DE" sz="1700" dirty="0" smtClean="0"/>
              <a:t>vielen fertigen Müsliriegeln,</a:t>
            </a:r>
          </a:p>
          <a:p>
            <a:pPr lvl="1" eaLnBrk="1" hangingPunct="1">
              <a:spcBef>
                <a:spcPts val="400"/>
              </a:spcBef>
              <a:buClr>
                <a:srgbClr val="A32730"/>
              </a:buClr>
              <a:buFont typeface="Wingdings" pitchFamily="2" charset="2"/>
              <a:buChar char="§"/>
            </a:pPr>
            <a:r>
              <a:rPr lang="de-DE" sz="1700" dirty="0" smtClean="0"/>
              <a:t>Haferkeksen,</a:t>
            </a:r>
          </a:p>
          <a:p>
            <a:pPr lvl="1" eaLnBrk="1" hangingPunct="1">
              <a:spcBef>
                <a:spcPts val="400"/>
              </a:spcBef>
              <a:buClr>
                <a:srgbClr val="A32730"/>
              </a:buClr>
              <a:buFont typeface="Wingdings" pitchFamily="2" charset="2"/>
              <a:buChar char="§"/>
            </a:pPr>
            <a:r>
              <a:rPr lang="de-DE" sz="1700" dirty="0" smtClean="0"/>
              <a:t>Schoko-Getreide-Riegeln.</a:t>
            </a:r>
          </a:p>
          <a:p>
            <a:pPr eaLnBrk="1" hangingPunct="1">
              <a:spcBef>
                <a:spcPts val="400"/>
              </a:spcBef>
              <a:buClr>
                <a:srgbClr val="A32730"/>
              </a:buClr>
              <a:buNone/>
            </a:pPr>
            <a:r>
              <a:rPr lang="de-DE" sz="2000" b="1" dirty="0" smtClean="0">
                <a:solidFill>
                  <a:srgbClr val="A32730"/>
                </a:solidFill>
              </a:rPr>
              <a:t>Hafer </a:t>
            </a:r>
            <a:r>
              <a:rPr lang="de-DE" sz="1700" dirty="0" smtClean="0"/>
              <a:t>ist in vielen </a:t>
            </a:r>
            <a:r>
              <a:rPr lang="de-DE" sz="1700" dirty="0" err="1" smtClean="0"/>
              <a:t>Cerealienprodukten</a:t>
            </a:r>
            <a:r>
              <a:rPr lang="de-DE" sz="1700" dirty="0" smtClean="0"/>
              <a:t>, wie z. B. extrudierten </a:t>
            </a:r>
            <a:r>
              <a:rPr lang="de-DE" sz="1700" dirty="0" err="1" smtClean="0"/>
              <a:t>Flakes</a:t>
            </a:r>
            <a:endParaRPr lang="de-DE" sz="1700" dirty="0" smtClean="0"/>
          </a:p>
          <a:p>
            <a:pPr eaLnBrk="1" hangingPunct="1">
              <a:spcBef>
                <a:spcPts val="0"/>
              </a:spcBef>
              <a:buClr>
                <a:srgbClr val="A32730"/>
              </a:buClr>
              <a:buNone/>
            </a:pPr>
            <a:r>
              <a:rPr lang="de-DE" sz="1700" dirty="0" smtClean="0"/>
              <a:t>oder gepufften Erzeugnissen enthalten.</a:t>
            </a:r>
          </a:p>
          <a:p>
            <a:pPr lvl="1" eaLnBrk="1" hangingPunct="1">
              <a:spcBef>
                <a:spcPts val="400"/>
              </a:spcBef>
              <a:buClr>
                <a:srgbClr val="A32730"/>
              </a:buClr>
              <a:buFont typeface="Wingdings" pitchFamily="2" charset="2"/>
              <a:buChar char="§"/>
            </a:pPr>
            <a:endParaRPr lang="de-DE" sz="2100" dirty="0" smtClean="0"/>
          </a:p>
        </p:txBody>
      </p:sp>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pic>
        <p:nvPicPr>
          <p:cNvPr id="46085" name="Picture 6"/>
          <p:cNvPicPr>
            <a:picLocks noChangeAspect="1" noChangeArrowheads="1"/>
          </p:cNvPicPr>
          <p:nvPr/>
        </p:nvPicPr>
        <p:blipFill>
          <a:blip r:embed="rId3" cstate="screen"/>
          <a:srcRect/>
          <a:stretch>
            <a:fillRect/>
          </a:stretch>
        </p:blipFill>
        <p:spPr bwMode="auto">
          <a:xfrm>
            <a:off x="6732588" y="2000250"/>
            <a:ext cx="1982787" cy="2643188"/>
          </a:xfrm>
          <a:prstGeom prst="rect">
            <a:avLst/>
          </a:prstGeom>
          <a:noFill/>
          <a:ln w="9525">
            <a:noFill/>
            <a:miter lim="800000"/>
            <a:headEnd/>
            <a:tailEnd/>
          </a:ln>
        </p:spPr>
      </p:pic>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einstreuen</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Im Lebensmittelhandel einkaufen</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51</a:t>
            </a:fld>
            <a:endParaRPr lang="de-D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nhaltsplatzhalter 2"/>
          <p:cNvSpPr>
            <a:spLocks noGrp="1"/>
          </p:cNvSpPr>
          <p:nvPr>
            <p:ph idx="1"/>
          </p:nvPr>
        </p:nvSpPr>
        <p:spPr>
          <a:xfrm>
            <a:off x="323850" y="1268413"/>
            <a:ext cx="6686550" cy="5302250"/>
          </a:xfrm>
        </p:spPr>
        <p:txBody>
          <a:bodyPr/>
          <a:lstStyle/>
          <a:p>
            <a:pPr eaLnBrk="1" hangingPunct="1">
              <a:spcBef>
                <a:spcPts val="400"/>
              </a:spcBef>
              <a:buClr>
                <a:srgbClr val="A32730"/>
              </a:buClr>
              <a:buFont typeface="Arial" charset="0"/>
              <a:buNone/>
            </a:pPr>
            <a:r>
              <a:rPr lang="de-DE" sz="2000" b="1" dirty="0" smtClean="0">
                <a:solidFill>
                  <a:srgbClr val="A32730"/>
                </a:solidFill>
              </a:rPr>
              <a:t>Haferprodukte …</a:t>
            </a:r>
          </a:p>
          <a:p>
            <a:pPr eaLnBrk="1" hangingPunct="1">
              <a:spcBef>
                <a:spcPts val="400"/>
              </a:spcBef>
              <a:buClr>
                <a:srgbClr val="A32730"/>
              </a:buClr>
              <a:buFont typeface="Wingdings" pitchFamily="2" charset="2"/>
              <a:buChar char="§"/>
            </a:pPr>
            <a:r>
              <a:rPr lang="de-DE" sz="1700" dirty="0" smtClean="0"/>
              <a:t>sind </a:t>
            </a:r>
            <a:r>
              <a:rPr lang="de-DE" sz="1700" dirty="0" err="1" smtClean="0"/>
              <a:t>ungeöffnet</a:t>
            </a:r>
            <a:r>
              <a:rPr lang="de-DE" sz="1700" dirty="0" smtClean="0"/>
              <a:t> lange haltbar (ca. 15 Monate).</a:t>
            </a:r>
          </a:p>
          <a:p>
            <a:pPr eaLnBrk="1" hangingPunct="1">
              <a:spcBef>
                <a:spcPts val="400"/>
              </a:spcBef>
              <a:buClr>
                <a:srgbClr val="A32730"/>
              </a:buClr>
              <a:buFont typeface="Wingdings" pitchFamily="2" charset="2"/>
              <a:buChar char="§"/>
            </a:pPr>
            <a:r>
              <a:rPr lang="de-DE" sz="1700" dirty="0" smtClean="0"/>
              <a:t>sollten trocken gelagert werden.</a:t>
            </a:r>
          </a:p>
          <a:p>
            <a:pPr eaLnBrk="1" hangingPunct="1">
              <a:spcBef>
                <a:spcPts val="400"/>
              </a:spcBef>
              <a:buClr>
                <a:srgbClr val="A32730"/>
              </a:buClr>
              <a:buFont typeface="Wingdings" pitchFamily="2" charset="2"/>
              <a:buChar char="§"/>
            </a:pPr>
            <a:r>
              <a:rPr lang="de-DE" sz="1700" dirty="0" smtClean="0"/>
              <a:t>sollten nach Möglichkeit in eine gut verschließbare Vorratsdose umgefüllt werden</a:t>
            </a:r>
          </a:p>
          <a:p>
            <a:pPr eaLnBrk="1" hangingPunct="1">
              <a:spcBef>
                <a:spcPts val="400"/>
              </a:spcBef>
              <a:buClr>
                <a:srgbClr val="A32730"/>
              </a:buClr>
              <a:buFont typeface="Wingdings" pitchFamily="2" charset="2"/>
              <a:buChar char="§"/>
            </a:pPr>
            <a:r>
              <a:rPr lang="de-DE" sz="1700" dirty="0" smtClean="0"/>
              <a:t>oder in der gut verschlossenen Originalverpackung aufbewahrt werden.</a:t>
            </a:r>
          </a:p>
          <a:p>
            <a:pPr eaLnBrk="1" hangingPunct="1">
              <a:spcBef>
                <a:spcPts val="400"/>
              </a:spcBef>
              <a:buClr>
                <a:srgbClr val="A32730"/>
              </a:buClr>
              <a:buFont typeface="Wingdings" pitchFamily="2" charset="2"/>
              <a:buChar char="§"/>
            </a:pPr>
            <a:endParaRPr lang="de-DE" sz="1700" dirty="0" smtClean="0"/>
          </a:p>
          <a:p>
            <a:pPr eaLnBrk="1" hangingPunct="1">
              <a:spcBef>
                <a:spcPts val="400"/>
              </a:spcBef>
              <a:buClr>
                <a:srgbClr val="A32730"/>
              </a:buClr>
              <a:buFont typeface="Wingdings" pitchFamily="2" charset="2"/>
              <a:buChar char="§"/>
            </a:pPr>
            <a:endParaRPr lang="de-DE" sz="1700" dirty="0" smtClean="0"/>
          </a:p>
          <a:p>
            <a:pPr eaLnBrk="1" hangingPunct="1">
              <a:spcBef>
                <a:spcPts val="400"/>
              </a:spcBef>
              <a:buClr>
                <a:srgbClr val="A32730"/>
              </a:buClr>
              <a:buFont typeface="Wingdings" pitchFamily="2" charset="2"/>
              <a:buChar char="§"/>
            </a:pPr>
            <a:endParaRPr lang="de-DE" sz="1700" dirty="0" smtClean="0"/>
          </a:p>
          <a:p>
            <a:pPr eaLnBrk="1" hangingPunct="1">
              <a:spcBef>
                <a:spcPts val="400"/>
              </a:spcBef>
              <a:buClr>
                <a:srgbClr val="A32730"/>
              </a:buClr>
              <a:buNone/>
            </a:pPr>
            <a:r>
              <a:rPr lang="de-DE" sz="2000" b="1" dirty="0" smtClean="0">
                <a:solidFill>
                  <a:srgbClr val="A32730"/>
                </a:solidFill>
              </a:rPr>
              <a:t>Eine eigene Müslimischung können Sie gut auf Vorrat selbst</a:t>
            </a:r>
          </a:p>
          <a:p>
            <a:pPr eaLnBrk="1" hangingPunct="1">
              <a:spcBef>
                <a:spcPts val="0"/>
              </a:spcBef>
              <a:buClr>
                <a:srgbClr val="A32730"/>
              </a:buClr>
              <a:buNone/>
            </a:pPr>
            <a:r>
              <a:rPr lang="de-DE" sz="2000" b="1" dirty="0" smtClean="0">
                <a:solidFill>
                  <a:srgbClr val="A32730"/>
                </a:solidFill>
              </a:rPr>
              <a:t>machen: </a:t>
            </a:r>
          </a:p>
          <a:p>
            <a:pPr eaLnBrk="1" hangingPunct="1">
              <a:spcBef>
                <a:spcPts val="400"/>
              </a:spcBef>
              <a:buClr>
                <a:srgbClr val="A32730"/>
              </a:buClr>
              <a:buFont typeface="Wingdings" pitchFamily="2" charset="2"/>
              <a:buChar char="§"/>
            </a:pPr>
            <a:r>
              <a:rPr lang="de-DE" sz="1700" dirty="0" smtClean="0"/>
              <a:t>Zutaten nach Belieben mischen </a:t>
            </a:r>
          </a:p>
          <a:p>
            <a:pPr eaLnBrk="1" hangingPunct="1">
              <a:spcBef>
                <a:spcPts val="400"/>
              </a:spcBef>
              <a:buClr>
                <a:srgbClr val="A32730"/>
              </a:buClr>
              <a:buFont typeface="Wingdings" pitchFamily="2" charset="2"/>
              <a:buChar char="§"/>
            </a:pPr>
            <a:r>
              <a:rPr lang="de-DE" sz="1700" dirty="0" smtClean="0"/>
              <a:t>und in einer gut verschließbaren Dose aufbewahren.</a:t>
            </a:r>
          </a:p>
          <a:p>
            <a:pPr eaLnBrk="1" hangingPunct="1">
              <a:spcBef>
                <a:spcPts val="400"/>
              </a:spcBef>
              <a:buClr>
                <a:srgbClr val="A32730"/>
              </a:buClr>
              <a:buFont typeface="Wingdings" pitchFamily="2" charset="2"/>
              <a:buChar char="§"/>
            </a:pPr>
            <a:endParaRPr lang="de-DE" sz="1700" dirty="0" smtClean="0"/>
          </a:p>
          <a:p>
            <a:pPr eaLnBrk="1" hangingPunct="1">
              <a:spcBef>
                <a:spcPts val="400"/>
              </a:spcBef>
              <a:buClr>
                <a:srgbClr val="A32730"/>
              </a:buClr>
              <a:buFont typeface="Wingdings" pitchFamily="2" charset="2"/>
              <a:buChar char="§"/>
            </a:pPr>
            <a:endParaRPr lang="de-DE" sz="1700" dirty="0" smtClean="0"/>
          </a:p>
        </p:txBody>
      </p:sp>
      <p:sp>
        <p:nvSpPr>
          <p:cNvPr id="9" name="Fußzeilenplatzhalter 8"/>
          <p:cNvSpPr>
            <a:spLocks noGrp="1"/>
          </p:cNvSpPr>
          <p:nvPr>
            <p:ph type="ftr" sz="quarter" idx="11"/>
          </p:nvPr>
        </p:nvSpPr>
        <p:spPr>
          <a:xfrm>
            <a:off x="-36512"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einstreuen</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Aufbewahrung</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11" descr="D:\Eigene Dateien\Downloads\Fotolia_40953584_M_© womue - Fotolia.com.jpg"/>
          <p:cNvPicPr>
            <a:picLocks noChangeAspect="1" noChangeArrowheads="1"/>
          </p:cNvPicPr>
          <p:nvPr/>
        </p:nvPicPr>
        <p:blipFill>
          <a:blip r:embed="rId3" cstate="screen"/>
          <a:srcRect/>
          <a:stretch>
            <a:fillRect/>
          </a:stretch>
        </p:blipFill>
        <p:spPr bwMode="auto">
          <a:xfrm>
            <a:off x="7086600" y="1484313"/>
            <a:ext cx="1949450" cy="2305050"/>
          </a:xfrm>
          <a:prstGeom prst="rect">
            <a:avLst/>
          </a:prstGeom>
          <a:noFill/>
          <a:ln w="9525">
            <a:noFill/>
            <a:miter lim="800000"/>
            <a:headEnd/>
            <a:tailEnd/>
          </a:ln>
        </p:spPr>
      </p:pic>
      <p:pic>
        <p:nvPicPr>
          <p:cNvPr id="10" name="Picture 12" descr="D:\Eigene Dateien\Downloads\Fotolia_47964497_M_© Barbara Pheby - Fotolia.com.jpg"/>
          <p:cNvPicPr>
            <a:picLocks noChangeAspect="1" noChangeArrowheads="1"/>
          </p:cNvPicPr>
          <p:nvPr/>
        </p:nvPicPr>
        <p:blipFill>
          <a:blip r:embed="rId4" cstate="screen"/>
          <a:srcRect/>
          <a:stretch>
            <a:fillRect/>
          </a:stretch>
        </p:blipFill>
        <p:spPr bwMode="auto">
          <a:xfrm>
            <a:off x="7092950" y="4005263"/>
            <a:ext cx="1943100" cy="2147887"/>
          </a:xfrm>
          <a:prstGeom prst="rect">
            <a:avLst/>
          </a:prstGeom>
          <a:noFill/>
          <a:ln w="9525">
            <a:noFill/>
            <a:miter lim="800000"/>
            <a:headEnd/>
            <a:tailEnd/>
          </a:ln>
        </p:spPr>
      </p:pic>
      <p:sp>
        <p:nvSpPr>
          <p:cNvPr id="12" name="Foliennummernplatzhalter 11"/>
          <p:cNvSpPr>
            <a:spLocks noGrp="1"/>
          </p:cNvSpPr>
          <p:nvPr>
            <p:ph type="sldNum" sz="quarter" idx="12"/>
          </p:nvPr>
        </p:nvSpPr>
        <p:spPr/>
        <p:txBody>
          <a:bodyPr/>
          <a:lstStyle/>
          <a:p>
            <a:pPr>
              <a:defRPr/>
            </a:pPr>
            <a:fld id="{44902055-CFB6-4A46-AD1E-692083DC96FA}" type="slidenum">
              <a:rPr lang="de-DE" smtClean="0"/>
              <a:pPr>
                <a:defRPr/>
              </a:pPr>
              <a:t>52</a:t>
            </a:fld>
            <a:endParaRPr lang="de-DE"/>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pPr>
              <a:defRPr/>
            </a:pPr>
            <a:r>
              <a:rPr lang="de-DE" smtClean="0"/>
              <a:t>© Hafer Die Alleskörner,VDGS e.V.</a:t>
            </a:r>
            <a:endParaRPr lang="de-DE"/>
          </a:p>
        </p:txBody>
      </p:sp>
      <p:sp>
        <p:nvSpPr>
          <p:cNvPr id="4813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de-DE" sz="1000">
                <a:ea typeface="Calibri" pitchFamily="34" charset="0"/>
                <a:cs typeface="Times New Roman" pitchFamily="18" charset="0"/>
              </a:rPr>
              <a:t/>
            </a:r>
            <a:br>
              <a:rPr lang="de-DE" sz="1000">
                <a:ea typeface="Calibri" pitchFamily="34" charset="0"/>
                <a:cs typeface="Times New Roman" pitchFamily="18" charset="0"/>
              </a:rPr>
            </a:br>
            <a:endParaRPr lang="de-DE">
              <a:ea typeface="Calibri" pitchFamily="34" charset="0"/>
              <a:cs typeface="Times New Roman" pitchFamily="18" charset="0"/>
            </a:endParaRPr>
          </a:p>
        </p:txBody>
      </p:sp>
      <p:graphicFrame>
        <p:nvGraphicFramePr>
          <p:cNvPr id="10" name="Tabelle 9"/>
          <p:cNvGraphicFramePr>
            <a:graphicFrameLocks noGrp="1"/>
          </p:cNvGraphicFramePr>
          <p:nvPr/>
        </p:nvGraphicFramePr>
        <p:xfrm>
          <a:off x="179388" y="981075"/>
          <a:ext cx="8209160" cy="5381744"/>
        </p:xfrm>
        <a:graphic>
          <a:graphicData uri="http://schemas.openxmlformats.org/drawingml/2006/table">
            <a:tbl>
              <a:tblPr firstRow="1" bandRow="1">
                <a:tableStyleId>{21E4AEA4-8DFA-4A89-87EB-49C32662AFE0}</a:tableStyleId>
              </a:tblPr>
              <a:tblGrid>
                <a:gridCol w="1203067"/>
                <a:gridCol w="1273836"/>
                <a:gridCol w="2123058"/>
                <a:gridCol w="2123058"/>
                <a:gridCol w="1486141"/>
              </a:tblGrid>
              <a:tr h="542032">
                <a:tc>
                  <a:txBody>
                    <a:bodyPr/>
                    <a:lstStyle/>
                    <a:p>
                      <a:endParaRPr lang="de-DE" sz="1400" b="1" dirty="0"/>
                    </a:p>
                  </a:txBody>
                  <a:tcPr/>
                </a:tc>
                <a:tc>
                  <a:txBody>
                    <a:bodyPr/>
                    <a:lstStyle/>
                    <a:p>
                      <a:r>
                        <a:rPr lang="de-DE" sz="1400" dirty="0" smtClean="0"/>
                        <a:t>Frühstück</a:t>
                      </a:r>
                      <a:endParaRPr lang="de-DE" sz="1400" dirty="0"/>
                    </a:p>
                  </a:txBody>
                  <a:tcPr/>
                </a:tc>
                <a:tc>
                  <a:txBody>
                    <a:bodyPr/>
                    <a:lstStyle/>
                    <a:p>
                      <a:r>
                        <a:rPr lang="de-DE" sz="1400" dirty="0" smtClean="0"/>
                        <a:t>Zwischenmahlzeit &amp; Dessert</a:t>
                      </a:r>
                      <a:endParaRPr lang="de-DE" sz="1400" dirty="0"/>
                    </a:p>
                  </a:txBody>
                  <a:tcPr/>
                </a:tc>
                <a:tc>
                  <a:txBody>
                    <a:bodyPr/>
                    <a:lstStyle/>
                    <a:p>
                      <a:r>
                        <a:rPr lang="de-DE" sz="1400" dirty="0" smtClean="0"/>
                        <a:t>Hauptmahlzeit</a:t>
                      </a:r>
                      <a:endParaRPr lang="de-DE" sz="1400" dirty="0"/>
                    </a:p>
                  </a:txBody>
                  <a:tcPr/>
                </a:tc>
                <a:tc>
                  <a:txBody>
                    <a:bodyPr/>
                    <a:lstStyle/>
                    <a:p>
                      <a:r>
                        <a:rPr lang="de-DE" sz="1400" dirty="0" smtClean="0"/>
                        <a:t>Brot/ Gebäck/</a:t>
                      </a:r>
                    </a:p>
                    <a:p>
                      <a:r>
                        <a:rPr lang="de-DE" sz="1400" dirty="0" smtClean="0"/>
                        <a:t>Kuchen</a:t>
                      </a:r>
                      <a:endParaRPr lang="de-DE" sz="1400" dirty="0"/>
                    </a:p>
                  </a:txBody>
                  <a:tcPr/>
                </a:tc>
              </a:tr>
              <a:tr h="542032">
                <a:tc>
                  <a:txBody>
                    <a:bodyPr/>
                    <a:lstStyle/>
                    <a:p>
                      <a:r>
                        <a:rPr lang="de-DE" sz="1200" b="1" dirty="0" smtClean="0"/>
                        <a:t>Haferflocken,</a:t>
                      </a:r>
                      <a:r>
                        <a:rPr lang="de-DE" sz="1200" b="1" baseline="0" dirty="0" smtClean="0"/>
                        <a:t> kernig</a:t>
                      </a:r>
                      <a:endParaRPr lang="de-DE" sz="1200" b="1" dirty="0"/>
                    </a:p>
                  </a:txBody>
                  <a:tcPr/>
                </a:tc>
                <a:tc>
                  <a:txBody>
                    <a:bodyPr/>
                    <a:lstStyle/>
                    <a:p>
                      <a:r>
                        <a:rPr lang="de-DE" sz="1200" dirty="0" smtClean="0"/>
                        <a:t>Im Müsli</a:t>
                      </a:r>
                      <a:endParaRPr lang="de-DE" sz="1200" dirty="0"/>
                    </a:p>
                  </a:txBody>
                  <a:tcPr/>
                </a:tc>
                <a:tc>
                  <a:txBody>
                    <a:bodyPr/>
                    <a:lstStyle/>
                    <a:p>
                      <a:r>
                        <a:rPr lang="de-DE" sz="1200" dirty="0" smtClean="0"/>
                        <a:t>Angeröstet in Quark-/ Joghurt-/ </a:t>
                      </a:r>
                      <a:r>
                        <a:rPr lang="de-DE" sz="1200" dirty="0" err="1" smtClean="0"/>
                        <a:t>Crèmespeisen</a:t>
                      </a:r>
                      <a:endParaRPr lang="de-DE" sz="1200" dirty="0"/>
                    </a:p>
                  </a:txBody>
                  <a:tcPr/>
                </a:tc>
                <a:tc>
                  <a:txBody>
                    <a:bodyPr/>
                    <a:lstStyle/>
                    <a:p>
                      <a:r>
                        <a:rPr lang="de-DE" sz="1200" dirty="0" smtClean="0"/>
                        <a:t>Angeröstet über Salat</a:t>
                      </a:r>
                      <a:endParaRPr lang="de-DE" sz="1200" dirty="0"/>
                    </a:p>
                  </a:txBody>
                  <a:tcPr/>
                </a:tc>
                <a:tc>
                  <a:txBody>
                    <a:bodyPr/>
                    <a:lstStyle/>
                    <a:p>
                      <a:r>
                        <a:rPr lang="de-DE" sz="1200" dirty="0" smtClean="0"/>
                        <a:t>In Kuchen, Gebäck, </a:t>
                      </a:r>
                      <a:r>
                        <a:rPr lang="de-DE" sz="1200" dirty="0" err="1" smtClean="0"/>
                        <a:t>Muffins</a:t>
                      </a:r>
                      <a:r>
                        <a:rPr lang="de-DE" sz="1200" dirty="0" smtClean="0"/>
                        <a:t>, Brot</a:t>
                      </a:r>
                      <a:endParaRPr lang="de-DE" sz="1200" dirty="0"/>
                    </a:p>
                  </a:txBody>
                  <a:tcPr/>
                </a:tc>
              </a:tr>
              <a:tr h="542032">
                <a:tc>
                  <a:txBody>
                    <a:bodyPr/>
                    <a:lstStyle/>
                    <a:p>
                      <a:r>
                        <a:rPr lang="de-DE" sz="1200" b="1" dirty="0" smtClean="0"/>
                        <a:t>Haferflocken, zart</a:t>
                      </a:r>
                      <a:endParaRPr lang="de-DE" sz="1200" b="1" dirty="0"/>
                    </a:p>
                  </a:txBody>
                  <a:tcPr/>
                </a:tc>
                <a:tc>
                  <a:txBody>
                    <a:bodyPr/>
                    <a:lstStyle/>
                    <a:p>
                      <a:r>
                        <a:rPr lang="de-DE" sz="1200" dirty="0" smtClean="0"/>
                        <a:t>Im Müsli</a:t>
                      </a:r>
                    </a:p>
                    <a:p>
                      <a:r>
                        <a:rPr lang="de-DE" sz="1200" dirty="0" smtClean="0"/>
                        <a:t>Als Porridge</a:t>
                      </a:r>
                    </a:p>
                  </a:txBody>
                  <a:tcPr/>
                </a:tc>
                <a:tc>
                  <a:txBody>
                    <a:bodyPr/>
                    <a:lstStyle/>
                    <a:p>
                      <a:r>
                        <a:rPr lang="de-DE" sz="1200" dirty="0" smtClean="0"/>
                        <a:t>In Quark-/</a:t>
                      </a:r>
                      <a:r>
                        <a:rPr lang="de-DE" sz="1200" baseline="0" dirty="0" smtClean="0"/>
                        <a:t> Joghurt-/ </a:t>
                      </a:r>
                      <a:r>
                        <a:rPr lang="de-DE" sz="1200" baseline="0" dirty="0" err="1" smtClean="0"/>
                        <a:t>Crèmespeisen</a:t>
                      </a:r>
                      <a:endParaRPr lang="de-D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In Shakes &amp; </a:t>
                      </a:r>
                      <a:r>
                        <a:rPr lang="de-DE" sz="1200" dirty="0" err="1" smtClean="0"/>
                        <a:t>Smoothies</a:t>
                      </a:r>
                      <a:endParaRPr lang="de-DE" sz="1200" dirty="0" smtClean="0"/>
                    </a:p>
                    <a:p>
                      <a:endParaRPr lang="de-DE" sz="1200" dirty="0"/>
                    </a:p>
                  </a:txBody>
                  <a:tcPr/>
                </a:tc>
                <a:tc>
                  <a:txBody>
                    <a:bodyPr/>
                    <a:lstStyle/>
                    <a:p>
                      <a:r>
                        <a:rPr lang="de-DE" sz="1200" dirty="0" smtClean="0"/>
                        <a:t>In Aufläufen,</a:t>
                      </a:r>
                      <a:r>
                        <a:rPr lang="de-DE" sz="1200" baseline="0" dirty="0" smtClean="0"/>
                        <a:t> Eintöpfen, </a:t>
                      </a:r>
                      <a:r>
                        <a:rPr lang="de-DE" sz="1200" dirty="0" smtClean="0"/>
                        <a:t>Frikadellen,</a:t>
                      </a:r>
                      <a:r>
                        <a:rPr lang="de-DE" sz="1200" baseline="0" dirty="0" smtClean="0"/>
                        <a:t> </a:t>
                      </a:r>
                      <a:r>
                        <a:rPr lang="de-DE" sz="1200" dirty="0" err="1" smtClean="0"/>
                        <a:t>Hackfleischge</a:t>
                      </a:r>
                      <a:r>
                        <a:rPr lang="de-DE" sz="1200" dirty="0" smtClean="0"/>
                        <a:t>-richten,</a:t>
                      </a:r>
                      <a:r>
                        <a:rPr lang="de-DE" sz="1200" baseline="0" dirty="0" smtClean="0"/>
                        <a:t> „vegetarischen Fleisch-</a:t>
                      </a:r>
                      <a:r>
                        <a:rPr lang="de-DE" sz="1200" baseline="0" dirty="0" err="1" smtClean="0"/>
                        <a:t>bällchen</a:t>
                      </a:r>
                      <a:r>
                        <a:rPr lang="de-DE" sz="1200" baseline="0" dirty="0" smtClean="0"/>
                        <a:t>“, Gemüsepuffern, Pfannengerichten, Pfann-</a:t>
                      </a:r>
                      <a:r>
                        <a:rPr lang="de-DE" sz="1200" baseline="0" dirty="0" err="1" smtClean="0"/>
                        <a:t>kuchen</a:t>
                      </a:r>
                      <a:r>
                        <a:rPr lang="de-DE" sz="1200" baseline="0" dirty="0" smtClean="0"/>
                        <a:t>, als Panade für Käse / Fleisch</a:t>
                      </a:r>
                    </a:p>
                    <a:p>
                      <a:r>
                        <a:rPr lang="de-DE" sz="1200" baseline="0" dirty="0" smtClean="0"/>
                        <a:t>In warmen Süßspeisen</a:t>
                      </a:r>
                      <a:endParaRPr lang="de-DE" sz="1200" dirty="0"/>
                    </a:p>
                  </a:txBody>
                  <a:tcPr/>
                </a:tc>
                <a:tc>
                  <a:txBody>
                    <a:bodyPr/>
                    <a:lstStyle/>
                    <a:p>
                      <a:r>
                        <a:rPr lang="de-DE" sz="1200" dirty="0" smtClean="0"/>
                        <a:t>In Kuchen, Gebäck, </a:t>
                      </a:r>
                      <a:r>
                        <a:rPr lang="de-DE" sz="1200" dirty="0" err="1" smtClean="0"/>
                        <a:t>Muffins</a:t>
                      </a:r>
                      <a:r>
                        <a:rPr lang="de-DE" sz="1200" dirty="0" smtClean="0"/>
                        <a:t>, Brot</a:t>
                      </a:r>
                      <a:endParaRPr lang="de-DE" sz="1200" dirty="0"/>
                    </a:p>
                  </a:txBody>
                  <a:tcPr/>
                </a:tc>
              </a:tr>
              <a:tr h="542032">
                <a:tc>
                  <a:txBody>
                    <a:bodyPr/>
                    <a:lstStyle/>
                    <a:p>
                      <a:r>
                        <a:rPr lang="de-DE" sz="1200" b="1" dirty="0" smtClean="0"/>
                        <a:t>Hafergrütze</a:t>
                      </a:r>
                      <a:endParaRPr lang="de-DE" sz="1200" b="1" dirty="0"/>
                    </a:p>
                  </a:txBody>
                  <a:tcPr/>
                </a:tc>
                <a:tc>
                  <a:txBody>
                    <a:bodyPr/>
                    <a:lstStyle/>
                    <a:p>
                      <a:r>
                        <a:rPr lang="de-DE" sz="1200" dirty="0" smtClean="0"/>
                        <a:t>Evtl. als Porridge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Wie „Milchreis“ zubereitet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Aufgekocht in süßen Aufläufen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(auch als Hauptmahlzeit)</a:t>
                      </a:r>
                    </a:p>
                  </a:txBody>
                  <a:tcPr/>
                </a:tc>
                <a:tc>
                  <a:txBody>
                    <a:bodyPr/>
                    <a:lstStyle/>
                    <a:p>
                      <a:r>
                        <a:rPr lang="de-DE" sz="1200" dirty="0" smtClean="0"/>
                        <a:t>Klassiker für Grünkohl + Grützwurst;</a:t>
                      </a:r>
                      <a:r>
                        <a:rPr lang="de-DE" sz="1200" baseline="0" dirty="0" smtClean="0"/>
                        <a:t> </a:t>
                      </a:r>
                      <a:r>
                        <a:rPr lang="de-DE" sz="1200" dirty="0" smtClean="0"/>
                        <a:t>wie „</a:t>
                      </a:r>
                      <a:r>
                        <a:rPr lang="de-DE" sz="1200" dirty="0" err="1" smtClean="0"/>
                        <a:t>Risotto</a:t>
                      </a:r>
                      <a:r>
                        <a:rPr lang="de-DE" sz="1200" dirty="0" smtClean="0"/>
                        <a:t>“</a:t>
                      </a:r>
                      <a:r>
                        <a:rPr lang="de-DE" sz="1200" baseline="0" dirty="0" smtClean="0"/>
                        <a:t> </a:t>
                      </a:r>
                      <a:r>
                        <a:rPr lang="de-DE" sz="1200" dirty="0" smtClean="0"/>
                        <a:t>zubereitet; als Beilage</a:t>
                      </a:r>
                    </a:p>
                  </a:txBody>
                  <a:tcPr/>
                </a:tc>
                <a:tc>
                  <a:txBody>
                    <a:bodyPr/>
                    <a:lstStyle/>
                    <a:p>
                      <a:endParaRPr lang="de-DE" sz="1200" dirty="0"/>
                    </a:p>
                  </a:txBody>
                  <a:tcPr/>
                </a:tc>
              </a:tr>
              <a:tr h="542032">
                <a:tc>
                  <a:txBody>
                    <a:bodyPr/>
                    <a:lstStyle/>
                    <a:p>
                      <a:r>
                        <a:rPr lang="de-DE" sz="1200" b="1" dirty="0" smtClean="0"/>
                        <a:t>Haferflocken, löslich</a:t>
                      </a:r>
                      <a:endParaRPr lang="de-DE" sz="1200" b="1" dirty="0"/>
                    </a:p>
                  </a:txBody>
                  <a:tcPr/>
                </a:tc>
                <a:tc>
                  <a:txBody>
                    <a:bodyPr/>
                    <a:lstStyle/>
                    <a:p>
                      <a:r>
                        <a:rPr lang="de-DE" sz="1200" dirty="0" smtClean="0"/>
                        <a:t>Im Müsli</a:t>
                      </a:r>
                    </a:p>
                    <a:p>
                      <a:r>
                        <a:rPr lang="de-DE" sz="1200" dirty="0" smtClean="0"/>
                        <a:t>Im Porridge</a:t>
                      </a:r>
                    </a:p>
                    <a:p>
                      <a:r>
                        <a:rPr lang="de-DE" sz="1200" dirty="0" smtClean="0"/>
                        <a:t>In der Kleinkind-</a:t>
                      </a:r>
                      <a:r>
                        <a:rPr lang="de-DE" sz="1200" dirty="0" err="1" smtClean="0"/>
                        <a:t>nahrung</a:t>
                      </a:r>
                      <a:endParaRPr lang="de-DE" sz="1200" dirty="0"/>
                    </a:p>
                  </a:txBody>
                  <a:tcPr/>
                </a:tc>
                <a:tc>
                  <a:txBody>
                    <a:bodyPr/>
                    <a:lstStyle/>
                    <a:p>
                      <a:r>
                        <a:rPr lang="de-DE" sz="1200" dirty="0" smtClean="0"/>
                        <a:t>In Shakes &amp; </a:t>
                      </a:r>
                      <a:r>
                        <a:rPr lang="de-DE" sz="1200" dirty="0" err="1" smtClean="0"/>
                        <a:t>Smoothies</a:t>
                      </a:r>
                      <a:endParaRPr lang="de-DE" sz="1200" dirty="0" smtClean="0"/>
                    </a:p>
                    <a:p>
                      <a:r>
                        <a:rPr lang="de-DE" sz="1200" dirty="0" smtClean="0"/>
                        <a:t>In Quark-/ Joghurt-/ </a:t>
                      </a:r>
                      <a:r>
                        <a:rPr lang="de-DE" sz="1200" dirty="0" err="1" smtClean="0"/>
                        <a:t>Crèmespeisen</a:t>
                      </a:r>
                      <a:endParaRPr lang="de-DE" sz="1200" dirty="0" smtClean="0"/>
                    </a:p>
                  </a:txBody>
                  <a:tcPr/>
                </a:tc>
                <a:tc>
                  <a:txBody>
                    <a:bodyPr/>
                    <a:lstStyle/>
                    <a:p>
                      <a:r>
                        <a:rPr lang="de-DE" sz="1200" dirty="0" smtClean="0"/>
                        <a:t>Zum</a:t>
                      </a:r>
                      <a:r>
                        <a:rPr lang="de-DE" sz="1200" baseline="0" dirty="0" smtClean="0"/>
                        <a:t> Andicken von Suppen und Dips, als Panade für frittiertes Gemüse, in Fleisch-, Gemüse-, Haferklößchen</a:t>
                      </a:r>
                      <a:endParaRPr lang="de-DE" sz="1200" dirty="0"/>
                    </a:p>
                  </a:txBody>
                  <a:tcPr/>
                </a:tc>
                <a:tc>
                  <a:txBody>
                    <a:bodyPr/>
                    <a:lstStyle/>
                    <a:p>
                      <a:endParaRPr lang="de-DE" sz="1200" dirty="0"/>
                    </a:p>
                  </a:txBody>
                  <a:tcPr/>
                </a:tc>
              </a:tr>
              <a:tr h="542032">
                <a:tc>
                  <a:txBody>
                    <a:bodyPr/>
                    <a:lstStyle/>
                    <a:p>
                      <a:r>
                        <a:rPr lang="de-DE" sz="1200" b="1" dirty="0" smtClean="0"/>
                        <a:t>Haferkleie, Grieß</a:t>
                      </a:r>
                      <a:r>
                        <a:rPr lang="de-DE" sz="1200" b="1" baseline="0" dirty="0" smtClean="0"/>
                        <a:t> + löslich</a:t>
                      </a:r>
                      <a:endParaRPr lang="de-DE" sz="1200" b="1" dirty="0"/>
                    </a:p>
                  </a:txBody>
                  <a:tcPr/>
                </a:tc>
                <a:tc>
                  <a:txBody>
                    <a:bodyPr/>
                    <a:lstStyle/>
                    <a:p>
                      <a:r>
                        <a:rPr lang="de-DE" sz="1200" dirty="0" smtClean="0"/>
                        <a:t>Im Müsli</a:t>
                      </a:r>
                    </a:p>
                    <a:p>
                      <a:r>
                        <a:rPr lang="de-DE" sz="1200" dirty="0" smtClean="0"/>
                        <a:t>Im</a:t>
                      </a:r>
                      <a:r>
                        <a:rPr lang="de-DE" sz="1200" baseline="0" dirty="0" smtClean="0"/>
                        <a:t> Porridge</a:t>
                      </a:r>
                      <a:endParaRPr lang="de-D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In Shakes &amp; </a:t>
                      </a:r>
                      <a:r>
                        <a:rPr lang="de-DE" sz="1200" dirty="0" err="1" smtClean="0"/>
                        <a:t>Smoothies</a:t>
                      </a: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In Quark-/ Joghurt-/ Crème-speisen</a:t>
                      </a:r>
                    </a:p>
                  </a:txBody>
                  <a:tcPr/>
                </a:tc>
                <a:tc>
                  <a:txBody>
                    <a:bodyPr/>
                    <a:lstStyle/>
                    <a:p>
                      <a:r>
                        <a:rPr lang="de-DE" sz="1200" dirty="0" smtClean="0"/>
                        <a:t>In Pfannkuchen</a:t>
                      </a:r>
                    </a:p>
                    <a:p>
                      <a:r>
                        <a:rPr lang="de-DE" sz="1200" dirty="0" smtClean="0"/>
                        <a:t>In warmen Süßspeisen</a:t>
                      </a:r>
                      <a:endParaRPr lang="de-DE" sz="1200" dirty="0"/>
                    </a:p>
                  </a:txBody>
                  <a:tcPr/>
                </a:tc>
                <a:tc>
                  <a:txBody>
                    <a:bodyPr/>
                    <a:lstStyle/>
                    <a:p>
                      <a:r>
                        <a:rPr lang="de-DE" sz="1200" dirty="0" smtClean="0"/>
                        <a:t>In Kuchen,</a:t>
                      </a:r>
                      <a:r>
                        <a:rPr lang="de-DE" sz="1200" baseline="0" dirty="0" smtClean="0"/>
                        <a:t> Gebäck, </a:t>
                      </a:r>
                      <a:r>
                        <a:rPr lang="de-DE" sz="1200" baseline="0" dirty="0" err="1" smtClean="0"/>
                        <a:t>Muffins</a:t>
                      </a:r>
                      <a:endParaRPr lang="de-DE" sz="1200" dirty="0"/>
                    </a:p>
                  </a:txBody>
                  <a:tcPr/>
                </a:tc>
              </a:tr>
              <a:tr h="542032">
                <a:tc>
                  <a:txBody>
                    <a:bodyPr/>
                    <a:lstStyle/>
                    <a:p>
                      <a:r>
                        <a:rPr lang="de-DE" sz="1200" b="1" dirty="0" smtClean="0"/>
                        <a:t>Hafercerealien</a:t>
                      </a:r>
                      <a:endParaRPr lang="de-DE" sz="1200" b="1" dirty="0"/>
                    </a:p>
                  </a:txBody>
                  <a:tcPr/>
                </a:tc>
                <a:tc>
                  <a:txBody>
                    <a:bodyPr/>
                    <a:lstStyle/>
                    <a:p>
                      <a:r>
                        <a:rPr lang="de-DE" sz="1200" dirty="0" smtClean="0"/>
                        <a:t>Im Müsli</a:t>
                      </a:r>
                    </a:p>
                    <a:p>
                      <a:r>
                        <a:rPr lang="de-DE" sz="1200" dirty="0" smtClean="0"/>
                        <a:t>Als </a:t>
                      </a:r>
                      <a:r>
                        <a:rPr lang="de-DE" sz="1200" dirty="0" err="1" smtClean="0"/>
                        <a:t>Topping</a:t>
                      </a:r>
                      <a:r>
                        <a:rPr lang="de-DE" sz="1200" baseline="0" dirty="0" smtClean="0"/>
                        <a:t> für Porridge</a:t>
                      </a:r>
                      <a:endParaRPr lang="de-DE" sz="1200" dirty="0"/>
                    </a:p>
                  </a:txBody>
                  <a:tcPr/>
                </a:tc>
                <a:tc>
                  <a:txBody>
                    <a:bodyPr/>
                    <a:lstStyle/>
                    <a:p>
                      <a:r>
                        <a:rPr lang="de-DE" sz="1200" dirty="0" smtClean="0"/>
                        <a:t>Als</a:t>
                      </a:r>
                      <a:r>
                        <a:rPr lang="de-DE" sz="1200" baseline="0" dirty="0" smtClean="0"/>
                        <a:t> </a:t>
                      </a:r>
                      <a:r>
                        <a:rPr lang="de-DE" sz="1200" baseline="0" dirty="0" err="1" smtClean="0"/>
                        <a:t>Topping</a:t>
                      </a:r>
                      <a:r>
                        <a:rPr lang="de-DE" sz="1200" baseline="0" dirty="0" smtClean="0"/>
                        <a:t> für </a:t>
                      </a:r>
                      <a:r>
                        <a:rPr lang="de-DE" sz="1200" dirty="0" smtClean="0"/>
                        <a:t>Quark-/</a:t>
                      </a:r>
                      <a:r>
                        <a:rPr lang="de-DE" sz="1200" baseline="0" dirty="0" smtClean="0"/>
                        <a:t> Joghurt-/ </a:t>
                      </a:r>
                      <a:r>
                        <a:rPr lang="de-DE" sz="1200" baseline="0" dirty="0" err="1" smtClean="0"/>
                        <a:t>Crèmespeisen</a:t>
                      </a:r>
                      <a:endParaRPr lang="de-DE" sz="1200" dirty="0"/>
                    </a:p>
                  </a:txBody>
                  <a:tcPr/>
                </a:tc>
                <a:tc>
                  <a:txBody>
                    <a:bodyPr/>
                    <a:lstStyle/>
                    <a:p>
                      <a:r>
                        <a:rPr lang="de-DE" sz="1200" dirty="0" smtClean="0"/>
                        <a:t>In Pfannkuchen</a:t>
                      </a:r>
                      <a:endParaRPr lang="de-DE" sz="1200" dirty="0"/>
                    </a:p>
                  </a:txBody>
                  <a:tcPr/>
                </a:tc>
                <a:tc>
                  <a:txBody>
                    <a:bodyPr/>
                    <a:lstStyle/>
                    <a:p>
                      <a:endParaRPr lang="de-DE" sz="1200" dirty="0"/>
                    </a:p>
                  </a:txBody>
                  <a:tcPr/>
                </a:tc>
              </a:tr>
            </a:tbl>
          </a:graphicData>
        </a:graphic>
      </p:graphicFrame>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einstreuen</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Verwendungsmöglichkeiten in der Küche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feld 6"/>
          <p:cNvSpPr txBox="1"/>
          <p:nvPr/>
        </p:nvSpPr>
        <p:spPr>
          <a:xfrm>
            <a:off x="131763" y="6290965"/>
            <a:ext cx="3216275" cy="306387"/>
          </a:xfrm>
          <a:prstGeom prst="rect">
            <a:avLst/>
          </a:prstGeom>
          <a:noFill/>
        </p:spPr>
        <p:txBody>
          <a:bodyPr wrap="none">
            <a:spAutoFit/>
          </a:bodyPr>
          <a:lstStyle/>
          <a:p>
            <a:pPr>
              <a:defRPr/>
            </a:pPr>
            <a:r>
              <a:rPr lang="de-DE" sz="1400" b="1" dirty="0">
                <a:latin typeface="+mn-lt"/>
              </a:rPr>
              <a:t>+ Haferdrink als Alternative zu Kuhmilch.</a:t>
            </a:r>
          </a:p>
        </p:txBody>
      </p:sp>
      <p:sp>
        <p:nvSpPr>
          <p:cNvPr id="9" name="Foliennummernplatzhalter 8"/>
          <p:cNvSpPr>
            <a:spLocks noGrp="1"/>
          </p:cNvSpPr>
          <p:nvPr>
            <p:ph type="sldNum" sz="quarter" idx="12"/>
          </p:nvPr>
        </p:nvSpPr>
        <p:spPr/>
        <p:txBody>
          <a:bodyPr/>
          <a:lstStyle/>
          <a:p>
            <a:pPr>
              <a:defRPr/>
            </a:pPr>
            <a:fld id="{44902055-CFB6-4A46-AD1E-692083DC96FA}" type="slidenum">
              <a:rPr lang="de-DE" smtClean="0"/>
              <a:pPr>
                <a:defRPr/>
              </a:pPr>
              <a:t>53</a:t>
            </a:fld>
            <a:endParaRPr lang="de-DE"/>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Inhaltsplatzhalter 2"/>
          <p:cNvSpPr>
            <a:spLocks noGrp="1"/>
          </p:cNvSpPr>
          <p:nvPr>
            <p:ph idx="1"/>
          </p:nvPr>
        </p:nvSpPr>
        <p:spPr>
          <a:xfrm>
            <a:off x="250825" y="1125538"/>
            <a:ext cx="6686550" cy="5357812"/>
          </a:xfrm>
        </p:spPr>
        <p:txBody>
          <a:bodyPr/>
          <a:lstStyle/>
          <a:p>
            <a:pPr eaLnBrk="1" hangingPunct="1">
              <a:spcBef>
                <a:spcPts val="400"/>
              </a:spcBef>
              <a:buClr>
                <a:srgbClr val="A32730"/>
              </a:buClr>
              <a:buFont typeface="Arial" charset="0"/>
              <a:buNone/>
            </a:pPr>
            <a:r>
              <a:rPr lang="de-DE" sz="2000" b="1" smtClean="0">
                <a:solidFill>
                  <a:srgbClr val="A32730"/>
                </a:solidFill>
              </a:rPr>
              <a:t>Richtwerte</a:t>
            </a:r>
          </a:p>
          <a:p>
            <a:pPr eaLnBrk="1" hangingPunct="1">
              <a:spcBef>
                <a:spcPts val="400"/>
              </a:spcBef>
              <a:buClr>
                <a:srgbClr val="A32730"/>
              </a:buClr>
              <a:buFont typeface="Wingdings" pitchFamily="2" charset="2"/>
              <a:buChar char="§"/>
            </a:pPr>
            <a:r>
              <a:rPr lang="de-DE" sz="1700" smtClean="0"/>
              <a:t>10 Gramm zarte/kernige Haferflocken = 1 Esslöffel</a:t>
            </a:r>
          </a:p>
          <a:p>
            <a:pPr eaLnBrk="1" hangingPunct="1">
              <a:spcBef>
                <a:spcPts val="400"/>
              </a:spcBef>
              <a:buClr>
                <a:srgbClr val="A32730"/>
              </a:buClr>
              <a:buFont typeface="Wingdings" pitchFamily="2" charset="2"/>
              <a:buChar char="§"/>
            </a:pPr>
            <a:r>
              <a:rPr lang="de-DE" sz="1700" smtClean="0"/>
              <a:t>10 Gramm lösliche Haferflocken = 2 Esslöffel</a:t>
            </a:r>
          </a:p>
          <a:p>
            <a:pPr eaLnBrk="1" hangingPunct="1">
              <a:spcBef>
                <a:spcPts val="400"/>
              </a:spcBef>
              <a:buClr>
                <a:srgbClr val="A32730"/>
              </a:buClr>
              <a:buFont typeface="Wingdings" pitchFamily="2" charset="2"/>
              <a:buChar char="§"/>
            </a:pPr>
            <a:endParaRPr lang="de-DE" sz="1700" smtClean="0"/>
          </a:p>
          <a:p>
            <a:pPr eaLnBrk="1" hangingPunct="1">
              <a:spcBef>
                <a:spcPts val="400"/>
              </a:spcBef>
              <a:buClr>
                <a:srgbClr val="A32730"/>
              </a:buClr>
              <a:buFont typeface="Arial" charset="0"/>
              <a:buNone/>
            </a:pPr>
            <a:r>
              <a:rPr lang="de-DE" sz="2000" b="1" smtClean="0">
                <a:solidFill>
                  <a:srgbClr val="A32730"/>
                </a:solidFill>
              </a:rPr>
              <a:t>Mahlzeiten</a:t>
            </a:r>
          </a:p>
          <a:p>
            <a:pPr eaLnBrk="1" hangingPunct="1">
              <a:spcBef>
                <a:spcPts val="400"/>
              </a:spcBef>
              <a:buClr>
                <a:srgbClr val="A32730"/>
              </a:buClr>
              <a:buFont typeface="Wingdings" pitchFamily="2" charset="2"/>
              <a:buChar char="§"/>
            </a:pPr>
            <a:r>
              <a:rPr lang="de-DE" sz="1700" smtClean="0"/>
              <a:t>In Backwaren und Gebäck können Haferflocken wie folgt eingesetzt werden:</a:t>
            </a:r>
          </a:p>
          <a:p>
            <a:pPr lvl="1" eaLnBrk="1" hangingPunct="1">
              <a:spcBef>
                <a:spcPts val="400"/>
              </a:spcBef>
              <a:buClr>
                <a:srgbClr val="A32730"/>
              </a:buClr>
              <a:buFont typeface="Wingdings" pitchFamily="2" charset="2"/>
              <a:buChar char="§"/>
            </a:pPr>
            <a:r>
              <a:rPr lang="de-DE" sz="1700" smtClean="0"/>
              <a:t>als Ersatz für Nüsse </a:t>
            </a:r>
          </a:p>
          <a:p>
            <a:pPr lvl="1" eaLnBrk="1" hangingPunct="1">
              <a:spcBef>
                <a:spcPts val="400"/>
              </a:spcBef>
              <a:buClr>
                <a:srgbClr val="A32730"/>
              </a:buClr>
              <a:buFont typeface="Wingdings" pitchFamily="2" charset="2"/>
              <a:buChar char="§"/>
            </a:pPr>
            <a:r>
              <a:rPr lang="de-DE" sz="1700" smtClean="0"/>
              <a:t>als Ersatz für rund ein Viertel der Mehlmenge</a:t>
            </a:r>
          </a:p>
          <a:p>
            <a:pPr lvl="1" eaLnBrk="1" hangingPunct="1">
              <a:spcBef>
                <a:spcPts val="400"/>
              </a:spcBef>
              <a:buClr>
                <a:srgbClr val="A32730"/>
              </a:buClr>
              <a:buFont typeface="Wingdings" pitchFamily="2" charset="2"/>
              <a:buChar char="§"/>
            </a:pPr>
            <a:r>
              <a:rPr lang="de-DE" sz="1700" smtClean="0"/>
              <a:t>als Streusel</a:t>
            </a:r>
          </a:p>
          <a:p>
            <a:pPr eaLnBrk="1" hangingPunct="1">
              <a:spcBef>
                <a:spcPts val="400"/>
              </a:spcBef>
              <a:buClr>
                <a:srgbClr val="A32730"/>
              </a:buClr>
              <a:buFont typeface="Wingdings" pitchFamily="2" charset="2"/>
              <a:buChar char="§"/>
            </a:pPr>
            <a:r>
              <a:rPr lang="de-DE" sz="1700" smtClean="0"/>
              <a:t>Auch bei Verwendung von Hafermehl zum Backen gilt, dass der Teig zu ca. 20 bis maximal 30 % Prozent aus Hafermehl bestehen sollte.</a:t>
            </a:r>
          </a:p>
          <a:p>
            <a:pPr eaLnBrk="1" hangingPunct="1">
              <a:spcBef>
                <a:spcPts val="400"/>
              </a:spcBef>
              <a:buClr>
                <a:srgbClr val="A32730"/>
              </a:buClr>
              <a:buFont typeface="Arial" charset="0"/>
              <a:buNone/>
            </a:pPr>
            <a:endParaRPr lang="de-DE" sz="1700" smtClean="0"/>
          </a:p>
          <a:p>
            <a:pPr eaLnBrk="1" hangingPunct="1">
              <a:spcBef>
                <a:spcPts val="400"/>
              </a:spcBef>
              <a:buClr>
                <a:srgbClr val="A32730"/>
              </a:buClr>
              <a:buFont typeface="Arial" charset="0"/>
              <a:buNone/>
            </a:pPr>
            <a:r>
              <a:rPr lang="de-DE" sz="2000" b="1" smtClean="0">
                <a:solidFill>
                  <a:srgbClr val="A32730"/>
                </a:solidFill>
              </a:rPr>
              <a:t>Exkurs: Leitsätze für Hafer in Brot und Backwaren</a:t>
            </a:r>
          </a:p>
          <a:p>
            <a:pPr eaLnBrk="1" hangingPunct="1">
              <a:spcBef>
                <a:spcPts val="400"/>
              </a:spcBef>
              <a:buClr>
                <a:srgbClr val="A32730"/>
              </a:buClr>
              <a:buFont typeface="Wingdings" pitchFamily="2" charset="2"/>
              <a:buChar char="§"/>
            </a:pPr>
            <a:r>
              <a:rPr lang="de-DE" sz="1700" smtClean="0"/>
              <a:t>Haferbrot / -brötchen: mind. 20 % Anteil an Hafererzeugnissen</a:t>
            </a:r>
          </a:p>
          <a:p>
            <a:pPr eaLnBrk="1" hangingPunct="1">
              <a:spcBef>
                <a:spcPts val="400"/>
              </a:spcBef>
              <a:buClr>
                <a:srgbClr val="A32730"/>
              </a:buClr>
              <a:buFont typeface="Wingdings" pitchFamily="2" charset="2"/>
              <a:buChar char="§"/>
            </a:pPr>
            <a:r>
              <a:rPr lang="de-DE" sz="1700" smtClean="0"/>
              <a:t>Hafervollkornbrot/ -brötchen: mind. 20 % Anteil an Hafervollkorn-erzeugnissen und mind. 90 % Vollkornerzeugnisse insgesamt</a:t>
            </a:r>
          </a:p>
        </p:txBody>
      </p:sp>
      <p:sp>
        <p:nvSpPr>
          <p:cNvPr id="9" name="Fußzeilenplatzhalter 8"/>
          <p:cNvSpPr>
            <a:spLocks noGrp="1"/>
          </p:cNvSpPr>
          <p:nvPr>
            <p:ph type="ftr" sz="quarter" idx="11"/>
          </p:nvPr>
        </p:nvSpPr>
        <p:spPr/>
        <p:txBody>
          <a:bodyPr/>
          <a:lstStyle/>
          <a:p>
            <a:pPr>
              <a:defRPr/>
            </a:pPr>
            <a:r>
              <a:rPr lang="de-DE" smtClean="0"/>
              <a:t>© Hafer Die Alleskörner,VDGS e.V.</a:t>
            </a:r>
            <a:endParaRPr lang="de-DE" dirty="0"/>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einstreuen</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Verwendungstipps für den Alltag</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Picture 14" descr="D:\Eigene Dateien\A GNV Sparte Hafermühlen\Hafer Fotos und Rezepte\Fotolia\Fotolia Fotos 2010\gekauft 1402\Fotolia_3770375_S.jpg"/>
          <p:cNvPicPr>
            <a:picLocks noChangeAspect="1" noChangeArrowheads="1"/>
          </p:cNvPicPr>
          <p:nvPr/>
        </p:nvPicPr>
        <p:blipFill>
          <a:blip r:embed="rId3" cstate="screen"/>
          <a:srcRect/>
          <a:stretch>
            <a:fillRect/>
          </a:stretch>
        </p:blipFill>
        <p:spPr bwMode="auto">
          <a:xfrm>
            <a:off x="7046913" y="3213100"/>
            <a:ext cx="1989137" cy="1322388"/>
          </a:xfrm>
          <a:prstGeom prst="rect">
            <a:avLst/>
          </a:prstGeom>
          <a:noFill/>
          <a:ln w="9525">
            <a:noFill/>
            <a:miter lim="800000"/>
            <a:headEnd/>
            <a:tailEnd/>
          </a:ln>
        </p:spPr>
      </p:pic>
      <p:pic>
        <p:nvPicPr>
          <p:cNvPr id="12" name="Picture 11" descr="C:\Dokumente und Einstellungen\user\Eigene Dateien\A GNV Sparte Hafermühlen\Hafer Fotos und Rezepte\Rezepte fünf neue März 09\Auswahl für Presse\Hafer Alleskörner Chili Hafer Muffins 2k.jpg"/>
          <p:cNvPicPr>
            <a:picLocks noChangeAspect="1" noChangeArrowheads="1"/>
          </p:cNvPicPr>
          <p:nvPr/>
        </p:nvPicPr>
        <p:blipFill>
          <a:blip r:embed="rId4" cstate="screen"/>
          <a:srcRect/>
          <a:stretch>
            <a:fillRect/>
          </a:stretch>
        </p:blipFill>
        <p:spPr bwMode="auto">
          <a:xfrm>
            <a:off x="7524750" y="4319588"/>
            <a:ext cx="1619250" cy="1225550"/>
          </a:xfrm>
          <a:prstGeom prst="rect">
            <a:avLst/>
          </a:prstGeom>
          <a:noFill/>
          <a:ln w="9525">
            <a:noFill/>
            <a:miter lim="800000"/>
            <a:headEnd/>
            <a:tailEnd/>
          </a:ln>
        </p:spPr>
      </p:pic>
      <p:pic>
        <p:nvPicPr>
          <p:cNvPr id="13" name="Picture 10" descr="D:\Eigene Dateien\A GNV Sparte Hafermühlen\Hafer Fotos und Rezepte\Rezepte\Rezeptauswahl nach aktueller Übersicht\Rezepte 37 bis 40\VDGS Hafer Die Alleskörner_Hafer-Nuss-Brot mit Radieschendip_2.jpg"/>
          <p:cNvPicPr>
            <a:picLocks noChangeAspect="1" noChangeArrowheads="1"/>
          </p:cNvPicPr>
          <p:nvPr/>
        </p:nvPicPr>
        <p:blipFill>
          <a:blip r:embed="rId5" cstate="screen"/>
          <a:srcRect/>
          <a:stretch>
            <a:fillRect/>
          </a:stretch>
        </p:blipFill>
        <p:spPr bwMode="auto">
          <a:xfrm>
            <a:off x="7092950" y="5472113"/>
            <a:ext cx="1582738" cy="1131887"/>
          </a:xfrm>
          <a:prstGeom prst="rect">
            <a:avLst/>
          </a:prstGeom>
          <a:noFill/>
          <a:ln w="9525">
            <a:noFill/>
            <a:miter lim="800000"/>
            <a:headEnd/>
            <a:tailEnd/>
          </a:ln>
        </p:spPr>
      </p:pic>
      <p:pic>
        <p:nvPicPr>
          <p:cNvPr id="14" name="Picture 11" descr="D:\Eigene Dateien\A GNV Sparte Hafermühlen\Hafer Fotos und Rezepte\Fotolia\Fotolia Fotos 2014\gekauft quartal 3\Fotolia_42146081_L_© Brent Hofacker - Fotolia.com.jpg"/>
          <p:cNvPicPr>
            <a:picLocks noChangeAspect="1" noChangeArrowheads="1"/>
          </p:cNvPicPr>
          <p:nvPr/>
        </p:nvPicPr>
        <p:blipFill>
          <a:blip r:embed="rId6" cstate="screen"/>
          <a:srcRect/>
          <a:stretch>
            <a:fillRect/>
          </a:stretch>
        </p:blipFill>
        <p:spPr bwMode="auto">
          <a:xfrm>
            <a:off x="6669088" y="1125538"/>
            <a:ext cx="2366962" cy="1576387"/>
          </a:xfrm>
          <a:prstGeom prst="rect">
            <a:avLst/>
          </a:prstGeom>
          <a:noFill/>
          <a:ln w="9525">
            <a:noFill/>
            <a:miter lim="800000"/>
            <a:headEnd/>
            <a:tailEnd/>
          </a:ln>
        </p:spPr>
      </p:pic>
      <p:sp>
        <p:nvSpPr>
          <p:cNvPr id="15" name="Foliennummernplatzhalter 14"/>
          <p:cNvSpPr>
            <a:spLocks noGrp="1"/>
          </p:cNvSpPr>
          <p:nvPr>
            <p:ph type="sldNum" sz="quarter" idx="12"/>
          </p:nvPr>
        </p:nvSpPr>
        <p:spPr/>
        <p:txBody>
          <a:bodyPr/>
          <a:lstStyle/>
          <a:p>
            <a:pPr>
              <a:defRPr/>
            </a:pPr>
            <a:fld id="{44902055-CFB6-4A46-AD1E-692083DC96FA}" type="slidenum">
              <a:rPr lang="de-DE" smtClean="0"/>
              <a:pPr>
                <a:defRPr/>
              </a:pPr>
              <a:t>54</a:t>
            </a:fld>
            <a:endParaRPr lang="de-DE"/>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Inhaltsplatzhalter 2"/>
          <p:cNvSpPr>
            <a:spLocks noGrp="1"/>
          </p:cNvSpPr>
          <p:nvPr>
            <p:ph idx="1"/>
          </p:nvPr>
        </p:nvSpPr>
        <p:spPr>
          <a:xfrm>
            <a:off x="107950" y="908050"/>
            <a:ext cx="6686550" cy="5834063"/>
          </a:xfrm>
        </p:spPr>
        <p:txBody>
          <a:bodyPr/>
          <a:lstStyle/>
          <a:p>
            <a:pPr>
              <a:buClr>
                <a:srgbClr val="A32730"/>
              </a:buClr>
              <a:buFont typeface="Arial" charset="0"/>
              <a:buNone/>
            </a:pPr>
            <a:r>
              <a:rPr lang="de-DE" sz="1700" b="1" dirty="0" smtClean="0"/>
              <a:t>Frühstück</a:t>
            </a:r>
          </a:p>
          <a:p>
            <a:pPr lvl="1">
              <a:buClr>
                <a:srgbClr val="A32730"/>
              </a:buClr>
              <a:buFont typeface="Wingdings" pitchFamily="2" charset="2"/>
              <a:buChar char="§"/>
            </a:pPr>
            <a:r>
              <a:rPr lang="de-DE" sz="1700" dirty="0" smtClean="0"/>
              <a:t>Müsli / </a:t>
            </a:r>
            <a:r>
              <a:rPr lang="de-DE" sz="1700" dirty="0" err="1" smtClean="0"/>
              <a:t>Overnight</a:t>
            </a:r>
            <a:r>
              <a:rPr lang="de-DE" sz="1700" dirty="0" smtClean="0"/>
              <a:t> </a:t>
            </a:r>
            <a:r>
              <a:rPr lang="de-DE" sz="1700" dirty="0" err="1" smtClean="0"/>
              <a:t>Oats</a:t>
            </a:r>
            <a:endParaRPr lang="de-DE" sz="1700" dirty="0" smtClean="0"/>
          </a:p>
          <a:p>
            <a:pPr lvl="1">
              <a:buClr>
                <a:srgbClr val="A32730"/>
              </a:buClr>
              <a:buFont typeface="Wingdings" pitchFamily="2" charset="2"/>
              <a:buChar char="§"/>
            </a:pPr>
            <a:r>
              <a:rPr lang="de-DE" sz="1700" dirty="0" err="1" smtClean="0"/>
              <a:t>Smoothie</a:t>
            </a:r>
            <a:r>
              <a:rPr lang="de-DE" sz="1700" dirty="0" smtClean="0"/>
              <a:t> Bowl / </a:t>
            </a:r>
            <a:r>
              <a:rPr lang="de-DE" sz="1700" dirty="0" err="1" smtClean="0"/>
              <a:t>Smoothie</a:t>
            </a:r>
            <a:r>
              <a:rPr lang="de-DE" sz="1700" dirty="0" smtClean="0"/>
              <a:t> / Shake</a:t>
            </a:r>
          </a:p>
          <a:p>
            <a:pPr lvl="1">
              <a:buClr>
                <a:srgbClr val="A32730"/>
              </a:buClr>
              <a:buFont typeface="Wingdings" pitchFamily="2" charset="2"/>
              <a:buChar char="§"/>
            </a:pPr>
            <a:r>
              <a:rPr lang="de-DE" sz="1700" dirty="0" smtClean="0"/>
              <a:t>Porridge – von </a:t>
            </a:r>
            <a:r>
              <a:rPr lang="de-DE" sz="1700" dirty="0" err="1" smtClean="0"/>
              <a:t>basic</a:t>
            </a:r>
            <a:r>
              <a:rPr lang="de-DE" sz="1700" dirty="0" smtClean="0"/>
              <a:t> bis aromatisch-würzig</a:t>
            </a:r>
          </a:p>
          <a:p>
            <a:pPr lvl="1">
              <a:buClr>
                <a:srgbClr val="A32730"/>
              </a:buClr>
              <a:buFont typeface="Wingdings" pitchFamily="2" charset="2"/>
              <a:buChar char="§"/>
            </a:pPr>
            <a:r>
              <a:rPr lang="de-DE" sz="1700" dirty="0" err="1" smtClean="0"/>
              <a:t>optiMIX</a:t>
            </a:r>
            <a:r>
              <a:rPr lang="de-DE" sz="1700" dirty="0" smtClean="0"/>
              <a:t>-Haferfrühstück für Kinder</a:t>
            </a:r>
          </a:p>
          <a:p>
            <a:pPr>
              <a:buClr>
                <a:srgbClr val="A32730"/>
              </a:buClr>
              <a:buFont typeface="Arial" charset="0"/>
              <a:buNone/>
            </a:pPr>
            <a:r>
              <a:rPr lang="de-DE" sz="1700" b="1" dirty="0" smtClean="0"/>
              <a:t>Hauptmahlzeit</a:t>
            </a:r>
          </a:p>
          <a:p>
            <a:pPr lvl="1">
              <a:buClr>
                <a:srgbClr val="A32730"/>
              </a:buClr>
              <a:buFont typeface="Wingdings" pitchFamily="2" charset="2"/>
              <a:buChar char="§"/>
            </a:pPr>
            <a:r>
              <a:rPr lang="de-DE" sz="1700" dirty="0" smtClean="0"/>
              <a:t>Gemüsegericht mit Haferflocken</a:t>
            </a:r>
          </a:p>
          <a:p>
            <a:pPr lvl="1">
              <a:buClr>
                <a:srgbClr val="A32730"/>
              </a:buClr>
              <a:buFont typeface="Wingdings" pitchFamily="2" charset="2"/>
              <a:buChar char="§"/>
            </a:pPr>
            <a:r>
              <a:rPr lang="de-DE" sz="1700" dirty="0" smtClean="0"/>
              <a:t>Frikadelle mit Haferflocken</a:t>
            </a:r>
          </a:p>
          <a:p>
            <a:pPr lvl="1">
              <a:buClr>
                <a:srgbClr val="A32730"/>
              </a:buClr>
              <a:buFont typeface="Wingdings" pitchFamily="2" charset="2"/>
              <a:buChar char="§"/>
            </a:pPr>
            <a:r>
              <a:rPr lang="de-DE" sz="1700" dirty="0" smtClean="0"/>
              <a:t>Fleischlose Orientalische Hafer-Bällchen</a:t>
            </a:r>
          </a:p>
          <a:p>
            <a:pPr lvl="1">
              <a:buClr>
                <a:srgbClr val="A32730"/>
              </a:buClr>
              <a:buFont typeface="Wingdings" pitchFamily="2" charset="2"/>
              <a:buChar char="§"/>
            </a:pPr>
            <a:r>
              <a:rPr lang="de-DE" sz="1700" dirty="0" err="1" smtClean="0"/>
              <a:t>Hafersotto</a:t>
            </a:r>
            <a:r>
              <a:rPr lang="de-DE" sz="1700" dirty="0" smtClean="0"/>
              <a:t> &amp; Hafergrütze-Salat</a:t>
            </a:r>
          </a:p>
          <a:p>
            <a:pPr lvl="1">
              <a:buClr>
                <a:srgbClr val="A32730"/>
              </a:buClr>
              <a:buFont typeface="Wingdings" pitchFamily="2" charset="2"/>
              <a:buChar char="§"/>
            </a:pPr>
            <a:r>
              <a:rPr lang="de-DE" sz="1700" dirty="0" smtClean="0"/>
              <a:t>Herzhafte Hafer-Puffer und –</a:t>
            </a:r>
            <a:r>
              <a:rPr lang="de-DE" sz="1700" dirty="0" err="1" smtClean="0"/>
              <a:t>Muffins</a:t>
            </a:r>
            <a:endParaRPr lang="de-DE" sz="1700" dirty="0" smtClean="0"/>
          </a:p>
          <a:p>
            <a:pPr lvl="1">
              <a:buClr>
                <a:srgbClr val="A32730"/>
              </a:buClr>
              <a:buFont typeface="Wingdings" pitchFamily="2" charset="2"/>
              <a:buChar char="§"/>
            </a:pPr>
            <a:r>
              <a:rPr lang="de-DE" sz="1700" dirty="0" smtClean="0"/>
              <a:t>Süß: Haferauflauf mit Obst</a:t>
            </a:r>
          </a:p>
          <a:p>
            <a:pPr>
              <a:buClr>
                <a:srgbClr val="A32730"/>
              </a:buClr>
              <a:buFont typeface="Arial" charset="0"/>
              <a:buNone/>
            </a:pPr>
            <a:r>
              <a:rPr lang="de-DE" sz="1700" b="1" dirty="0" smtClean="0"/>
              <a:t>Desserts &amp; Zwischenmahlzeiten</a:t>
            </a:r>
          </a:p>
          <a:p>
            <a:pPr lvl="1">
              <a:buClr>
                <a:srgbClr val="A32730"/>
              </a:buClr>
              <a:buFont typeface="Wingdings" pitchFamily="2" charset="2"/>
              <a:buChar char="§"/>
            </a:pPr>
            <a:r>
              <a:rPr lang="de-DE" sz="1700" dirty="0" smtClean="0"/>
              <a:t>Erdbeerdessert &amp; Shake</a:t>
            </a:r>
          </a:p>
          <a:p>
            <a:pPr lvl="1">
              <a:buClr>
                <a:srgbClr val="A32730"/>
              </a:buClr>
              <a:buFont typeface="Wingdings" pitchFamily="2" charset="2"/>
              <a:buChar char="§"/>
            </a:pPr>
            <a:r>
              <a:rPr lang="de-DE" sz="1700" dirty="0" err="1" smtClean="0"/>
              <a:t>Crumble</a:t>
            </a:r>
            <a:r>
              <a:rPr lang="de-DE" sz="1700" dirty="0" smtClean="0"/>
              <a:t> &amp; Pfannkuchen</a:t>
            </a:r>
          </a:p>
          <a:p>
            <a:pPr>
              <a:buClr>
                <a:srgbClr val="A32730"/>
              </a:buClr>
              <a:buFont typeface="Arial" charset="0"/>
              <a:buNone/>
            </a:pPr>
            <a:r>
              <a:rPr lang="de-DE" sz="1700" b="1" dirty="0" smtClean="0"/>
              <a:t>Kuchen &amp; Gebäck</a:t>
            </a:r>
          </a:p>
          <a:p>
            <a:pPr lvl="1">
              <a:buClr>
                <a:srgbClr val="A32730"/>
              </a:buClr>
              <a:buFont typeface="Wingdings" pitchFamily="2" charset="2"/>
              <a:buChar char="§"/>
            </a:pPr>
            <a:r>
              <a:rPr lang="de-DE" sz="1700" dirty="0" err="1" smtClean="0"/>
              <a:t>Muffins</a:t>
            </a:r>
            <a:r>
              <a:rPr lang="de-DE" sz="1700" dirty="0" smtClean="0"/>
              <a:t> &amp; Cookies</a:t>
            </a:r>
          </a:p>
          <a:p>
            <a:pPr lvl="1">
              <a:buClr>
                <a:srgbClr val="A32730"/>
              </a:buClr>
              <a:buFont typeface="Wingdings" pitchFamily="2" charset="2"/>
              <a:buChar char="§"/>
            </a:pPr>
            <a:r>
              <a:rPr lang="de-DE" sz="1700" dirty="0" smtClean="0"/>
              <a:t>Obst-Streuselkuchen, Bienenstich, Schokoladenkuchen, Mohntorte</a:t>
            </a:r>
          </a:p>
        </p:txBody>
      </p:sp>
      <p:pic>
        <p:nvPicPr>
          <p:cNvPr id="50181" name="Picture 10" descr="C:\Dokumente und Einstellungen\user\Eigene Dateien\A GNV Sparte Hafermühlen\Hafer Fotos und Rezepte\Rezepte fünf neue März 09\Auswahl für Presse\Hafer Alleskörner Spargel Hafersotto 2k.jpg"/>
          <p:cNvPicPr>
            <a:picLocks noChangeAspect="1" noChangeArrowheads="1"/>
          </p:cNvPicPr>
          <p:nvPr/>
        </p:nvPicPr>
        <p:blipFill>
          <a:blip r:embed="rId3" cstate="screen"/>
          <a:srcRect/>
          <a:stretch>
            <a:fillRect/>
          </a:stretch>
        </p:blipFill>
        <p:spPr bwMode="auto">
          <a:xfrm>
            <a:off x="7523163" y="3668713"/>
            <a:ext cx="1512887" cy="984250"/>
          </a:xfrm>
          <a:prstGeom prst="rect">
            <a:avLst/>
          </a:prstGeom>
          <a:noFill/>
          <a:ln w="9525">
            <a:noFill/>
            <a:miter lim="800000"/>
            <a:headEnd/>
            <a:tailEnd/>
          </a:ln>
        </p:spPr>
      </p:pic>
      <p:pic>
        <p:nvPicPr>
          <p:cNvPr id="50182" name="Picture 11" descr="C:\Dokumente und Einstellungen\user\Eigene Dateien\A GNV Sparte Hafermühlen\Hafer Fotos und Rezepte\Rezepte fünf neue März 09\Auswahl für Presse\Hafer Alleskörner Chili Hafer Muffins 2k.jpg"/>
          <p:cNvPicPr>
            <a:picLocks noChangeAspect="1" noChangeArrowheads="1"/>
          </p:cNvPicPr>
          <p:nvPr/>
        </p:nvPicPr>
        <p:blipFill>
          <a:blip r:embed="rId4" cstate="screen"/>
          <a:srcRect/>
          <a:stretch>
            <a:fillRect/>
          </a:stretch>
        </p:blipFill>
        <p:spPr bwMode="auto">
          <a:xfrm>
            <a:off x="6156325" y="2205038"/>
            <a:ext cx="1296988" cy="1296987"/>
          </a:xfrm>
          <a:prstGeom prst="rect">
            <a:avLst/>
          </a:prstGeom>
          <a:noFill/>
          <a:ln w="9525">
            <a:noFill/>
            <a:miter lim="800000"/>
            <a:headEnd/>
            <a:tailEnd/>
          </a:ln>
        </p:spPr>
      </p:pic>
      <p:pic>
        <p:nvPicPr>
          <p:cNvPr id="50183" name="Picture 11" descr="C:\Dokumente und Einstellungen\user\Eigene Dateien\A GNV Sparte Hafermühlen\Hafer Fotos und Rezepte\Rezepte 2010\Hafer Die Alleskörner_Salat mit Hafer Käsetalern.jpg"/>
          <p:cNvPicPr>
            <a:picLocks noChangeAspect="1" noChangeArrowheads="1"/>
          </p:cNvPicPr>
          <p:nvPr/>
        </p:nvPicPr>
        <p:blipFill>
          <a:blip r:embed="rId5" cstate="screen"/>
          <a:srcRect/>
          <a:stretch>
            <a:fillRect/>
          </a:stretch>
        </p:blipFill>
        <p:spPr bwMode="auto">
          <a:xfrm>
            <a:off x="4537075" y="2492375"/>
            <a:ext cx="1547813" cy="1030288"/>
          </a:xfrm>
          <a:prstGeom prst="rect">
            <a:avLst/>
          </a:prstGeom>
          <a:noFill/>
          <a:ln w="9525">
            <a:noFill/>
            <a:miter lim="800000"/>
            <a:headEnd/>
            <a:tailEnd/>
          </a:ln>
        </p:spPr>
      </p:pic>
      <p:pic>
        <p:nvPicPr>
          <p:cNvPr id="50184" name="Picture 12" descr="C:\Dokumente und Einstellungen\user\Eigene Dateien\A GNV Sparte Hafermühlen\Hafer Fotos und Rezepte\Rezepte 2010\Hafer Die Alleskörner_Hafer Erdbeer Dessert.jpg"/>
          <p:cNvPicPr>
            <a:picLocks noChangeAspect="1" noChangeArrowheads="1"/>
          </p:cNvPicPr>
          <p:nvPr/>
        </p:nvPicPr>
        <p:blipFill>
          <a:blip r:embed="rId6" cstate="screen"/>
          <a:srcRect/>
          <a:stretch>
            <a:fillRect/>
          </a:stretch>
        </p:blipFill>
        <p:spPr bwMode="auto">
          <a:xfrm>
            <a:off x="6653213" y="5805488"/>
            <a:ext cx="1447800" cy="962025"/>
          </a:xfrm>
          <a:prstGeom prst="rect">
            <a:avLst/>
          </a:prstGeom>
          <a:noFill/>
          <a:ln w="9525">
            <a:noFill/>
            <a:miter lim="800000"/>
            <a:headEnd/>
            <a:tailEnd/>
          </a:ln>
        </p:spPr>
      </p:pic>
      <p:pic>
        <p:nvPicPr>
          <p:cNvPr id="50185" name="Picture 2" descr="C:\Dokumente und Einstellungen\user\Eigene Dateien\A GNV Sparte Hafermühlen\Hafer Fotos und Rezepte\Rezepte optimix Haferfrühstück\Hafer Alleskörner optimix Haferfrühstück Nr. 2a.jpg"/>
          <p:cNvPicPr>
            <a:picLocks noChangeAspect="1" noChangeArrowheads="1"/>
          </p:cNvPicPr>
          <p:nvPr/>
        </p:nvPicPr>
        <p:blipFill>
          <a:blip r:embed="rId7" cstate="screen"/>
          <a:srcRect/>
          <a:stretch>
            <a:fillRect/>
          </a:stretch>
        </p:blipFill>
        <p:spPr bwMode="auto">
          <a:xfrm>
            <a:off x="7524750" y="1412875"/>
            <a:ext cx="1511300" cy="1090613"/>
          </a:xfrm>
          <a:prstGeom prst="rect">
            <a:avLst/>
          </a:prstGeom>
          <a:noFill/>
          <a:ln w="9525">
            <a:noFill/>
            <a:miter lim="800000"/>
            <a:headEnd/>
            <a:tailEnd/>
          </a:ln>
        </p:spPr>
      </p:pic>
      <p:pic>
        <p:nvPicPr>
          <p:cNvPr id="50186" name="Picture 4" descr="C:\Dokumente und Einstellungen\user\Eigene Dateien\A GNV Sparte Hafermühlen\Hafer Fotos und Rezepte\Rezepte Frühjahr 2010\Hafer Die Alleskörner_Brokkoliauflauf mit Haferkruste.jpg"/>
          <p:cNvPicPr>
            <a:picLocks noChangeAspect="1" noChangeArrowheads="1"/>
          </p:cNvPicPr>
          <p:nvPr/>
        </p:nvPicPr>
        <p:blipFill>
          <a:blip r:embed="rId8" cstate="screen"/>
          <a:srcRect/>
          <a:stretch>
            <a:fillRect/>
          </a:stretch>
        </p:blipFill>
        <p:spPr bwMode="auto">
          <a:xfrm>
            <a:off x="7524750" y="2636838"/>
            <a:ext cx="1520825" cy="1012825"/>
          </a:xfrm>
          <a:prstGeom prst="rect">
            <a:avLst/>
          </a:prstGeom>
          <a:noFill/>
          <a:ln w="9525">
            <a:noFill/>
            <a:miter lim="800000"/>
            <a:headEnd/>
            <a:tailEnd/>
          </a:ln>
        </p:spPr>
      </p:pic>
      <p:pic>
        <p:nvPicPr>
          <p:cNvPr id="50187" name="Picture 15" descr="C:\Dokumente und Einstellungen\user\Eigene Dateien\A GNV Sparte Hafermühlen\Hafer Fotos und Rezepte\Rezepte 2011\Hafer Die Alleskörner_Frikadelle De Luxe.jpg"/>
          <p:cNvPicPr>
            <a:picLocks noChangeAspect="1" noChangeArrowheads="1"/>
          </p:cNvPicPr>
          <p:nvPr/>
        </p:nvPicPr>
        <p:blipFill>
          <a:blip r:embed="rId9" cstate="screen"/>
          <a:srcRect/>
          <a:stretch>
            <a:fillRect/>
          </a:stretch>
        </p:blipFill>
        <p:spPr bwMode="auto">
          <a:xfrm>
            <a:off x="5795963" y="4652963"/>
            <a:ext cx="1655762" cy="1008062"/>
          </a:xfrm>
          <a:prstGeom prst="rect">
            <a:avLst/>
          </a:prstGeom>
          <a:noFill/>
          <a:ln w="9525">
            <a:noFill/>
            <a:miter lim="800000"/>
            <a:headEnd/>
            <a:tailEnd/>
          </a:ln>
        </p:spPr>
      </p:pic>
      <p:pic>
        <p:nvPicPr>
          <p:cNvPr id="50188" name="Picture 3" descr="C:\Dokumente und Einstellungen\user\Eigene Dateien\A GNV Sparte Hafermühlen\Hafer Fotos und Rezepte\CDs von Firmen\CD Kölln Rezepte\Vanilie-Apfel-Porridge.jpg"/>
          <p:cNvPicPr>
            <a:picLocks noChangeAspect="1" noChangeArrowheads="1"/>
          </p:cNvPicPr>
          <p:nvPr/>
        </p:nvPicPr>
        <p:blipFill>
          <a:blip r:embed="rId10" cstate="screen"/>
          <a:srcRect/>
          <a:stretch>
            <a:fillRect/>
          </a:stretch>
        </p:blipFill>
        <p:spPr bwMode="auto">
          <a:xfrm>
            <a:off x="6084888" y="981075"/>
            <a:ext cx="1439862" cy="1081088"/>
          </a:xfrm>
          <a:prstGeom prst="rect">
            <a:avLst/>
          </a:prstGeom>
          <a:noFill/>
          <a:ln w="9525">
            <a:noFill/>
            <a:miter lim="800000"/>
            <a:headEnd/>
            <a:tailEnd/>
          </a:ln>
        </p:spPr>
      </p:pic>
      <p:pic>
        <p:nvPicPr>
          <p:cNvPr id="50189" name="Picture 11" descr="D:\Eigene Dateien\A GNV Sparte Hafermühlen\Hafer Fotos und Rezepte\Rezepte\Rezepte 2013\Reisinger Getreidemittelverband 15.02.2013\Hafer kleiner\Hafer Die Alleskörner_Haferauflauf offen nah.jpg"/>
          <p:cNvPicPr>
            <a:picLocks noChangeAspect="1" noChangeArrowheads="1"/>
          </p:cNvPicPr>
          <p:nvPr/>
        </p:nvPicPr>
        <p:blipFill>
          <a:blip r:embed="rId11" cstate="screen"/>
          <a:srcRect/>
          <a:stretch>
            <a:fillRect/>
          </a:stretch>
        </p:blipFill>
        <p:spPr bwMode="auto">
          <a:xfrm>
            <a:off x="4211638" y="4149725"/>
            <a:ext cx="1541462" cy="1223963"/>
          </a:xfrm>
          <a:prstGeom prst="rect">
            <a:avLst/>
          </a:prstGeom>
          <a:noFill/>
          <a:ln w="9525">
            <a:noFill/>
            <a:miter lim="800000"/>
            <a:headEnd/>
            <a:tailEnd/>
          </a:ln>
        </p:spPr>
      </p:pic>
      <p:pic>
        <p:nvPicPr>
          <p:cNvPr id="50190" name="Picture 12" descr="D:\Eigene Dateien\A GNV Sparte Hafermühlen\Hafer Fotos und Rezepte\Rezepte\Rezepte 2013\Reisinger Getreidemittelverband 15.02.2013\Hafer kleiner\Hafer Die Alleskörner_Paprikaschoten nah.jpg"/>
          <p:cNvPicPr>
            <a:picLocks noChangeAspect="1" noChangeArrowheads="1"/>
          </p:cNvPicPr>
          <p:nvPr/>
        </p:nvPicPr>
        <p:blipFill>
          <a:blip r:embed="rId12" cstate="screen"/>
          <a:srcRect/>
          <a:stretch>
            <a:fillRect/>
          </a:stretch>
        </p:blipFill>
        <p:spPr bwMode="auto">
          <a:xfrm>
            <a:off x="7524750" y="4724400"/>
            <a:ext cx="1511300" cy="1044575"/>
          </a:xfrm>
          <a:prstGeom prst="rect">
            <a:avLst/>
          </a:prstGeom>
          <a:noFill/>
          <a:ln w="9525">
            <a:noFill/>
            <a:miter lim="800000"/>
            <a:headEnd/>
            <a:tailEnd/>
          </a:ln>
        </p:spPr>
      </p:pic>
      <p:sp>
        <p:nvSpPr>
          <p:cNvPr id="17" name="Rechteck 1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einstreuen</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Rezepte auf www.alleskoerner.de &gt; GENUSS</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0192" name="Picture 2" descr="D:\Eigene Dateien\A GNV Sparte Hafermühlen\Hafer Fotos und Rezepte\Rezepte\Rezeptauswahl nach aktueller Übersicht\Rezepte ab 41\VDGS Hafer Die Alleskörner_Hafergrütze-Salat mit Kabeljau und Avocado.jpg"/>
          <p:cNvPicPr>
            <a:picLocks noChangeAspect="1" noChangeArrowheads="1"/>
          </p:cNvPicPr>
          <p:nvPr/>
        </p:nvPicPr>
        <p:blipFill>
          <a:blip r:embed="rId13" cstate="screen"/>
          <a:srcRect/>
          <a:stretch>
            <a:fillRect/>
          </a:stretch>
        </p:blipFill>
        <p:spPr bwMode="auto">
          <a:xfrm>
            <a:off x="6084888" y="3573463"/>
            <a:ext cx="1223962" cy="993775"/>
          </a:xfrm>
          <a:prstGeom prst="rect">
            <a:avLst/>
          </a:prstGeom>
          <a:noFill/>
          <a:ln w="9525">
            <a:noFill/>
            <a:miter lim="800000"/>
            <a:headEnd/>
            <a:tailEnd/>
          </a:ln>
        </p:spPr>
      </p:pic>
      <p:pic>
        <p:nvPicPr>
          <p:cNvPr id="50193" name="Picture 3" descr="D:\Eigene Dateien\A GNV Sparte Hafermühlen\Hafer Fotos und Rezepte\Rezepte\Rezeptauswahl nach aktueller Übersicht\Rezepte 34 bis 36\VDGS_Hafer Die Alleskörner_Müsli mit Aprikosen und Walnüssen_1.jpg"/>
          <p:cNvPicPr>
            <a:picLocks noChangeAspect="1" noChangeArrowheads="1"/>
          </p:cNvPicPr>
          <p:nvPr/>
        </p:nvPicPr>
        <p:blipFill>
          <a:blip r:embed="rId14" cstate="screen"/>
          <a:srcRect/>
          <a:stretch>
            <a:fillRect/>
          </a:stretch>
        </p:blipFill>
        <p:spPr bwMode="auto">
          <a:xfrm>
            <a:off x="4787900" y="1412875"/>
            <a:ext cx="1385888" cy="1008063"/>
          </a:xfrm>
          <a:prstGeom prst="rect">
            <a:avLst/>
          </a:prstGeom>
          <a:noFill/>
          <a:ln w="9525">
            <a:noFill/>
            <a:miter lim="800000"/>
            <a:headEnd/>
            <a:tailEnd/>
          </a:ln>
        </p:spPr>
      </p:pic>
      <p:sp>
        <p:nvSpPr>
          <p:cNvPr id="18" name="Fußzeilenplatzhalter 17"/>
          <p:cNvSpPr>
            <a:spLocks noGrp="1"/>
          </p:cNvSpPr>
          <p:nvPr>
            <p:ph type="ftr" sz="quarter" idx="11"/>
          </p:nvPr>
        </p:nvSpPr>
        <p:spPr/>
        <p:txBody>
          <a:bodyPr/>
          <a:lstStyle/>
          <a:p>
            <a:pPr>
              <a:defRPr/>
            </a:pPr>
            <a:r>
              <a:rPr lang="de-DE" smtClean="0"/>
              <a:t>© Hafer Die Alleskörner,VDGS e.V.</a:t>
            </a:r>
            <a:endParaRPr lang="de-DE"/>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55</a:t>
            </a:fld>
            <a:endParaRPr lang="de-D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11</a:t>
            </a:r>
          </a:p>
          <a:p>
            <a:pPr>
              <a:spcBef>
                <a:spcPts val="0"/>
              </a:spcBef>
              <a:buClr>
                <a:srgbClr val="A32730"/>
              </a:buClr>
              <a:buNone/>
            </a:pPr>
            <a:r>
              <a:rPr lang="de-DE" sz="1600" dirty="0" smtClean="0"/>
              <a:t>Wie hoch kann der Haferanteil (über Hafermehl, Haferflocken) in Brot und Backwaren ungefähr sein?</a:t>
            </a:r>
          </a:p>
          <a:p>
            <a:pPr marL="457200" indent="-457200">
              <a:spcBef>
                <a:spcPts val="0"/>
              </a:spcBef>
              <a:buClr>
                <a:srgbClr val="A32730"/>
              </a:buClr>
              <a:buFont typeface="+mj-lt"/>
              <a:buAutoNum type="alphaLcParenR"/>
            </a:pPr>
            <a:r>
              <a:rPr lang="de-DE" sz="1600" dirty="0" smtClean="0"/>
              <a:t>20 – 30 %</a:t>
            </a:r>
          </a:p>
          <a:p>
            <a:pPr marL="457200" indent="-457200">
              <a:spcBef>
                <a:spcPts val="0"/>
              </a:spcBef>
              <a:buClr>
                <a:srgbClr val="A32730"/>
              </a:buClr>
              <a:buFont typeface="+mj-lt"/>
              <a:buAutoNum type="alphaLcParenR"/>
            </a:pPr>
            <a:r>
              <a:rPr lang="de-DE" sz="1600" dirty="0" smtClean="0"/>
              <a:t>35 – 45 %</a:t>
            </a:r>
          </a:p>
          <a:p>
            <a:pPr marL="457200" indent="-457200">
              <a:spcBef>
                <a:spcPts val="0"/>
              </a:spcBef>
              <a:buClr>
                <a:srgbClr val="A32730"/>
              </a:buClr>
              <a:buFont typeface="+mj-lt"/>
              <a:buAutoNum type="alphaLcParenR"/>
            </a:pPr>
            <a:r>
              <a:rPr lang="de-DE" sz="1600" dirty="0" smtClean="0"/>
              <a:t>70 – 80 %</a:t>
            </a:r>
          </a:p>
          <a:p>
            <a:pPr>
              <a:spcBef>
                <a:spcPts val="0"/>
              </a:spcBef>
              <a:buClr>
                <a:srgbClr val="A32730"/>
              </a:buClr>
              <a:buFont typeface="Arial" charset="0"/>
              <a:buNone/>
            </a:pPr>
            <a:endParaRPr lang="de-DE" sz="1600" dirty="0" smtClean="0"/>
          </a:p>
          <a:p>
            <a:pPr>
              <a:spcBef>
                <a:spcPts val="0"/>
              </a:spcBef>
              <a:buClr>
                <a:srgbClr val="A32730"/>
              </a:buClr>
              <a:buFont typeface="Arial" charset="0"/>
              <a:buNone/>
            </a:pPr>
            <a:r>
              <a:rPr lang="de-DE" sz="1600" dirty="0" smtClean="0"/>
              <a:t>Frage 12</a:t>
            </a:r>
          </a:p>
          <a:p>
            <a:pPr>
              <a:spcBef>
                <a:spcPts val="0"/>
              </a:spcBef>
              <a:buClr>
                <a:srgbClr val="A32730"/>
              </a:buClr>
              <a:buFont typeface="Arial" charset="0"/>
              <a:buNone/>
            </a:pPr>
            <a:r>
              <a:rPr lang="de-DE" sz="1600" dirty="0" smtClean="0"/>
              <a:t>Nennen Sie ein herzhaftes Gericht mit zarten Haferflocken, das Ihnen gut gefällt!</a:t>
            </a:r>
          </a:p>
          <a:p>
            <a:pPr marL="457200" indent="-457200">
              <a:spcBef>
                <a:spcPts val="0"/>
              </a:spcBef>
              <a:buClr>
                <a:srgbClr val="A32730"/>
              </a:buClr>
            </a:pPr>
            <a:r>
              <a:rPr lang="de-DE" sz="1600" dirty="0" smtClean="0"/>
              <a:t>______________________</a:t>
            </a:r>
          </a:p>
          <a:p>
            <a:pPr marL="457200" indent="-457200">
              <a:spcBef>
                <a:spcPts val="0"/>
              </a:spcBef>
              <a:buClr>
                <a:srgbClr val="A32730"/>
              </a:buClr>
              <a:buNone/>
            </a:pPr>
            <a:endParaRPr lang="de-DE" sz="1600" dirty="0" smtClean="0"/>
          </a:p>
          <a:p>
            <a:pPr marL="457200" indent="-457200">
              <a:spcBef>
                <a:spcPts val="0"/>
              </a:spcBef>
              <a:buClr>
                <a:srgbClr val="A32730"/>
              </a:buClr>
              <a:buNone/>
            </a:pPr>
            <a:r>
              <a:rPr lang="de-DE" sz="1600" dirty="0" smtClean="0"/>
              <a:t>Frage 13</a:t>
            </a:r>
          </a:p>
          <a:p>
            <a:pPr marL="457200" indent="-457200">
              <a:spcBef>
                <a:spcPts val="0"/>
              </a:spcBef>
              <a:buClr>
                <a:srgbClr val="A32730"/>
              </a:buClr>
              <a:buNone/>
            </a:pPr>
            <a:r>
              <a:rPr lang="de-DE" sz="1600" dirty="0" smtClean="0"/>
              <a:t>Wofür kann Haferkleie verwendet werden?</a:t>
            </a:r>
          </a:p>
          <a:p>
            <a:pPr marL="457200" indent="-457200">
              <a:spcBef>
                <a:spcPts val="0"/>
              </a:spcBef>
              <a:buClr>
                <a:srgbClr val="A32730"/>
              </a:buClr>
            </a:pPr>
            <a:r>
              <a:rPr lang="de-DE" sz="1600" dirty="0" smtClean="0"/>
              <a:t>_________________________</a:t>
            </a:r>
          </a:p>
          <a:p>
            <a:pPr marL="457200" indent="-457200">
              <a:spcBef>
                <a:spcPts val="0"/>
              </a:spcBef>
              <a:buClr>
                <a:srgbClr val="A32730"/>
              </a:buClr>
              <a:buNone/>
            </a:pPr>
            <a:endParaRPr lang="de-DE" sz="1600" dirty="0" smtClean="0"/>
          </a:p>
          <a:p>
            <a:pPr marL="457200" indent="-457200">
              <a:spcBef>
                <a:spcPts val="0"/>
              </a:spcBef>
              <a:buClr>
                <a:srgbClr val="A32730"/>
              </a:buClr>
              <a:buNone/>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61.</a:t>
            </a:r>
            <a:endParaRPr lang="de-DE" sz="1200" i="1" dirty="0">
              <a:solidFill>
                <a:schemeClr val="tx1"/>
              </a:solidFill>
            </a:endParaRP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56</a:t>
            </a:fld>
            <a:endParaRPr lang="de-DE"/>
          </a:p>
        </p:txBody>
      </p:sp>
      <p:sp>
        <p:nvSpPr>
          <p:cNvPr id="8" name="Fußzeilenplatzhalter 7"/>
          <p:cNvSpPr>
            <a:spLocks noGrp="1"/>
          </p:cNvSpPr>
          <p:nvPr>
            <p:ph type="ftr" sz="quarter" idx="11"/>
          </p:nvPr>
        </p:nvSpPr>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57</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kumente und Einstellungen\user\Eigene Dateien\A GNV Sparte Hafermühlen\Hafer Corporate Design und Werbemittel\Definitive Layouts\Titelseiten\Hafer Die Alleskörner_Broschüre Kinder im Gleichgewicht Titel.jpg"/>
          <p:cNvPicPr>
            <a:picLocks noChangeAspect="1" noChangeArrowheads="1"/>
          </p:cNvPicPr>
          <p:nvPr/>
        </p:nvPicPr>
        <p:blipFill>
          <a:blip r:embed="rId3" cstate="screen"/>
          <a:srcRect/>
          <a:stretch>
            <a:fillRect/>
          </a:stretch>
        </p:blipFill>
        <p:spPr bwMode="auto">
          <a:xfrm>
            <a:off x="2320925" y="4357688"/>
            <a:ext cx="1968500" cy="1385887"/>
          </a:xfrm>
          <a:prstGeom prst="rect">
            <a:avLst/>
          </a:prstGeom>
          <a:noFill/>
          <a:ln w="9525">
            <a:noFill/>
            <a:miter lim="800000"/>
            <a:headEnd/>
            <a:tailEnd/>
          </a:ln>
        </p:spPr>
      </p:pic>
      <p:pic>
        <p:nvPicPr>
          <p:cNvPr id="52227" name="Picture 3" descr="C:\Dokumente und Einstellungen\user\Eigene Dateien\A GNV Sparte Hafermühlen\Hafer Corporate Design und Werbemittel\Definitive Layouts\Titelseiten\Hafer Die Alleskörner_Warenkundefolder Titel.jpg"/>
          <p:cNvPicPr>
            <a:picLocks noChangeAspect="1" noChangeArrowheads="1"/>
          </p:cNvPicPr>
          <p:nvPr/>
        </p:nvPicPr>
        <p:blipFill>
          <a:blip r:embed="rId4" cstate="screen"/>
          <a:srcRect/>
          <a:stretch>
            <a:fillRect/>
          </a:stretch>
        </p:blipFill>
        <p:spPr bwMode="auto">
          <a:xfrm>
            <a:off x="36513" y="952500"/>
            <a:ext cx="1727200" cy="2565400"/>
          </a:xfrm>
          <a:prstGeom prst="rect">
            <a:avLst/>
          </a:prstGeom>
          <a:noFill/>
          <a:ln w="9525">
            <a:noFill/>
            <a:miter lim="800000"/>
            <a:headEnd/>
            <a:tailEnd/>
          </a:ln>
        </p:spPr>
      </p:pic>
      <p:pic>
        <p:nvPicPr>
          <p:cNvPr id="52228" name="Picture 6" descr="C:\Dokumente und Einstellungen\user\Eigene Dateien\A GNV Sparte Hafermühlen\Hafer Corporate Design und Werbemittel\Definitive Layouts\Titelseiten\Hafer Die Alleskörner_Broschüre Sportlich fit mit Hafer Titel.jpg"/>
          <p:cNvPicPr>
            <a:picLocks noChangeAspect="1" noChangeArrowheads="1"/>
          </p:cNvPicPr>
          <p:nvPr/>
        </p:nvPicPr>
        <p:blipFill>
          <a:blip r:embed="rId5" cstate="screen"/>
          <a:srcRect/>
          <a:stretch>
            <a:fillRect/>
          </a:stretch>
        </p:blipFill>
        <p:spPr bwMode="auto">
          <a:xfrm>
            <a:off x="71438" y="4344988"/>
            <a:ext cx="1951037" cy="1390650"/>
          </a:xfrm>
          <a:prstGeom prst="rect">
            <a:avLst/>
          </a:prstGeom>
          <a:noFill/>
          <a:ln w="9525">
            <a:noFill/>
            <a:miter lim="800000"/>
            <a:headEnd/>
            <a:tailEnd/>
          </a:ln>
        </p:spPr>
      </p:pic>
      <p:sp>
        <p:nvSpPr>
          <p:cNvPr id="52229" name="Textfeld 11"/>
          <p:cNvSpPr txBox="1">
            <a:spLocks noChangeArrowheads="1"/>
          </p:cNvSpPr>
          <p:nvPr/>
        </p:nvSpPr>
        <p:spPr bwMode="auto">
          <a:xfrm>
            <a:off x="-36513" y="5757863"/>
            <a:ext cx="2238376" cy="461962"/>
          </a:xfrm>
          <a:prstGeom prst="rect">
            <a:avLst/>
          </a:prstGeom>
          <a:noFill/>
          <a:ln w="9525">
            <a:noFill/>
            <a:miter lim="800000"/>
            <a:headEnd/>
            <a:tailEnd/>
          </a:ln>
        </p:spPr>
        <p:txBody>
          <a:bodyPr wrap="none">
            <a:spAutoFit/>
          </a:bodyPr>
          <a:lstStyle/>
          <a:p>
            <a:r>
              <a:rPr lang="de-DE" sz="1200">
                <a:latin typeface="Calibri" pitchFamily="34" charset="0"/>
              </a:rPr>
              <a:t>Hafer in der Sporternährung (A5)</a:t>
            </a:r>
            <a:br>
              <a:rPr lang="de-DE" sz="1200">
                <a:latin typeface="Calibri" pitchFamily="34" charset="0"/>
              </a:rPr>
            </a:br>
            <a:r>
              <a:rPr lang="de-DE" sz="1200" i="1">
                <a:latin typeface="Calibri" pitchFamily="34" charset="0"/>
              </a:rPr>
              <a:t>Mit Rezepten!</a:t>
            </a:r>
          </a:p>
        </p:txBody>
      </p:sp>
      <p:sp>
        <p:nvSpPr>
          <p:cNvPr id="52230" name="Textfeld 12"/>
          <p:cNvSpPr txBox="1">
            <a:spLocks noChangeArrowheads="1"/>
          </p:cNvSpPr>
          <p:nvPr/>
        </p:nvSpPr>
        <p:spPr bwMode="auto">
          <a:xfrm>
            <a:off x="2195513" y="5765800"/>
            <a:ext cx="2306637" cy="461963"/>
          </a:xfrm>
          <a:prstGeom prst="rect">
            <a:avLst/>
          </a:prstGeom>
          <a:noFill/>
          <a:ln w="9525">
            <a:noFill/>
            <a:miter lim="800000"/>
            <a:headEnd/>
            <a:tailEnd/>
          </a:ln>
        </p:spPr>
        <p:txBody>
          <a:bodyPr wrap="none">
            <a:spAutoFit/>
          </a:bodyPr>
          <a:lstStyle/>
          <a:p>
            <a:r>
              <a:rPr lang="de-DE" sz="1200">
                <a:latin typeface="Calibri" pitchFamily="34" charset="0"/>
              </a:rPr>
              <a:t>Hafer in der Kinderernährung (A5)</a:t>
            </a:r>
            <a:br>
              <a:rPr lang="de-DE" sz="1200">
                <a:latin typeface="Calibri" pitchFamily="34" charset="0"/>
              </a:rPr>
            </a:br>
            <a:r>
              <a:rPr lang="de-DE" sz="1200" i="1">
                <a:latin typeface="Calibri" pitchFamily="34" charset="0"/>
              </a:rPr>
              <a:t>Mit Rezepten!</a:t>
            </a:r>
          </a:p>
        </p:txBody>
      </p:sp>
      <p:sp>
        <p:nvSpPr>
          <p:cNvPr id="52231" name="Textfeld 14"/>
          <p:cNvSpPr txBox="1">
            <a:spLocks noChangeArrowheads="1"/>
          </p:cNvSpPr>
          <p:nvPr/>
        </p:nvSpPr>
        <p:spPr bwMode="auto">
          <a:xfrm>
            <a:off x="-36513" y="3398838"/>
            <a:ext cx="2952751" cy="461962"/>
          </a:xfrm>
          <a:prstGeom prst="rect">
            <a:avLst/>
          </a:prstGeom>
          <a:noFill/>
          <a:ln w="9525">
            <a:noFill/>
            <a:miter lim="800000"/>
            <a:headEnd/>
            <a:tailEnd/>
          </a:ln>
        </p:spPr>
        <p:txBody>
          <a:bodyPr>
            <a:spAutoFit/>
          </a:bodyPr>
          <a:lstStyle/>
          <a:p>
            <a:r>
              <a:rPr lang="de-DE" sz="1200">
                <a:latin typeface="Calibri" pitchFamily="34" charset="0"/>
              </a:rPr>
              <a:t>Warenkundefolder mit Rezepten (A4)</a:t>
            </a:r>
            <a:br>
              <a:rPr lang="de-DE" sz="1200">
                <a:latin typeface="Calibri" pitchFamily="34" charset="0"/>
              </a:rPr>
            </a:br>
            <a:r>
              <a:rPr lang="de-DE" sz="1200" i="1">
                <a:latin typeface="Calibri" pitchFamily="34" charset="0"/>
              </a:rPr>
              <a:t>Ausführliche Infos über alle Nährstoffe</a:t>
            </a:r>
          </a:p>
        </p:txBody>
      </p:sp>
      <p:sp>
        <p:nvSpPr>
          <p:cNvPr id="18" name="Rechteck 17"/>
          <p:cNvSpPr/>
          <p:nvPr/>
        </p:nvSpPr>
        <p:spPr>
          <a:xfrm>
            <a:off x="35496" y="44624"/>
            <a:ext cx="813690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 Das Informationsangebot</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Broschüren</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2234" name="Picture 3"/>
          <p:cNvPicPr>
            <a:picLocks noChangeAspect="1" noChangeArrowheads="1"/>
          </p:cNvPicPr>
          <p:nvPr/>
        </p:nvPicPr>
        <p:blipFill>
          <a:blip r:embed="rId6" cstate="screen"/>
          <a:srcRect/>
          <a:stretch>
            <a:fillRect/>
          </a:stretch>
        </p:blipFill>
        <p:spPr bwMode="auto">
          <a:xfrm>
            <a:off x="4356100" y="981075"/>
            <a:ext cx="1647825" cy="2519363"/>
          </a:xfrm>
          <a:prstGeom prst="rect">
            <a:avLst/>
          </a:prstGeom>
          <a:noFill/>
          <a:ln w="9525">
            <a:noFill/>
            <a:miter lim="800000"/>
            <a:headEnd/>
            <a:tailEnd/>
          </a:ln>
        </p:spPr>
      </p:pic>
      <p:pic>
        <p:nvPicPr>
          <p:cNvPr id="52235" name="Picture 2"/>
          <p:cNvPicPr>
            <a:picLocks noChangeAspect="1" noChangeArrowheads="1"/>
          </p:cNvPicPr>
          <p:nvPr/>
        </p:nvPicPr>
        <p:blipFill>
          <a:blip r:embed="rId7" cstate="screen"/>
          <a:srcRect/>
          <a:stretch>
            <a:fillRect/>
          </a:stretch>
        </p:blipFill>
        <p:spPr bwMode="auto">
          <a:xfrm>
            <a:off x="2627313" y="981075"/>
            <a:ext cx="1692275" cy="2519363"/>
          </a:xfrm>
          <a:prstGeom prst="rect">
            <a:avLst/>
          </a:prstGeom>
          <a:noFill/>
          <a:ln w="9525">
            <a:noFill/>
            <a:miter lim="800000"/>
            <a:headEnd/>
            <a:tailEnd/>
          </a:ln>
        </p:spPr>
      </p:pic>
      <p:sp>
        <p:nvSpPr>
          <p:cNvPr id="52236" name="Textfeld 14"/>
          <p:cNvSpPr txBox="1">
            <a:spLocks noChangeArrowheads="1"/>
          </p:cNvSpPr>
          <p:nvPr/>
        </p:nvSpPr>
        <p:spPr bwMode="auto">
          <a:xfrm>
            <a:off x="2555875" y="3429000"/>
            <a:ext cx="3455988" cy="646113"/>
          </a:xfrm>
          <a:prstGeom prst="rect">
            <a:avLst/>
          </a:prstGeom>
          <a:noFill/>
          <a:ln w="9525">
            <a:noFill/>
            <a:miter lim="800000"/>
            <a:headEnd/>
            <a:tailEnd/>
          </a:ln>
        </p:spPr>
        <p:txBody>
          <a:bodyPr>
            <a:spAutoFit/>
          </a:bodyPr>
          <a:lstStyle/>
          <a:p>
            <a:r>
              <a:rPr lang="de-DE" sz="1200">
                <a:latin typeface="Calibri" pitchFamily="34" charset="0"/>
              </a:rPr>
              <a:t>Flyer Hafer für die Herz-Kreislauf-Gesundheit (A4)</a:t>
            </a:r>
            <a:br>
              <a:rPr lang="de-DE" sz="1200">
                <a:latin typeface="Calibri" pitchFamily="34" charset="0"/>
              </a:rPr>
            </a:br>
            <a:r>
              <a:rPr lang="de-DE" sz="1200" i="1">
                <a:latin typeface="Calibri" pitchFamily="34" charset="0"/>
              </a:rPr>
              <a:t>Infos zu den Wirkmechanismen auf das </a:t>
            </a:r>
            <a:br>
              <a:rPr lang="de-DE" sz="1200" i="1">
                <a:latin typeface="Calibri" pitchFamily="34" charset="0"/>
              </a:rPr>
            </a:br>
            <a:r>
              <a:rPr lang="de-DE" sz="1200" i="1">
                <a:latin typeface="Calibri" pitchFamily="34" charset="0"/>
              </a:rPr>
              <a:t>Metabolische Syndrom</a:t>
            </a:r>
          </a:p>
        </p:txBody>
      </p:sp>
      <p:pic>
        <p:nvPicPr>
          <p:cNvPr id="52237" name="Picture 2"/>
          <p:cNvPicPr>
            <a:picLocks noChangeAspect="1" noChangeArrowheads="1"/>
          </p:cNvPicPr>
          <p:nvPr/>
        </p:nvPicPr>
        <p:blipFill>
          <a:blip r:embed="rId8" cstate="screen"/>
          <a:srcRect/>
          <a:stretch>
            <a:fillRect/>
          </a:stretch>
        </p:blipFill>
        <p:spPr bwMode="auto">
          <a:xfrm>
            <a:off x="4572000" y="4365625"/>
            <a:ext cx="2016125" cy="1387475"/>
          </a:xfrm>
          <a:prstGeom prst="rect">
            <a:avLst/>
          </a:prstGeom>
          <a:noFill/>
          <a:ln w="9525">
            <a:solidFill>
              <a:srgbClr val="C00000"/>
            </a:solidFill>
            <a:miter lim="800000"/>
            <a:headEnd/>
            <a:tailEnd/>
          </a:ln>
        </p:spPr>
      </p:pic>
      <p:pic>
        <p:nvPicPr>
          <p:cNvPr id="52238" name="Picture 20" descr="D:\Eigene Dateien\A GNV Sparte Hafermühlen\Hafer Corporate Design und Werbemittel\A Definitive Layouts\Titelseiten\Hafer Die Alleskörner_Rezeptbroschüre Titel.jpg"/>
          <p:cNvPicPr>
            <a:picLocks noChangeAspect="1" noChangeArrowheads="1"/>
          </p:cNvPicPr>
          <p:nvPr/>
        </p:nvPicPr>
        <p:blipFill>
          <a:blip r:embed="rId9" cstate="screen"/>
          <a:srcRect/>
          <a:stretch>
            <a:fillRect/>
          </a:stretch>
        </p:blipFill>
        <p:spPr bwMode="auto">
          <a:xfrm>
            <a:off x="6875463" y="4365625"/>
            <a:ext cx="2089150" cy="1425575"/>
          </a:xfrm>
          <a:prstGeom prst="rect">
            <a:avLst/>
          </a:prstGeom>
          <a:noFill/>
          <a:ln w="9525">
            <a:noFill/>
            <a:miter lim="800000"/>
            <a:headEnd/>
            <a:tailEnd/>
          </a:ln>
        </p:spPr>
      </p:pic>
      <p:sp>
        <p:nvSpPr>
          <p:cNvPr id="52239" name="Textfeld 12"/>
          <p:cNvSpPr txBox="1">
            <a:spLocks noChangeArrowheads="1"/>
          </p:cNvSpPr>
          <p:nvPr/>
        </p:nvSpPr>
        <p:spPr bwMode="auto">
          <a:xfrm>
            <a:off x="4460875" y="5765800"/>
            <a:ext cx="2271713" cy="831850"/>
          </a:xfrm>
          <a:prstGeom prst="rect">
            <a:avLst/>
          </a:prstGeom>
          <a:noFill/>
          <a:ln w="9525">
            <a:noFill/>
            <a:miter lim="800000"/>
            <a:headEnd/>
            <a:tailEnd/>
          </a:ln>
        </p:spPr>
        <p:txBody>
          <a:bodyPr wrap="none">
            <a:spAutoFit/>
          </a:bodyPr>
          <a:lstStyle/>
          <a:p>
            <a:r>
              <a:rPr lang="de-DE" sz="1200" b="1" u="sng" dirty="0">
                <a:solidFill>
                  <a:srgbClr val="A32730"/>
                </a:solidFill>
                <a:latin typeface="Calibri" pitchFamily="34" charset="0"/>
              </a:rPr>
              <a:t>Nur für Fachkräfte:</a:t>
            </a:r>
          </a:p>
          <a:p>
            <a:r>
              <a:rPr lang="de-DE" sz="1200" dirty="0">
                <a:latin typeface="Calibri" pitchFamily="34" charset="0"/>
              </a:rPr>
              <a:t>Hafer bei Diabetes mellitus Typ 2 </a:t>
            </a:r>
            <a:br>
              <a:rPr lang="de-DE" sz="1200" dirty="0">
                <a:latin typeface="Calibri" pitchFamily="34" charset="0"/>
              </a:rPr>
            </a:br>
            <a:r>
              <a:rPr lang="de-DE" sz="1200" dirty="0">
                <a:latin typeface="Calibri" pitchFamily="34" charset="0"/>
              </a:rPr>
              <a:t>(A5)</a:t>
            </a:r>
            <a:br>
              <a:rPr lang="de-DE" sz="1200" dirty="0">
                <a:latin typeface="Calibri" pitchFamily="34" charset="0"/>
              </a:rPr>
            </a:br>
            <a:r>
              <a:rPr lang="de-DE" sz="1200" i="1" dirty="0">
                <a:latin typeface="Calibri" pitchFamily="34" charset="0"/>
              </a:rPr>
              <a:t>Mit Anleitung für die Hafertage!</a:t>
            </a:r>
          </a:p>
        </p:txBody>
      </p:sp>
      <p:sp>
        <p:nvSpPr>
          <p:cNvPr id="52240" name="Textfeld 12"/>
          <p:cNvSpPr txBox="1">
            <a:spLocks noChangeArrowheads="1"/>
          </p:cNvSpPr>
          <p:nvPr/>
        </p:nvSpPr>
        <p:spPr bwMode="auto">
          <a:xfrm>
            <a:off x="6804025" y="5795963"/>
            <a:ext cx="2157413" cy="646112"/>
          </a:xfrm>
          <a:prstGeom prst="rect">
            <a:avLst/>
          </a:prstGeom>
          <a:noFill/>
          <a:ln w="9525">
            <a:noFill/>
            <a:miter lim="800000"/>
            <a:headEnd/>
            <a:tailEnd/>
          </a:ln>
        </p:spPr>
        <p:txBody>
          <a:bodyPr wrap="none">
            <a:spAutoFit/>
          </a:bodyPr>
          <a:lstStyle/>
          <a:p>
            <a:r>
              <a:rPr lang="de-DE" sz="1200">
                <a:latin typeface="Calibri" pitchFamily="34" charset="0"/>
              </a:rPr>
              <a:t>Hafer – Natürlich genießen (A5)</a:t>
            </a:r>
            <a:br>
              <a:rPr lang="de-DE" sz="1200">
                <a:latin typeface="Calibri" pitchFamily="34" charset="0"/>
              </a:rPr>
            </a:br>
            <a:r>
              <a:rPr lang="de-DE" sz="1200" i="1">
                <a:latin typeface="Calibri" pitchFamily="34" charset="0"/>
              </a:rPr>
              <a:t>Warenkunde &amp; Rezepte für den </a:t>
            </a:r>
            <a:br>
              <a:rPr lang="de-DE" sz="1200" i="1">
                <a:latin typeface="Calibri" pitchFamily="34" charset="0"/>
              </a:rPr>
            </a:br>
            <a:r>
              <a:rPr lang="de-DE" sz="1200" i="1">
                <a:latin typeface="Calibri" pitchFamily="34" charset="0"/>
              </a:rPr>
              <a:t>Alltag!</a:t>
            </a:r>
          </a:p>
        </p:txBody>
      </p:sp>
      <p:pic>
        <p:nvPicPr>
          <p:cNvPr id="52241" name="Picture 24"/>
          <p:cNvPicPr>
            <a:picLocks noChangeAspect="1" noChangeArrowheads="1"/>
          </p:cNvPicPr>
          <p:nvPr/>
        </p:nvPicPr>
        <p:blipFill>
          <a:blip r:embed="rId10" cstate="screen"/>
          <a:srcRect/>
          <a:stretch>
            <a:fillRect/>
          </a:stretch>
        </p:blipFill>
        <p:spPr bwMode="auto">
          <a:xfrm>
            <a:off x="6443663" y="1628775"/>
            <a:ext cx="1152525" cy="1649413"/>
          </a:xfrm>
          <a:prstGeom prst="rect">
            <a:avLst/>
          </a:prstGeom>
          <a:noFill/>
          <a:ln w="9525">
            <a:noFill/>
            <a:miter lim="800000"/>
            <a:headEnd/>
            <a:tailEnd/>
          </a:ln>
        </p:spPr>
      </p:pic>
      <p:pic>
        <p:nvPicPr>
          <p:cNvPr id="52242" name="Picture 10"/>
          <p:cNvPicPr>
            <a:picLocks noChangeAspect="1" noChangeArrowheads="1"/>
          </p:cNvPicPr>
          <p:nvPr/>
        </p:nvPicPr>
        <p:blipFill>
          <a:blip r:embed="rId11" cstate="screen"/>
          <a:srcRect/>
          <a:stretch>
            <a:fillRect/>
          </a:stretch>
        </p:blipFill>
        <p:spPr bwMode="auto">
          <a:xfrm>
            <a:off x="7667625" y="1628800"/>
            <a:ext cx="1223963" cy="1665287"/>
          </a:xfrm>
          <a:prstGeom prst="rect">
            <a:avLst/>
          </a:prstGeom>
          <a:noFill/>
          <a:ln w="9525">
            <a:noFill/>
            <a:miter lim="800000"/>
            <a:headEnd/>
            <a:tailEnd/>
          </a:ln>
        </p:spPr>
      </p:pic>
      <p:sp>
        <p:nvSpPr>
          <p:cNvPr id="52243" name="Textfeld 12"/>
          <p:cNvSpPr txBox="1">
            <a:spLocks noChangeArrowheads="1"/>
          </p:cNvSpPr>
          <p:nvPr/>
        </p:nvSpPr>
        <p:spPr bwMode="auto">
          <a:xfrm>
            <a:off x="6372225" y="981075"/>
            <a:ext cx="2408238" cy="646113"/>
          </a:xfrm>
          <a:prstGeom prst="rect">
            <a:avLst/>
          </a:prstGeom>
          <a:noFill/>
          <a:ln w="9525">
            <a:noFill/>
            <a:miter lim="800000"/>
            <a:headEnd/>
            <a:tailEnd/>
          </a:ln>
        </p:spPr>
        <p:txBody>
          <a:bodyPr wrap="none">
            <a:spAutoFit/>
          </a:bodyPr>
          <a:lstStyle/>
          <a:p>
            <a:r>
              <a:rPr lang="de-DE" sz="1200">
                <a:latin typeface="Calibri" pitchFamily="34" charset="0"/>
              </a:rPr>
              <a:t>Hafer Die Alleskörner-news (A4)</a:t>
            </a:r>
            <a:br>
              <a:rPr lang="de-DE" sz="1200">
                <a:latin typeface="Calibri" pitchFamily="34" charset="0"/>
              </a:rPr>
            </a:br>
            <a:r>
              <a:rPr lang="de-DE" sz="1200" i="1">
                <a:latin typeface="Calibri" pitchFamily="34" charset="0"/>
              </a:rPr>
              <a:t>2 Ausgaben pro Jahr seit 2012</a:t>
            </a:r>
          </a:p>
          <a:p>
            <a:r>
              <a:rPr lang="de-DE" sz="1200" i="1">
                <a:latin typeface="Calibri" pitchFamily="34" charset="0"/>
              </a:rPr>
              <a:t>Zum Download und Nach-Bestellen!</a:t>
            </a:r>
          </a:p>
        </p:txBody>
      </p:sp>
      <p:sp>
        <p:nvSpPr>
          <p:cNvPr id="21" name="Fußzeilenplatzhalter 20"/>
          <p:cNvSpPr>
            <a:spLocks noGrp="1"/>
          </p:cNvSpPr>
          <p:nvPr>
            <p:ph type="ftr" sz="quarter" idx="11"/>
          </p:nvPr>
        </p:nvSpPr>
        <p:spPr>
          <a:xfrm>
            <a:off x="0" y="6492875"/>
            <a:ext cx="2895600" cy="365125"/>
          </a:xfrm>
        </p:spPr>
        <p:txBody>
          <a:bodyPr/>
          <a:lstStyle/>
          <a:p>
            <a:pPr algn="l">
              <a:defRPr/>
            </a:pPr>
            <a:r>
              <a:rPr lang="de-DE" smtClean="0"/>
              <a:t>© Hafer Die Alleskörner,VDGS e.V.</a:t>
            </a:r>
            <a:endParaRPr lang="de-DE"/>
          </a:p>
        </p:txBody>
      </p:sp>
      <p:sp>
        <p:nvSpPr>
          <p:cNvPr id="23" name="Foliennummernplatzhalter 22"/>
          <p:cNvSpPr>
            <a:spLocks noGrp="1"/>
          </p:cNvSpPr>
          <p:nvPr>
            <p:ph type="sldNum" sz="quarter" idx="12"/>
          </p:nvPr>
        </p:nvSpPr>
        <p:spPr>
          <a:xfrm>
            <a:off x="7020272" y="6520259"/>
            <a:ext cx="2133600" cy="365125"/>
          </a:xfrm>
        </p:spPr>
        <p:txBody>
          <a:bodyPr/>
          <a:lstStyle/>
          <a:p>
            <a:pPr>
              <a:defRPr/>
            </a:pPr>
            <a:fld id="{249BAECF-F77A-4D4A-9EE1-3C14FA65575C}" type="slidenum">
              <a:rPr lang="de-DE" smtClean="0"/>
              <a:pPr>
                <a:defRPr/>
              </a:pPr>
              <a:t>58</a:t>
            </a:fld>
            <a:endParaRPr lang="de-DE"/>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20"/>
          <p:cNvSpPr/>
          <p:nvPr/>
        </p:nvSpPr>
        <p:spPr>
          <a:xfrm>
            <a:off x="179512" y="3645024"/>
            <a:ext cx="2232248" cy="28803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3707904" y="3645024"/>
            <a:ext cx="4176464" cy="28803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3250" name="Picture 4" descr="C:\Dokumente und Einstellungen\user\Eigene Dateien\A GNV Sparte Hafermühlen\Hafer Corporate Design und Werbemittel\Definitive Layouts\Titelseiten\Hafer Die Alleskörner_Imagebroschüre Titel.jpg"/>
          <p:cNvPicPr>
            <a:picLocks noChangeAspect="1" noChangeArrowheads="1"/>
          </p:cNvPicPr>
          <p:nvPr/>
        </p:nvPicPr>
        <p:blipFill>
          <a:blip r:embed="rId3" cstate="screen"/>
          <a:srcRect/>
          <a:stretch>
            <a:fillRect/>
          </a:stretch>
        </p:blipFill>
        <p:spPr bwMode="auto">
          <a:xfrm>
            <a:off x="288925" y="981075"/>
            <a:ext cx="1512888" cy="1085850"/>
          </a:xfrm>
          <a:prstGeom prst="rect">
            <a:avLst/>
          </a:prstGeom>
          <a:noFill/>
          <a:ln w="9525">
            <a:noFill/>
            <a:miter lim="800000"/>
            <a:headEnd/>
            <a:tailEnd/>
          </a:ln>
        </p:spPr>
      </p:pic>
      <p:pic>
        <p:nvPicPr>
          <p:cNvPr id="53251" name="Picture 5" descr="C:\Dokumente und Einstellungen\user\Eigene Dateien\A GNV Sparte Hafermühlen\Hafer Corporate Design und Werbemittel\Definitive Layouts\Titelseiten\Hafer Die Alleskörner_Flyer Hafer und Ballaststoffe Titel.jpg"/>
          <p:cNvPicPr>
            <a:picLocks noChangeAspect="1" noChangeArrowheads="1"/>
          </p:cNvPicPr>
          <p:nvPr/>
        </p:nvPicPr>
        <p:blipFill>
          <a:blip r:embed="rId4" cstate="screen"/>
          <a:srcRect/>
          <a:stretch>
            <a:fillRect/>
          </a:stretch>
        </p:blipFill>
        <p:spPr bwMode="auto">
          <a:xfrm>
            <a:off x="3707904" y="981075"/>
            <a:ext cx="1107758" cy="2303909"/>
          </a:xfrm>
          <a:prstGeom prst="rect">
            <a:avLst/>
          </a:prstGeom>
          <a:noFill/>
          <a:ln w="9525">
            <a:noFill/>
            <a:miter lim="800000"/>
            <a:headEnd/>
            <a:tailEnd/>
          </a:ln>
        </p:spPr>
      </p:pic>
      <p:pic>
        <p:nvPicPr>
          <p:cNvPr id="53252" name="Picture 2"/>
          <p:cNvPicPr>
            <a:picLocks noChangeAspect="1" noChangeArrowheads="1"/>
          </p:cNvPicPr>
          <p:nvPr/>
        </p:nvPicPr>
        <p:blipFill>
          <a:blip r:embed="rId5" cstate="screen"/>
          <a:srcRect/>
          <a:stretch>
            <a:fillRect/>
          </a:stretch>
        </p:blipFill>
        <p:spPr bwMode="auto">
          <a:xfrm>
            <a:off x="217488" y="1957388"/>
            <a:ext cx="2303462" cy="798512"/>
          </a:xfrm>
          <a:prstGeom prst="rect">
            <a:avLst/>
          </a:prstGeom>
          <a:noFill/>
          <a:ln w="9525">
            <a:noFill/>
            <a:miter lim="800000"/>
            <a:headEnd/>
            <a:tailEnd/>
          </a:ln>
        </p:spPr>
      </p:pic>
      <p:sp>
        <p:nvSpPr>
          <p:cNvPr id="53253" name="Textfeld 10"/>
          <p:cNvSpPr txBox="1">
            <a:spLocks noChangeArrowheads="1"/>
          </p:cNvSpPr>
          <p:nvPr/>
        </p:nvSpPr>
        <p:spPr bwMode="auto">
          <a:xfrm>
            <a:off x="109538" y="2719388"/>
            <a:ext cx="3378200" cy="461962"/>
          </a:xfrm>
          <a:prstGeom prst="rect">
            <a:avLst/>
          </a:prstGeom>
          <a:noFill/>
          <a:ln w="9525">
            <a:noFill/>
            <a:miter lim="800000"/>
            <a:headEnd/>
            <a:tailEnd/>
          </a:ln>
        </p:spPr>
        <p:txBody>
          <a:bodyPr wrap="none">
            <a:spAutoFit/>
          </a:bodyPr>
          <a:lstStyle/>
          <a:p>
            <a:r>
              <a:rPr lang="de-DE" sz="1200">
                <a:latin typeface="Calibri" pitchFamily="34" charset="0"/>
              </a:rPr>
              <a:t>Broschüre (A5) zum Einstieg ins Thema</a:t>
            </a:r>
            <a:br>
              <a:rPr lang="de-DE" sz="1200">
                <a:latin typeface="Calibri" pitchFamily="34" charset="0"/>
              </a:rPr>
            </a:br>
            <a:r>
              <a:rPr lang="de-DE" sz="1200" i="1">
                <a:latin typeface="Calibri" pitchFamily="34" charset="0"/>
              </a:rPr>
              <a:t>Kleine Anekdoten verbunden mit Ernährungsfakten</a:t>
            </a:r>
          </a:p>
        </p:txBody>
      </p:sp>
      <p:sp>
        <p:nvSpPr>
          <p:cNvPr id="53254" name="Textfeld 13"/>
          <p:cNvSpPr txBox="1">
            <a:spLocks noChangeArrowheads="1"/>
          </p:cNvSpPr>
          <p:nvPr/>
        </p:nvSpPr>
        <p:spPr bwMode="auto">
          <a:xfrm>
            <a:off x="4822825" y="981075"/>
            <a:ext cx="1658938" cy="2124075"/>
          </a:xfrm>
          <a:prstGeom prst="rect">
            <a:avLst/>
          </a:prstGeom>
          <a:noFill/>
          <a:ln w="9525">
            <a:noFill/>
            <a:miter lim="800000"/>
            <a:headEnd/>
            <a:tailEnd/>
          </a:ln>
        </p:spPr>
        <p:txBody>
          <a:bodyPr wrap="none">
            <a:spAutoFit/>
          </a:bodyPr>
          <a:lstStyle/>
          <a:p>
            <a:r>
              <a:rPr lang="de-DE" sz="1200">
                <a:latin typeface="Calibri" pitchFamily="34" charset="0"/>
              </a:rPr>
              <a:t>Die Ballaststoffe im</a:t>
            </a:r>
            <a:br>
              <a:rPr lang="de-DE" sz="1200">
                <a:latin typeface="Calibri" pitchFamily="34" charset="0"/>
              </a:rPr>
            </a:br>
            <a:r>
              <a:rPr lang="de-DE" sz="1200">
                <a:latin typeface="Calibri" pitchFamily="34" charset="0"/>
              </a:rPr>
              <a:t>Hafer (DIN lang)</a:t>
            </a:r>
          </a:p>
          <a:p>
            <a:endParaRPr lang="de-DE" sz="1200">
              <a:latin typeface="Calibri" pitchFamily="34" charset="0"/>
            </a:endParaRPr>
          </a:p>
          <a:p>
            <a:r>
              <a:rPr lang="de-DE" sz="1200" i="1">
                <a:latin typeface="Calibri" pitchFamily="34" charset="0"/>
              </a:rPr>
              <a:t>Fokus auf den </a:t>
            </a:r>
            <a:br>
              <a:rPr lang="de-DE" sz="1200" i="1">
                <a:latin typeface="Calibri" pitchFamily="34" charset="0"/>
              </a:rPr>
            </a:br>
            <a:r>
              <a:rPr lang="de-DE" sz="1200" i="1">
                <a:latin typeface="Calibri" pitchFamily="34" charset="0"/>
              </a:rPr>
              <a:t>Ballaststoffen</a:t>
            </a:r>
          </a:p>
          <a:p>
            <a:endParaRPr lang="de-DE" sz="1200" i="1">
              <a:latin typeface="Calibri" pitchFamily="34" charset="0"/>
            </a:endParaRPr>
          </a:p>
          <a:p>
            <a:r>
              <a:rPr lang="de-DE" sz="1200" i="1">
                <a:latin typeface="Calibri" pitchFamily="34" charset="0"/>
              </a:rPr>
              <a:t>Eher nur für Fachkräfte.</a:t>
            </a:r>
          </a:p>
          <a:p>
            <a:r>
              <a:rPr lang="de-DE" sz="1200" i="1">
                <a:latin typeface="Calibri" pitchFamily="34" charset="0"/>
              </a:rPr>
              <a:t>Evtl. auch für gut </a:t>
            </a:r>
            <a:br>
              <a:rPr lang="de-DE" sz="1200" i="1">
                <a:latin typeface="Calibri" pitchFamily="34" charset="0"/>
              </a:rPr>
            </a:br>
            <a:r>
              <a:rPr lang="de-DE" sz="1200" i="1">
                <a:latin typeface="Calibri" pitchFamily="34" charset="0"/>
              </a:rPr>
              <a:t>informierte und </a:t>
            </a:r>
            <a:br>
              <a:rPr lang="de-DE" sz="1200" i="1">
                <a:latin typeface="Calibri" pitchFamily="34" charset="0"/>
              </a:rPr>
            </a:br>
            <a:r>
              <a:rPr lang="de-DE" sz="1200" i="1">
                <a:latin typeface="Calibri" pitchFamily="34" charset="0"/>
              </a:rPr>
              <a:t>besonders interessierte</a:t>
            </a:r>
            <a:br>
              <a:rPr lang="de-DE" sz="1200" i="1">
                <a:latin typeface="Calibri" pitchFamily="34" charset="0"/>
              </a:rPr>
            </a:br>
            <a:r>
              <a:rPr lang="de-DE" sz="1200" i="1">
                <a:latin typeface="Calibri" pitchFamily="34" charset="0"/>
              </a:rPr>
              <a:t>Verbraucher.</a:t>
            </a:r>
          </a:p>
        </p:txBody>
      </p:sp>
      <p:sp>
        <p:nvSpPr>
          <p:cNvPr id="18" name="Rechteck 17"/>
          <p:cNvSpPr/>
          <p:nvPr/>
        </p:nvSpPr>
        <p:spPr>
          <a:xfrm>
            <a:off x="35496" y="44624"/>
            <a:ext cx="813690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 Das Informationsangebot</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Broschüren &amp; Online-Medien</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Textfeld 18"/>
          <p:cNvSpPr txBox="1"/>
          <p:nvPr/>
        </p:nvSpPr>
        <p:spPr>
          <a:xfrm>
            <a:off x="101600" y="3573016"/>
            <a:ext cx="2271713" cy="369888"/>
          </a:xfrm>
          <a:prstGeom prst="rect">
            <a:avLst/>
          </a:prstGeom>
          <a:noFill/>
        </p:spPr>
        <p:txBody>
          <a:bodyPr wrap="none">
            <a:spAutoFit/>
          </a:bodyPr>
          <a:lstStyle/>
          <a:p>
            <a:pPr>
              <a:defRPr/>
            </a:pPr>
            <a:r>
              <a:rPr lang="de-DE" b="1" u="sng" dirty="0">
                <a:latin typeface="+mn-lt"/>
              </a:rPr>
              <a:t>www.alleskoerner.de</a:t>
            </a:r>
          </a:p>
        </p:txBody>
      </p:sp>
      <p:pic>
        <p:nvPicPr>
          <p:cNvPr id="53258" name="Picture 18"/>
          <p:cNvPicPr>
            <a:picLocks noChangeAspect="1" noChangeArrowheads="1"/>
          </p:cNvPicPr>
          <p:nvPr/>
        </p:nvPicPr>
        <p:blipFill>
          <a:blip r:embed="rId6" cstate="screen"/>
          <a:srcRect/>
          <a:stretch>
            <a:fillRect/>
          </a:stretch>
        </p:blipFill>
        <p:spPr bwMode="auto">
          <a:xfrm>
            <a:off x="0" y="4005263"/>
            <a:ext cx="3406775" cy="2808287"/>
          </a:xfrm>
          <a:prstGeom prst="rect">
            <a:avLst/>
          </a:prstGeom>
          <a:noFill/>
          <a:ln w="9525">
            <a:noFill/>
            <a:miter lim="800000"/>
            <a:headEnd/>
            <a:tailEnd/>
          </a:ln>
        </p:spPr>
      </p:pic>
      <p:pic>
        <p:nvPicPr>
          <p:cNvPr id="53259" name="Picture 19"/>
          <p:cNvPicPr>
            <a:picLocks noChangeAspect="1" noChangeArrowheads="1"/>
          </p:cNvPicPr>
          <p:nvPr/>
        </p:nvPicPr>
        <p:blipFill>
          <a:blip r:embed="rId7" cstate="screen"/>
          <a:srcRect/>
          <a:stretch>
            <a:fillRect/>
          </a:stretch>
        </p:blipFill>
        <p:spPr bwMode="auto">
          <a:xfrm>
            <a:off x="3708400" y="4005064"/>
            <a:ext cx="4319588" cy="2046288"/>
          </a:xfrm>
          <a:prstGeom prst="rect">
            <a:avLst/>
          </a:prstGeom>
          <a:noFill/>
          <a:ln w="9525">
            <a:noFill/>
            <a:miter lim="800000"/>
            <a:headEnd/>
            <a:tailEnd/>
          </a:ln>
        </p:spPr>
      </p:pic>
      <p:sp>
        <p:nvSpPr>
          <p:cNvPr id="24" name="Textfeld 23"/>
          <p:cNvSpPr txBox="1"/>
          <p:nvPr/>
        </p:nvSpPr>
        <p:spPr>
          <a:xfrm>
            <a:off x="3610247" y="3573016"/>
            <a:ext cx="4202113" cy="369887"/>
          </a:xfrm>
          <a:prstGeom prst="rect">
            <a:avLst/>
          </a:prstGeom>
          <a:noFill/>
        </p:spPr>
        <p:txBody>
          <a:bodyPr wrap="none">
            <a:spAutoFit/>
          </a:bodyPr>
          <a:lstStyle/>
          <a:p>
            <a:pPr>
              <a:defRPr/>
            </a:pPr>
            <a:r>
              <a:rPr lang="de-DE" b="1" u="sng" dirty="0">
                <a:latin typeface="+mn-lt"/>
              </a:rPr>
              <a:t>www.facebook.com/haferdiealleskoerner</a:t>
            </a:r>
          </a:p>
        </p:txBody>
      </p:sp>
      <p:sp>
        <p:nvSpPr>
          <p:cNvPr id="25" name="Geschweifte Klammer rechts 24"/>
          <p:cNvSpPr/>
          <p:nvPr/>
        </p:nvSpPr>
        <p:spPr>
          <a:xfrm>
            <a:off x="6444208" y="908050"/>
            <a:ext cx="433387" cy="2448942"/>
          </a:xfrm>
          <a:prstGeom prst="rightBrace">
            <a:avLst/>
          </a:prstGeom>
          <a:ln w="38100">
            <a:solidFill>
              <a:srgbClr val="A3273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6" name="Textfeld 25"/>
          <p:cNvSpPr txBox="1"/>
          <p:nvPr/>
        </p:nvSpPr>
        <p:spPr>
          <a:xfrm>
            <a:off x="6948264" y="1785938"/>
            <a:ext cx="1619250" cy="922337"/>
          </a:xfrm>
          <a:prstGeom prst="rect">
            <a:avLst/>
          </a:prstGeom>
          <a:noFill/>
        </p:spPr>
        <p:txBody>
          <a:bodyPr wrap="none">
            <a:spAutoFit/>
          </a:bodyPr>
          <a:lstStyle/>
          <a:p>
            <a:pPr algn="ctr">
              <a:defRPr/>
            </a:pPr>
            <a:r>
              <a:rPr lang="de-DE" b="1" dirty="0">
                <a:latin typeface="+mn-lt"/>
              </a:rPr>
              <a:t>Nur </a:t>
            </a:r>
            <a:br>
              <a:rPr lang="de-DE" b="1" dirty="0">
                <a:latin typeface="+mn-lt"/>
              </a:rPr>
            </a:br>
            <a:r>
              <a:rPr lang="de-DE" b="1" dirty="0">
                <a:latin typeface="+mn-lt"/>
              </a:rPr>
              <a:t>zum Download</a:t>
            </a:r>
            <a:br>
              <a:rPr lang="de-DE" b="1" dirty="0">
                <a:latin typeface="+mn-lt"/>
              </a:rPr>
            </a:br>
            <a:r>
              <a:rPr lang="de-DE" b="1" dirty="0">
                <a:latin typeface="+mn-lt"/>
              </a:rPr>
              <a:t>verfügbar</a:t>
            </a:r>
          </a:p>
        </p:txBody>
      </p:sp>
      <p:sp>
        <p:nvSpPr>
          <p:cNvPr id="16" name="Abgerundetes Rechteck 15"/>
          <p:cNvSpPr/>
          <p:nvPr/>
        </p:nvSpPr>
        <p:spPr>
          <a:xfrm>
            <a:off x="109539" y="908050"/>
            <a:ext cx="6550694" cy="2448942"/>
          </a:xfrm>
          <a:prstGeom prst="roundRect">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20" name="Foliennummernplatzhalter 19"/>
          <p:cNvSpPr>
            <a:spLocks noGrp="1"/>
          </p:cNvSpPr>
          <p:nvPr>
            <p:ph type="sldNum" sz="quarter" idx="12"/>
          </p:nvPr>
        </p:nvSpPr>
        <p:spPr>
          <a:xfrm>
            <a:off x="7020272" y="6520259"/>
            <a:ext cx="2133600" cy="365125"/>
          </a:xfrm>
        </p:spPr>
        <p:txBody>
          <a:bodyPr/>
          <a:lstStyle/>
          <a:p>
            <a:pPr>
              <a:defRPr/>
            </a:pPr>
            <a:fld id="{249BAECF-F77A-4D4A-9EE1-3C14FA65575C}" type="slidenum">
              <a:rPr lang="de-DE" smtClean="0"/>
              <a:pPr>
                <a:defRPr/>
              </a:pPr>
              <a:t>59</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Abgerundetes Rechteck 6"/>
          <p:cNvSpPr/>
          <p:nvPr/>
        </p:nvSpPr>
        <p:spPr>
          <a:xfrm>
            <a:off x="712788"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Reinigen und Sieben des Korns mit Spelze</a:t>
            </a:r>
          </a:p>
        </p:txBody>
      </p:sp>
      <p:sp>
        <p:nvSpPr>
          <p:cNvPr id="8" name="Abgerundetes Rechteck 7"/>
          <p:cNvSpPr/>
          <p:nvPr/>
        </p:nvSpPr>
        <p:spPr>
          <a:xfrm>
            <a:off x="2355850"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err="1">
                <a:solidFill>
                  <a:schemeClr val="tx1">
                    <a:lumMod val="75000"/>
                    <a:lumOff val="25000"/>
                  </a:schemeClr>
                </a:solidFill>
              </a:rPr>
              <a:t>Entspelzen</a:t>
            </a:r>
            <a:r>
              <a:rPr lang="de-DE" sz="1200" b="1" dirty="0">
                <a:solidFill>
                  <a:schemeClr val="tx1">
                    <a:lumMod val="75000"/>
                    <a:lumOff val="25000"/>
                  </a:schemeClr>
                </a:solidFill>
              </a:rPr>
              <a:t> = Schale/Spelze entfernen</a:t>
            </a:r>
          </a:p>
        </p:txBody>
      </p:sp>
      <p:sp>
        <p:nvSpPr>
          <p:cNvPr id="9" name="Abgerundetes Rechteck 8"/>
          <p:cNvSpPr/>
          <p:nvPr/>
        </p:nvSpPr>
        <p:spPr>
          <a:xfrm>
            <a:off x="3998913"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Darren (</a:t>
            </a:r>
            <a:r>
              <a:rPr lang="de-DE" sz="1200" b="1" dirty="0" err="1">
                <a:solidFill>
                  <a:schemeClr val="tx1">
                    <a:lumMod val="75000"/>
                    <a:lumOff val="25000"/>
                  </a:schemeClr>
                </a:solidFill>
              </a:rPr>
              <a:t>Wärmebehand-lung</a:t>
            </a:r>
            <a:r>
              <a:rPr lang="de-DE" sz="1200" b="1" dirty="0">
                <a:solidFill>
                  <a:schemeClr val="tx1">
                    <a:lumMod val="75000"/>
                    <a:lumOff val="25000"/>
                  </a:schemeClr>
                </a:solidFill>
              </a:rPr>
              <a:t>)</a:t>
            </a:r>
          </a:p>
        </p:txBody>
      </p:sp>
      <p:sp>
        <p:nvSpPr>
          <p:cNvPr id="10" name="Abgerundetes Rechteck 9"/>
          <p:cNvSpPr/>
          <p:nvPr/>
        </p:nvSpPr>
        <p:spPr>
          <a:xfrm>
            <a:off x="5641975"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Dämpfen</a:t>
            </a:r>
          </a:p>
          <a:p>
            <a:pPr algn="ctr">
              <a:defRPr/>
            </a:pPr>
            <a:r>
              <a:rPr lang="de-DE" sz="1200" b="1" dirty="0">
                <a:solidFill>
                  <a:schemeClr val="tx1">
                    <a:lumMod val="75000"/>
                    <a:lumOff val="25000"/>
                  </a:schemeClr>
                </a:solidFill>
              </a:rPr>
              <a:t>Trocknen</a:t>
            </a:r>
          </a:p>
        </p:txBody>
      </p:sp>
      <p:sp>
        <p:nvSpPr>
          <p:cNvPr id="15" name="Pfeil nach rechts 14"/>
          <p:cNvSpPr/>
          <p:nvPr/>
        </p:nvSpPr>
        <p:spPr>
          <a:xfrm>
            <a:off x="2070100" y="3859336"/>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Pfeil nach rechts 17"/>
          <p:cNvSpPr/>
          <p:nvPr/>
        </p:nvSpPr>
        <p:spPr>
          <a:xfrm>
            <a:off x="3713163" y="3859336"/>
            <a:ext cx="35718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Pfeil nach rechts 18"/>
          <p:cNvSpPr/>
          <p:nvPr/>
        </p:nvSpPr>
        <p:spPr>
          <a:xfrm>
            <a:off x="5356225" y="3859336"/>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Pfeil nach rechts 22"/>
          <p:cNvSpPr/>
          <p:nvPr/>
        </p:nvSpPr>
        <p:spPr>
          <a:xfrm rot="5400000">
            <a:off x="6724228" y="4501108"/>
            <a:ext cx="724644" cy="1554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230" name="Picture 3" descr="D:\Eigene Dateien\A GNV Sparte Hafermühlen\Hafer Fotos und Rezepte\Fotos Produktkategorien\Final-hafer-4039_Kerne.jpg"/>
          <p:cNvPicPr>
            <a:picLocks noChangeAspect="1" noChangeArrowheads="1"/>
          </p:cNvPicPr>
          <p:nvPr/>
        </p:nvPicPr>
        <p:blipFill>
          <a:blip r:embed="rId3" cstate="screen"/>
          <a:srcRect/>
          <a:stretch>
            <a:fillRect/>
          </a:stretch>
        </p:blipFill>
        <p:spPr bwMode="auto">
          <a:xfrm>
            <a:off x="6876256" y="5065713"/>
            <a:ext cx="2016125" cy="1792287"/>
          </a:xfrm>
          <a:prstGeom prst="rect">
            <a:avLst/>
          </a:prstGeom>
          <a:noFill/>
          <a:ln w="9525">
            <a:noFill/>
            <a:miter lim="800000"/>
            <a:headEnd/>
            <a:tailEnd/>
          </a:ln>
        </p:spPr>
      </p:pic>
      <p:sp>
        <p:nvSpPr>
          <p:cNvPr id="25" name="Rechteck 24"/>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des „vollen Korns“ / I</a:t>
            </a:r>
          </a:p>
        </p:txBody>
      </p:sp>
      <p:pic>
        <p:nvPicPr>
          <p:cNvPr id="9234" name="Picture 19" descr="D:\Eigene Dateien\A GNV Sparte Hafermühlen\Hafer Fotos und Rezepte\Haferernte August 2014\IMG_0500.JPG"/>
          <p:cNvPicPr>
            <a:picLocks noChangeAspect="1" noChangeArrowheads="1"/>
          </p:cNvPicPr>
          <p:nvPr/>
        </p:nvPicPr>
        <p:blipFill>
          <a:blip r:embed="rId4" cstate="screen"/>
          <a:srcRect/>
          <a:stretch>
            <a:fillRect/>
          </a:stretch>
        </p:blipFill>
        <p:spPr bwMode="auto">
          <a:xfrm>
            <a:off x="107505" y="1052736"/>
            <a:ext cx="2820206" cy="2376264"/>
          </a:xfrm>
          <a:prstGeom prst="rect">
            <a:avLst/>
          </a:prstGeom>
          <a:noFill/>
          <a:ln w="9525">
            <a:noFill/>
            <a:miter lim="800000"/>
            <a:headEnd/>
            <a:tailEnd/>
          </a:ln>
        </p:spPr>
      </p:pic>
      <p:pic>
        <p:nvPicPr>
          <p:cNvPr id="9236" name="Picture 2"/>
          <p:cNvPicPr>
            <a:picLocks noChangeAspect="1" noChangeArrowheads="1"/>
          </p:cNvPicPr>
          <p:nvPr/>
        </p:nvPicPr>
        <p:blipFill>
          <a:blip r:embed="rId5" cstate="screen"/>
          <a:srcRect/>
          <a:stretch>
            <a:fillRect/>
          </a:stretch>
        </p:blipFill>
        <p:spPr bwMode="auto">
          <a:xfrm>
            <a:off x="3995738" y="4437186"/>
            <a:ext cx="1871662" cy="935038"/>
          </a:xfrm>
          <a:prstGeom prst="rect">
            <a:avLst/>
          </a:prstGeom>
          <a:noFill/>
          <a:ln w="9525">
            <a:noFill/>
            <a:miter lim="800000"/>
            <a:headEnd/>
            <a:tailEnd/>
          </a:ln>
        </p:spPr>
      </p:pic>
      <p:pic>
        <p:nvPicPr>
          <p:cNvPr id="9237" name="Picture 2"/>
          <p:cNvPicPr>
            <a:picLocks noChangeAspect="1" noChangeArrowheads="1"/>
          </p:cNvPicPr>
          <p:nvPr/>
        </p:nvPicPr>
        <p:blipFill>
          <a:blip r:embed="rId6" cstate="screen"/>
          <a:srcRect/>
          <a:stretch>
            <a:fillRect/>
          </a:stretch>
        </p:blipFill>
        <p:spPr bwMode="auto">
          <a:xfrm>
            <a:off x="2339975" y="4437186"/>
            <a:ext cx="1439863" cy="1319213"/>
          </a:xfrm>
          <a:prstGeom prst="rect">
            <a:avLst/>
          </a:prstGeom>
          <a:noFill/>
          <a:ln w="9525">
            <a:noFill/>
            <a:miter lim="800000"/>
            <a:headEnd/>
            <a:tailEnd/>
          </a:ln>
        </p:spPr>
      </p:pic>
      <p:pic>
        <p:nvPicPr>
          <p:cNvPr id="1026" name="Picture 2" descr="D:\Eigene Dateien\A GNV Sparte Hafermühlen\Hafer Fotos und Rezepte\Grafiken\Nährwerte 2014\Hafer_Querschnitt_JW_C.png"/>
          <p:cNvPicPr>
            <a:picLocks noChangeAspect="1" noChangeArrowheads="1"/>
          </p:cNvPicPr>
          <p:nvPr/>
        </p:nvPicPr>
        <p:blipFill>
          <a:blip r:embed="rId7" cstate="screen"/>
          <a:srcRect/>
          <a:stretch>
            <a:fillRect/>
          </a:stretch>
        </p:blipFill>
        <p:spPr bwMode="auto">
          <a:xfrm>
            <a:off x="3419872" y="908720"/>
            <a:ext cx="1986050" cy="2519880"/>
          </a:xfrm>
          <a:prstGeom prst="rect">
            <a:avLst/>
          </a:prstGeom>
          <a:noFill/>
        </p:spPr>
      </p:pic>
      <p:sp>
        <p:nvSpPr>
          <p:cNvPr id="27" name="Textfeld 26"/>
          <p:cNvSpPr txBox="1"/>
          <p:nvPr/>
        </p:nvSpPr>
        <p:spPr>
          <a:xfrm>
            <a:off x="2987824" y="1268760"/>
            <a:ext cx="484428" cy="707886"/>
          </a:xfrm>
          <a:prstGeom prst="rect">
            <a:avLst/>
          </a:prstGeom>
          <a:noFill/>
        </p:spPr>
        <p:txBody>
          <a:bodyPr wrap="none" rtlCol="0">
            <a:spAutoFit/>
          </a:bodyPr>
          <a:lstStyle/>
          <a:p>
            <a:r>
              <a:rPr lang="de-DE" sz="4000" b="1" dirty="0" smtClean="0"/>
              <a:t>=</a:t>
            </a:r>
            <a:endParaRPr lang="de-DE" sz="4000" b="1" dirty="0"/>
          </a:p>
        </p:txBody>
      </p:sp>
      <p:sp>
        <p:nvSpPr>
          <p:cNvPr id="21" name="Ellipse 20"/>
          <p:cNvSpPr/>
          <p:nvPr/>
        </p:nvSpPr>
        <p:spPr>
          <a:xfrm>
            <a:off x="7572375" y="4585692"/>
            <a:ext cx="1571625" cy="5715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Ganze Kerne</a:t>
            </a:r>
          </a:p>
        </p:txBody>
      </p:sp>
      <p:sp>
        <p:nvSpPr>
          <p:cNvPr id="28" name="Abgerundetes Rechteck 27"/>
          <p:cNvSpPr/>
          <p:nvPr/>
        </p:nvSpPr>
        <p:spPr>
          <a:xfrm>
            <a:off x="6084168" y="1196752"/>
            <a:ext cx="2952328" cy="1944216"/>
          </a:xfrm>
          <a:prstGeom prst="roundRect">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rgbClr val="A32730"/>
                </a:solidFill>
              </a:rPr>
              <a:t>Haferkorn:</a:t>
            </a:r>
          </a:p>
          <a:p>
            <a:r>
              <a:rPr lang="de-DE" dirty="0" smtClean="0">
                <a:solidFill>
                  <a:srgbClr val="A32730"/>
                </a:solidFill>
              </a:rPr>
              <a:t>Spelze fest mit Haferkern verwachsen, Spelze fällt beim Dreschen nicht ab, muss abgeschält werden, da sie für den Menschen nicht essbar ist.</a:t>
            </a:r>
            <a:endParaRPr lang="de-DE" dirty="0">
              <a:solidFill>
                <a:srgbClr val="A32730"/>
              </a:solidFill>
            </a:endParaRPr>
          </a:p>
        </p:txBody>
      </p:sp>
      <p:sp>
        <p:nvSpPr>
          <p:cNvPr id="22" name="Foliennummernplatzhalter 21"/>
          <p:cNvSpPr>
            <a:spLocks noGrp="1"/>
          </p:cNvSpPr>
          <p:nvPr>
            <p:ph type="sldNum" sz="quarter" idx="12"/>
          </p:nvPr>
        </p:nvSpPr>
        <p:spPr/>
        <p:txBody>
          <a:bodyPr/>
          <a:lstStyle/>
          <a:p>
            <a:pPr>
              <a:defRPr/>
            </a:pPr>
            <a:fld id="{44902055-CFB6-4A46-AD1E-692083DC96FA}" type="slidenum">
              <a:rPr lang="de-DE" smtClean="0"/>
              <a:pPr>
                <a:defRPr/>
              </a:pPr>
              <a:t>6</a:t>
            </a:fld>
            <a:endParaRPr lang="de-DE"/>
          </a:p>
        </p:txBody>
      </p:sp>
      <p:sp>
        <p:nvSpPr>
          <p:cNvPr id="24" name="Fußzeilenplatzhalter 16"/>
          <p:cNvSpPr>
            <a:spLocks noGrp="1"/>
          </p:cNvSpPr>
          <p:nvPr>
            <p:ph type="ftr" sz="quarter" idx="11"/>
          </p:nvPr>
        </p:nvSpPr>
        <p:spPr>
          <a:xfrm>
            <a:off x="0" y="6492875"/>
            <a:ext cx="2895600" cy="365125"/>
          </a:xfrm>
        </p:spPr>
        <p:txBody>
          <a:bodyPr/>
          <a:lstStyle/>
          <a:p>
            <a:pPr>
              <a:defRPr/>
            </a:pPr>
            <a:r>
              <a:rPr lang="de-DE" smtClean="0"/>
              <a:t>© Hafer Die Alleskörner,VDGS e.V.</a:t>
            </a:r>
            <a:endParaRPr lang="de-DE"/>
          </a:p>
        </p:txBody>
      </p:sp>
      <p:sp>
        <p:nvSpPr>
          <p:cNvPr id="26" name="Textfeld 25"/>
          <p:cNvSpPr txBox="1"/>
          <p:nvPr/>
        </p:nvSpPr>
        <p:spPr>
          <a:xfrm>
            <a:off x="4926150" y="2791961"/>
            <a:ext cx="581954" cy="276999"/>
          </a:xfrm>
          <a:prstGeom prst="rect">
            <a:avLst/>
          </a:prstGeom>
          <a:noFill/>
        </p:spPr>
        <p:txBody>
          <a:bodyPr wrap="none" rtlCol="0">
            <a:spAutoFit/>
          </a:bodyPr>
          <a:lstStyle/>
          <a:p>
            <a:r>
              <a:rPr lang="de-DE" sz="1200" dirty="0" smtClean="0">
                <a:latin typeface="+mn-lt"/>
              </a:rPr>
              <a:t>Spelze</a:t>
            </a:r>
            <a:endParaRPr lang="de-DE" sz="1200" dirty="0">
              <a:latin typeface="+mn-lt"/>
            </a:endParaRPr>
          </a:p>
        </p:txBody>
      </p:sp>
      <p:sp>
        <p:nvSpPr>
          <p:cNvPr id="30" name="Textfeld 29"/>
          <p:cNvSpPr txBox="1"/>
          <p:nvPr/>
        </p:nvSpPr>
        <p:spPr>
          <a:xfrm>
            <a:off x="4644008" y="1413937"/>
            <a:ext cx="1473480" cy="430887"/>
          </a:xfrm>
          <a:prstGeom prst="rect">
            <a:avLst/>
          </a:prstGeom>
          <a:noFill/>
        </p:spPr>
        <p:txBody>
          <a:bodyPr wrap="none" rtlCol="0">
            <a:spAutoFit/>
          </a:bodyPr>
          <a:lstStyle/>
          <a:p>
            <a:r>
              <a:rPr lang="de-DE" sz="1200" dirty="0" smtClean="0">
                <a:latin typeface="+mn-lt"/>
              </a:rPr>
              <a:t>Randschichten</a:t>
            </a:r>
            <a:endParaRPr lang="de-DE" sz="1000" dirty="0" smtClean="0">
              <a:latin typeface="+mn-lt"/>
            </a:endParaRPr>
          </a:p>
          <a:p>
            <a:r>
              <a:rPr lang="de-DE" sz="1000" dirty="0" smtClean="0">
                <a:latin typeface="+mn-lt"/>
              </a:rPr>
              <a:t>(Frucht- u. Samenschale)</a:t>
            </a:r>
            <a:endParaRPr lang="de-DE" sz="1000" dirty="0">
              <a:latin typeface="+mn-lt"/>
            </a:endParaRPr>
          </a:p>
        </p:txBody>
      </p:sp>
      <p:sp>
        <p:nvSpPr>
          <p:cNvPr id="31" name="Textfeld 30"/>
          <p:cNvSpPr txBox="1"/>
          <p:nvPr/>
        </p:nvSpPr>
        <p:spPr>
          <a:xfrm>
            <a:off x="3923928" y="3140968"/>
            <a:ext cx="720518" cy="276999"/>
          </a:xfrm>
          <a:prstGeom prst="rect">
            <a:avLst/>
          </a:prstGeom>
          <a:noFill/>
        </p:spPr>
        <p:txBody>
          <a:bodyPr wrap="none" rtlCol="0">
            <a:spAutoFit/>
          </a:bodyPr>
          <a:lstStyle/>
          <a:p>
            <a:r>
              <a:rPr lang="de-DE" sz="1200" dirty="0" smtClean="0">
                <a:latin typeface="+mn-lt"/>
              </a:rPr>
              <a:t>Keimling</a:t>
            </a:r>
            <a:endParaRPr lang="de-DE" sz="1200" dirty="0">
              <a:latin typeface="+mn-lt"/>
            </a:endParaRPr>
          </a:p>
        </p:txBody>
      </p:sp>
      <p:cxnSp>
        <p:nvCxnSpPr>
          <p:cNvPr id="37" name="Gerade Verbindung 36"/>
          <p:cNvCxnSpPr>
            <a:endCxn id="26" idx="0"/>
          </p:cNvCxnSpPr>
          <p:nvPr/>
        </p:nvCxnSpPr>
        <p:spPr>
          <a:xfrm>
            <a:off x="4854142" y="2503929"/>
            <a:ext cx="362985"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3995936" y="2708920"/>
            <a:ext cx="72008"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4211960" y="1058253"/>
            <a:ext cx="305679" cy="93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flipV="1">
            <a:off x="4427984" y="1628800"/>
            <a:ext cx="360040" cy="288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4427546" y="908720"/>
            <a:ext cx="918457" cy="276999"/>
          </a:xfrm>
          <a:prstGeom prst="rect">
            <a:avLst/>
          </a:prstGeom>
          <a:noFill/>
        </p:spPr>
        <p:txBody>
          <a:bodyPr wrap="none" rtlCol="0">
            <a:spAutoFit/>
          </a:bodyPr>
          <a:lstStyle/>
          <a:p>
            <a:r>
              <a:rPr lang="de-DE" sz="1200" dirty="0" smtClean="0">
                <a:latin typeface="+mn-lt"/>
              </a:rPr>
              <a:t>Mehlkörper</a:t>
            </a:r>
            <a:endParaRPr lang="de-DE" sz="1200"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35496" y="44624"/>
            <a:ext cx="8229600" cy="714375"/>
          </a:xfrm>
        </p:spPr>
        <p:txBody>
          <a:bodyPr/>
          <a:lstStyle/>
          <a:p>
            <a:pPr algn="l" eaLnBrk="1" hangingPunct="1"/>
            <a:r>
              <a:rPr lang="de-DE" sz="2800" dirty="0" smtClean="0"/>
              <a:t>Inhaltsverzeichnis</a:t>
            </a:r>
            <a:endParaRPr lang="de-DE" sz="2400" i="1" dirty="0" smtClean="0"/>
          </a:p>
        </p:txBody>
      </p:sp>
      <p:sp>
        <p:nvSpPr>
          <p:cNvPr id="17" name="Fußzeilenplatzhalter 16"/>
          <p:cNvSpPr>
            <a:spLocks noGrp="1"/>
          </p:cNvSpPr>
          <p:nvPr>
            <p:ph type="ftr" sz="quarter" idx="11"/>
          </p:nvPr>
        </p:nvSpPr>
        <p:spPr/>
        <p:txBody>
          <a:bodyPr/>
          <a:lstStyle/>
          <a:p>
            <a:pPr>
              <a:defRPr/>
            </a:pPr>
            <a:r>
              <a:rPr lang="de-DE" smtClean="0"/>
              <a:t>© Hafer Die Alleskörner,VDGS e.V.</a:t>
            </a:r>
            <a:endParaRPr lang="de-DE"/>
          </a:p>
        </p:txBody>
      </p:sp>
      <p:sp>
        <p:nvSpPr>
          <p:cNvPr id="5" name="Ellipse 4"/>
          <p:cNvSpPr/>
          <p:nvPr/>
        </p:nvSpPr>
        <p:spPr>
          <a:xfrm>
            <a:off x="500063" y="98072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1</a:t>
            </a:r>
          </a:p>
        </p:txBody>
      </p:sp>
      <p:sp>
        <p:nvSpPr>
          <p:cNvPr id="7" name="Rechteck 6"/>
          <p:cNvSpPr/>
          <p:nvPr/>
        </p:nvSpPr>
        <p:spPr>
          <a:xfrm>
            <a:off x="1000125" y="176654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Vom Haferkorn zur Haferflocke</a:t>
            </a:r>
          </a:p>
          <a:p>
            <a:pPr algn="r">
              <a:defRPr/>
            </a:pPr>
            <a:r>
              <a:rPr lang="de-DE" sz="1600" dirty="0"/>
              <a:t>Seite </a:t>
            </a:r>
            <a:r>
              <a:rPr lang="de-DE" sz="1600" dirty="0" smtClean="0"/>
              <a:t>5-11</a:t>
            </a:r>
            <a:endParaRPr lang="de-DE" sz="1600" dirty="0"/>
          </a:p>
        </p:txBody>
      </p:sp>
      <p:sp>
        <p:nvSpPr>
          <p:cNvPr id="8" name="Ellipse 7"/>
          <p:cNvSpPr/>
          <p:nvPr/>
        </p:nvSpPr>
        <p:spPr>
          <a:xfrm>
            <a:off x="500063" y="176654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2</a:t>
            </a:r>
          </a:p>
        </p:txBody>
      </p:sp>
      <p:sp>
        <p:nvSpPr>
          <p:cNvPr id="9" name="Rechteck 8"/>
          <p:cNvSpPr/>
          <p:nvPr/>
        </p:nvSpPr>
        <p:spPr>
          <a:xfrm>
            <a:off x="1000125" y="2552353"/>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Die Nährstoffe im Hafer</a:t>
            </a:r>
          </a:p>
          <a:p>
            <a:pPr algn="r">
              <a:defRPr/>
            </a:pPr>
            <a:r>
              <a:rPr lang="de-DE" sz="1600" dirty="0"/>
              <a:t>Seite </a:t>
            </a:r>
            <a:r>
              <a:rPr lang="de-DE" sz="1600" dirty="0" smtClean="0"/>
              <a:t>12-26</a:t>
            </a:r>
            <a:endParaRPr lang="de-DE" sz="1600" dirty="0"/>
          </a:p>
        </p:txBody>
      </p:sp>
      <p:sp>
        <p:nvSpPr>
          <p:cNvPr id="10" name="Ellipse 9"/>
          <p:cNvSpPr/>
          <p:nvPr/>
        </p:nvSpPr>
        <p:spPr>
          <a:xfrm>
            <a:off x="500063" y="2552353"/>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3</a:t>
            </a:r>
          </a:p>
        </p:txBody>
      </p:sp>
      <p:sp>
        <p:nvSpPr>
          <p:cNvPr id="11" name="Rechteck 10"/>
          <p:cNvSpPr/>
          <p:nvPr/>
        </p:nvSpPr>
        <p:spPr>
          <a:xfrm>
            <a:off x="1000125" y="3338165"/>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als Lebensbegleiter</a:t>
            </a:r>
          </a:p>
          <a:p>
            <a:pPr algn="r">
              <a:defRPr/>
            </a:pPr>
            <a:r>
              <a:rPr lang="de-DE" sz="1600" dirty="0"/>
              <a:t>Seite </a:t>
            </a:r>
            <a:r>
              <a:rPr lang="de-DE" sz="1600" dirty="0" smtClean="0"/>
              <a:t>27-49</a:t>
            </a:r>
            <a:endParaRPr lang="de-DE" sz="1600" dirty="0"/>
          </a:p>
        </p:txBody>
      </p:sp>
      <p:sp>
        <p:nvSpPr>
          <p:cNvPr id="12" name="Ellipse 11"/>
          <p:cNvSpPr/>
          <p:nvPr/>
        </p:nvSpPr>
        <p:spPr>
          <a:xfrm>
            <a:off x="500063" y="3338165"/>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4</a:t>
            </a:r>
          </a:p>
        </p:txBody>
      </p:sp>
      <p:sp>
        <p:nvSpPr>
          <p:cNvPr id="13" name="Rechteck 12"/>
          <p:cNvSpPr/>
          <p:nvPr/>
        </p:nvSpPr>
        <p:spPr>
          <a:xfrm>
            <a:off x="1000125" y="412397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im Alltag „einstreuen“</a:t>
            </a:r>
          </a:p>
          <a:p>
            <a:pPr algn="r">
              <a:defRPr/>
            </a:pPr>
            <a:r>
              <a:rPr lang="de-DE" sz="1600" dirty="0"/>
              <a:t>Seite </a:t>
            </a:r>
            <a:r>
              <a:rPr lang="de-DE" sz="1600" dirty="0" smtClean="0"/>
              <a:t>50-56</a:t>
            </a:r>
            <a:endParaRPr lang="de-DE" sz="1600" dirty="0"/>
          </a:p>
        </p:txBody>
      </p:sp>
      <p:sp>
        <p:nvSpPr>
          <p:cNvPr id="14" name="Ellipse 13"/>
          <p:cNvSpPr/>
          <p:nvPr/>
        </p:nvSpPr>
        <p:spPr>
          <a:xfrm>
            <a:off x="500063" y="4123978"/>
            <a:ext cx="357187" cy="35718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5</a:t>
            </a:r>
          </a:p>
        </p:txBody>
      </p:sp>
      <p:sp>
        <p:nvSpPr>
          <p:cNvPr id="15" name="Rechteck 14"/>
          <p:cNvSpPr/>
          <p:nvPr/>
        </p:nvSpPr>
        <p:spPr>
          <a:xfrm>
            <a:off x="1000125" y="980728"/>
            <a:ext cx="6000750" cy="64293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Hafer – Natur pur</a:t>
            </a:r>
          </a:p>
          <a:p>
            <a:pPr algn="r">
              <a:defRPr/>
            </a:pPr>
            <a:r>
              <a:rPr lang="de-DE" sz="1600" dirty="0"/>
              <a:t>Seite 3-4</a:t>
            </a:r>
          </a:p>
        </p:txBody>
      </p:sp>
      <p:sp>
        <p:nvSpPr>
          <p:cNvPr id="16" name="Rechteck 15"/>
          <p:cNvSpPr/>
          <p:nvPr/>
        </p:nvSpPr>
        <p:spPr>
          <a:xfrm>
            <a:off x="1000125" y="4909790"/>
            <a:ext cx="6000750" cy="6429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a:t>Vorstellung Informationsbroschüren und Website</a:t>
            </a:r>
          </a:p>
          <a:p>
            <a:pPr algn="r">
              <a:defRPr/>
            </a:pPr>
            <a:r>
              <a:rPr lang="de-DE" sz="1600" dirty="0"/>
              <a:t>Seite </a:t>
            </a:r>
            <a:r>
              <a:rPr lang="de-DE" sz="1600" dirty="0" smtClean="0"/>
              <a:t>57-59</a:t>
            </a:r>
            <a:endParaRPr lang="de-DE" sz="1600" dirty="0"/>
          </a:p>
        </p:txBody>
      </p:sp>
      <p:sp>
        <p:nvSpPr>
          <p:cNvPr id="18" name="Ellipse 17"/>
          <p:cNvSpPr/>
          <p:nvPr/>
        </p:nvSpPr>
        <p:spPr>
          <a:xfrm>
            <a:off x="500063" y="4909790"/>
            <a:ext cx="357187" cy="35718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6</a:t>
            </a:r>
          </a:p>
        </p:txBody>
      </p:sp>
      <p:sp>
        <p:nvSpPr>
          <p:cNvPr id="19" name="Foliennummernplatzhalter 18"/>
          <p:cNvSpPr>
            <a:spLocks noGrp="1"/>
          </p:cNvSpPr>
          <p:nvPr>
            <p:ph type="sldNum" sz="quarter" idx="12"/>
          </p:nvPr>
        </p:nvSpPr>
        <p:spPr/>
        <p:txBody>
          <a:bodyPr/>
          <a:lstStyle/>
          <a:p>
            <a:pPr>
              <a:defRPr/>
            </a:pPr>
            <a:fld id="{44902055-CFB6-4A46-AD1E-692083DC96FA}" type="slidenum">
              <a:rPr lang="de-DE" smtClean="0"/>
              <a:pPr>
                <a:defRPr/>
              </a:pPr>
              <a:t>60</a:t>
            </a:fld>
            <a:endParaRPr lang="de-DE"/>
          </a:p>
        </p:txBody>
      </p:sp>
      <p:sp>
        <p:nvSpPr>
          <p:cNvPr id="20" name="Rechteck 19"/>
          <p:cNvSpPr/>
          <p:nvPr/>
        </p:nvSpPr>
        <p:spPr>
          <a:xfrm>
            <a:off x="1019522" y="5810398"/>
            <a:ext cx="6000750" cy="64293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dirty="0" smtClean="0">
                <a:solidFill>
                  <a:schemeClr val="tx1"/>
                </a:solidFill>
              </a:rPr>
              <a:t>Lösungen zu den Testfragen zum Abschluss der Kapitel</a:t>
            </a:r>
            <a:endParaRPr lang="de-DE" sz="1600" dirty="0">
              <a:solidFill>
                <a:schemeClr val="tx1"/>
              </a:solidFill>
            </a:endParaRPr>
          </a:p>
          <a:p>
            <a:pPr algn="r">
              <a:defRPr/>
            </a:pPr>
            <a:r>
              <a:rPr lang="de-DE" sz="1600">
                <a:solidFill>
                  <a:schemeClr val="tx1"/>
                </a:solidFill>
              </a:rPr>
              <a:t>Seite </a:t>
            </a:r>
            <a:r>
              <a:rPr lang="de-DE" sz="1600" smtClean="0">
                <a:solidFill>
                  <a:schemeClr val="tx1"/>
                </a:solidFill>
              </a:rPr>
              <a:t>60-61</a:t>
            </a:r>
            <a:endParaRPr lang="de-DE" sz="1600"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5112568"/>
          </a:xfrm>
        </p:spPr>
        <p:txBody>
          <a:bodyPr/>
          <a:lstStyle/>
          <a:p>
            <a:pPr>
              <a:lnSpc>
                <a:spcPts val="2200"/>
              </a:lnSpc>
              <a:spcBef>
                <a:spcPts val="0"/>
              </a:spcBef>
              <a:spcAft>
                <a:spcPts val="0"/>
              </a:spcAft>
              <a:buClr>
                <a:srgbClr val="A32730"/>
              </a:buClr>
              <a:buFont typeface="+mj-lt"/>
              <a:buAutoNum type="arabicParenR"/>
            </a:pPr>
            <a:r>
              <a:rPr lang="de-DE" sz="1600" dirty="0" smtClean="0"/>
              <a:t>a, c</a:t>
            </a:r>
          </a:p>
          <a:p>
            <a:pPr>
              <a:lnSpc>
                <a:spcPts val="2200"/>
              </a:lnSpc>
              <a:spcBef>
                <a:spcPts val="0"/>
              </a:spcBef>
              <a:spcAft>
                <a:spcPts val="0"/>
              </a:spcAft>
              <a:buClr>
                <a:srgbClr val="A32730"/>
              </a:buClr>
              <a:buFont typeface="+mj-lt"/>
              <a:buAutoNum type="arabicParenR"/>
            </a:pPr>
            <a:r>
              <a:rPr lang="de-DE" sz="1600" dirty="0" smtClean="0"/>
              <a:t>b</a:t>
            </a:r>
          </a:p>
          <a:p>
            <a:pPr>
              <a:lnSpc>
                <a:spcPts val="2200"/>
              </a:lnSpc>
              <a:spcBef>
                <a:spcPts val="0"/>
              </a:spcBef>
              <a:spcAft>
                <a:spcPts val="0"/>
              </a:spcAft>
              <a:buClr>
                <a:srgbClr val="A32730"/>
              </a:buClr>
              <a:buFont typeface="+mj-lt"/>
              <a:buAutoNum type="arabicParenR"/>
            </a:pPr>
            <a:r>
              <a:rPr lang="de-DE" sz="1600" dirty="0" smtClean="0"/>
              <a:t>a</a:t>
            </a:r>
          </a:p>
          <a:p>
            <a:pPr>
              <a:lnSpc>
                <a:spcPts val="2200"/>
              </a:lnSpc>
              <a:spcBef>
                <a:spcPts val="0"/>
              </a:spcBef>
              <a:spcAft>
                <a:spcPts val="0"/>
              </a:spcAft>
              <a:buClr>
                <a:srgbClr val="A32730"/>
              </a:buClr>
              <a:buFont typeface="+mj-lt"/>
              <a:buAutoNum type="arabicParenR"/>
            </a:pPr>
            <a:r>
              <a:rPr lang="de-DE" sz="1600" dirty="0" smtClean="0"/>
              <a:t>b</a:t>
            </a:r>
          </a:p>
          <a:p>
            <a:pPr>
              <a:lnSpc>
                <a:spcPts val="2200"/>
              </a:lnSpc>
              <a:spcBef>
                <a:spcPts val="0"/>
              </a:spcBef>
              <a:spcAft>
                <a:spcPts val="0"/>
              </a:spcAft>
              <a:buClr>
                <a:srgbClr val="A32730"/>
              </a:buClr>
              <a:buFont typeface="+mj-lt"/>
              <a:buAutoNum type="arabicParenR"/>
            </a:pPr>
            <a:r>
              <a:rPr lang="de-DE" sz="1600" dirty="0" smtClean="0"/>
              <a:t>Vitamine: Vitamin K, </a:t>
            </a:r>
            <a:r>
              <a:rPr lang="de-DE" sz="1600" dirty="0" err="1" smtClean="0"/>
              <a:t>Thiamin</a:t>
            </a:r>
            <a:r>
              <a:rPr lang="de-DE" sz="1600" dirty="0" smtClean="0"/>
              <a:t>, Folsäure, Biotin</a:t>
            </a:r>
            <a:br>
              <a:rPr lang="de-DE" sz="1600" dirty="0" smtClean="0"/>
            </a:br>
            <a:r>
              <a:rPr lang="de-DE" sz="1600" dirty="0" smtClean="0"/>
              <a:t>Mineralstoffe: Mangan, Phosphor, Kupfer, Zink, Eisen, Magnesium</a:t>
            </a:r>
          </a:p>
          <a:p>
            <a:pPr>
              <a:lnSpc>
                <a:spcPts val="2200"/>
              </a:lnSpc>
              <a:spcBef>
                <a:spcPts val="0"/>
              </a:spcBef>
              <a:spcAft>
                <a:spcPts val="0"/>
              </a:spcAft>
              <a:buClr>
                <a:srgbClr val="A32730"/>
              </a:buClr>
              <a:buFont typeface="+mj-lt"/>
              <a:buAutoNum type="arabicParenR"/>
            </a:pPr>
            <a:r>
              <a:rPr lang="de-DE" sz="1600" dirty="0" smtClean="0"/>
              <a:t>b</a:t>
            </a:r>
          </a:p>
          <a:p>
            <a:pPr>
              <a:lnSpc>
                <a:spcPts val="2200"/>
              </a:lnSpc>
              <a:spcBef>
                <a:spcPts val="0"/>
              </a:spcBef>
              <a:spcAft>
                <a:spcPts val="0"/>
              </a:spcAft>
              <a:buClr>
                <a:srgbClr val="A32730"/>
              </a:buClr>
              <a:buFont typeface="+mj-lt"/>
              <a:buAutoNum type="arabicParenR"/>
            </a:pPr>
            <a:r>
              <a:rPr lang="de-DE" sz="1600" dirty="0" smtClean="0"/>
              <a:t>a, b, c</a:t>
            </a:r>
          </a:p>
          <a:p>
            <a:pPr>
              <a:lnSpc>
                <a:spcPts val="2200"/>
              </a:lnSpc>
              <a:spcBef>
                <a:spcPts val="0"/>
              </a:spcBef>
              <a:spcAft>
                <a:spcPts val="0"/>
              </a:spcAft>
              <a:buClr>
                <a:srgbClr val="A32730"/>
              </a:buClr>
              <a:buFont typeface="+mj-lt"/>
              <a:buAutoNum type="arabicParenR"/>
            </a:pPr>
            <a:r>
              <a:rPr lang="de-DE" sz="1600" dirty="0" smtClean="0"/>
              <a:t>(gemäß Ihrer Präsentation der vorangegangenen Seiten)</a:t>
            </a:r>
          </a:p>
          <a:p>
            <a:pPr>
              <a:lnSpc>
                <a:spcPts val="2200"/>
              </a:lnSpc>
              <a:spcBef>
                <a:spcPts val="0"/>
              </a:spcBef>
              <a:spcAft>
                <a:spcPts val="0"/>
              </a:spcAft>
              <a:buClr>
                <a:srgbClr val="A32730"/>
              </a:buClr>
              <a:buFont typeface="+mj-lt"/>
              <a:buAutoNum type="arabicParenR"/>
            </a:pPr>
            <a:r>
              <a:rPr lang="de-DE" sz="1600" dirty="0" err="1" smtClean="0"/>
              <a:t>Avenin</a:t>
            </a:r>
            <a:endParaRPr lang="de-DE" sz="1600" dirty="0" smtClean="0"/>
          </a:p>
          <a:p>
            <a:pPr>
              <a:lnSpc>
                <a:spcPts val="2200"/>
              </a:lnSpc>
              <a:spcBef>
                <a:spcPts val="0"/>
              </a:spcBef>
              <a:spcAft>
                <a:spcPts val="0"/>
              </a:spcAft>
              <a:buClr>
                <a:srgbClr val="A32730"/>
              </a:buClr>
              <a:buFont typeface="+mj-lt"/>
              <a:buAutoNum type="arabicParenR"/>
            </a:pPr>
            <a:r>
              <a:rPr lang="de-DE" sz="1600" dirty="0" smtClean="0"/>
              <a:t>c</a:t>
            </a:r>
          </a:p>
          <a:p>
            <a:pPr>
              <a:lnSpc>
                <a:spcPts val="2200"/>
              </a:lnSpc>
              <a:spcBef>
                <a:spcPts val="0"/>
              </a:spcBef>
              <a:spcAft>
                <a:spcPts val="0"/>
              </a:spcAft>
              <a:buClr>
                <a:srgbClr val="A32730"/>
              </a:buClr>
              <a:buFont typeface="+mj-lt"/>
              <a:buAutoNum type="arabicParenR"/>
            </a:pPr>
            <a:r>
              <a:rPr lang="de-DE" sz="1600" dirty="0" smtClean="0"/>
              <a:t>a</a:t>
            </a:r>
          </a:p>
          <a:p>
            <a:pPr>
              <a:lnSpc>
                <a:spcPts val="2200"/>
              </a:lnSpc>
              <a:spcBef>
                <a:spcPts val="0"/>
              </a:spcBef>
              <a:spcAft>
                <a:spcPts val="0"/>
              </a:spcAft>
              <a:buClr>
                <a:srgbClr val="A32730"/>
              </a:buClr>
              <a:buFont typeface="+mj-lt"/>
              <a:buAutoNum type="arabicParenR"/>
            </a:pPr>
            <a:r>
              <a:rPr lang="de-DE" sz="1600" dirty="0" smtClean="0"/>
              <a:t>Aufläufe, Eintöpfe, Frikadellen, Hackfleischgerichte, „vegetarische Fleischbällchen“, Gemüsepuffer, Pfannengerichte, Pfannkuchen, als Panade für Käse / Fleisch</a:t>
            </a:r>
          </a:p>
          <a:p>
            <a:pPr>
              <a:lnSpc>
                <a:spcPts val="2200"/>
              </a:lnSpc>
              <a:spcBef>
                <a:spcPts val="0"/>
              </a:spcBef>
              <a:spcAft>
                <a:spcPts val="0"/>
              </a:spcAft>
              <a:buClr>
                <a:srgbClr val="A32730"/>
              </a:buClr>
              <a:buFont typeface="+mj-lt"/>
              <a:buAutoNum type="arabicParenR"/>
            </a:pPr>
            <a:r>
              <a:rPr lang="de-DE" sz="1600" dirty="0" smtClean="0"/>
              <a:t>Für: Müsli, Porridge, Shakes &amp; </a:t>
            </a:r>
            <a:r>
              <a:rPr lang="de-DE" sz="1600" dirty="0" err="1" smtClean="0"/>
              <a:t>Smoothies</a:t>
            </a:r>
            <a:r>
              <a:rPr lang="de-DE" sz="1600" dirty="0" smtClean="0"/>
              <a:t>, Quark-/ Joghurt-/ Crème-Speisen, Pfannkuchen, warme Süßspeisen, Kuchen, Gebäck, </a:t>
            </a:r>
            <a:r>
              <a:rPr lang="de-DE" sz="1600" dirty="0" err="1" smtClean="0"/>
              <a:t>Muffins</a:t>
            </a: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marL="457200" indent="-457200">
              <a:lnSpc>
                <a:spcPts val="2200"/>
              </a:lnSpc>
              <a:spcBef>
                <a:spcPts val="0"/>
              </a:spcBef>
              <a:spcAft>
                <a:spcPts val="0"/>
              </a:spcAft>
              <a:buClr>
                <a:srgbClr val="A32730"/>
              </a:buClr>
              <a:buFont typeface="+mj-lt"/>
              <a:buAutoNum type="arabicParenR"/>
            </a:pPr>
            <a:endParaRPr lang="de-DE" sz="1600" dirty="0" smtClean="0"/>
          </a:p>
          <a:p>
            <a:pPr marL="457200" indent="-457200">
              <a:lnSpc>
                <a:spcPts val="2200"/>
              </a:lnSpc>
              <a:spcBef>
                <a:spcPts val="0"/>
              </a:spcBef>
              <a:spcAft>
                <a:spcPts val="0"/>
              </a:spcAft>
              <a:buClr>
                <a:srgbClr val="A32730"/>
              </a:buClr>
              <a:buFont typeface="+mj-lt"/>
              <a:buAutoNum type="arabicParenR"/>
            </a:pPr>
            <a:endParaRPr lang="de-DE" sz="1600" dirty="0" smtClean="0"/>
          </a:p>
          <a:p>
            <a:pPr marL="457200" indent="-457200">
              <a:lnSpc>
                <a:spcPts val="2200"/>
              </a:lnSpc>
              <a:spcBef>
                <a:spcPts val="0"/>
              </a:spcBef>
              <a:spcAft>
                <a:spcPts val="0"/>
              </a:spcAft>
              <a:buClr>
                <a:srgbClr val="A32730"/>
              </a:buClr>
              <a:buFont typeface="+mj-lt"/>
              <a:buAutoNum type="arabicParenR"/>
            </a:pPr>
            <a:endParaRPr lang="de-DE" sz="1600" dirty="0" smtClean="0"/>
          </a:p>
          <a:p>
            <a:pPr marL="457200" indent="-457200">
              <a:lnSpc>
                <a:spcPts val="2200"/>
              </a:lnSpc>
              <a:spcBef>
                <a:spcPts val="0"/>
              </a:spcBef>
              <a:spcAft>
                <a:spcPts val="0"/>
              </a:spcAft>
              <a:buClr>
                <a:srgbClr val="A32730"/>
              </a:buClr>
              <a:buFont typeface="+mj-lt"/>
              <a:buAutoNum type="arabicParenR"/>
            </a:pPr>
            <a:endParaRPr lang="de-DE" sz="1600" dirty="0" smtClean="0"/>
          </a:p>
          <a:p>
            <a:pPr marL="457200" indent="-457200">
              <a:lnSpc>
                <a:spcPts val="2200"/>
              </a:lnSpc>
              <a:spcBef>
                <a:spcPts val="0"/>
              </a:spcBef>
              <a:spcAft>
                <a:spcPts val="0"/>
              </a:spcAft>
              <a:buClr>
                <a:srgbClr val="A32730"/>
              </a:buClr>
              <a:buFont typeface="+mj-lt"/>
              <a:buAutoNum type="arabicParenR"/>
            </a:pPr>
            <a:endParaRPr lang="de-DE" sz="1600" dirty="0" smtClean="0"/>
          </a:p>
          <a:p>
            <a:pPr marL="457200" indent="-457200">
              <a:lnSpc>
                <a:spcPts val="2200"/>
              </a:lnSpc>
              <a:spcBef>
                <a:spcPts val="0"/>
              </a:spcBef>
              <a:spcAft>
                <a:spcPts val="0"/>
              </a:spcAft>
              <a:buClr>
                <a:srgbClr val="A32730"/>
              </a:buClr>
              <a:buFont typeface="+mj-lt"/>
              <a:buAutoNum type="arabicParenR"/>
            </a:pPr>
            <a:endParaRPr lang="de-DE" sz="1600" dirty="0" smtClean="0"/>
          </a:p>
          <a:p>
            <a:pPr marL="457200" indent="-457200">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a:p>
            <a:pPr>
              <a:lnSpc>
                <a:spcPts val="2200"/>
              </a:lnSpc>
              <a:spcBef>
                <a:spcPts val="0"/>
              </a:spcBef>
              <a:spcAft>
                <a:spcPts val="0"/>
              </a:spcAft>
              <a:buClr>
                <a:srgbClr val="A32730"/>
              </a:buClr>
              <a:buFont typeface="+mj-lt"/>
              <a:buAutoNum type="arabicParenR"/>
            </a:pPr>
            <a:endParaRPr lang="de-DE" sz="1600" dirty="0" smtClean="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Lösungen zu den Testfragen pro Kapitel</a:t>
            </a:r>
          </a:p>
          <a:p>
            <a:r>
              <a:rPr lang="de-DE" sz="2800" b="1" dirty="0" smtClean="0">
                <a:solidFill>
                  <a:schemeClr val="tx1"/>
                </a:solidFill>
              </a:rPr>
              <a:t>Testen Sie Ihr Wissen!</a:t>
            </a:r>
          </a:p>
          <a:p>
            <a:pPr algn="r"/>
            <a:r>
              <a:rPr lang="de-DE" sz="1200" i="1" dirty="0" smtClean="0">
                <a:solidFill>
                  <a:schemeClr val="tx1"/>
                </a:solidFill>
              </a:rPr>
              <a:t>Testfragen auf den Seiten 11, 26, 44, 49, 56.</a:t>
            </a: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61</a:t>
            </a:fld>
            <a:endParaRPr lang="de-DE"/>
          </a:p>
        </p:txBody>
      </p:sp>
      <p:sp>
        <p:nvSpPr>
          <p:cNvPr id="8" name="Fußzeilenplatzhalter 7"/>
          <p:cNvSpPr>
            <a:spLocks noGrp="1"/>
          </p:cNvSpPr>
          <p:nvPr>
            <p:ph type="ftr" sz="quarter" idx="11"/>
          </p:nvPr>
        </p:nvSpPr>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igene Dateien\A GNV Sparte Hafermühlen\Hafer Fotos und Rezepte\Fotolia\Fotolia Fotos 2015\gekauft quartal 2\Fotolia_43612948_M_© photocrew - Fotolia.com.jpg"/>
          <p:cNvPicPr>
            <a:picLocks noChangeAspect="1" noChangeArrowheads="1"/>
          </p:cNvPicPr>
          <p:nvPr/>
        </p:nvPicPr>
        <p:blipFill>
          <a:blip r:embed="rId3" cstate="screen"/>
          <a:srcRect/>
          <a:stretch>
            <a:fillRect/>
          </a:stretch>
        </p:blipFill>
        <p:spPr bwMode="auto">
          <a:xfrm>
            <a:off x="-36512" y="-26988"/>
            <a:ext cx="9180512" cy="6884988"/>
          </a:xfrm>
          <a:prstGeom prst="rect">
            <a:avLst/>
          </a:prstGeom>
          <a:noFill/>
          <a:ln w="9525">
            <a:noFill/>
            <a:miter lim="800000"/>
            <a:headEnd/>
            <a:tailEnd/>
          </a:ln>
        </p:spPr>
      </p:pic>
      <p:sp>
        <p:nvSpPr>
          <p:cNvPr id="34818" name="Inhaltsplatzhalter 2"/>
          <p:cNvSpPr>
            <a:spLocks noGrp="1"/>
          </p:cNvSpPr>
          <p:nvPr>
            <p:ph idx="1"/>
          </p:nvPr>
        </p:nvSpPr>
        <p:spPr>
          <a:xfrm>
            <a:off x="-36512" y="2492896"/>
            <a:ext cx="9180512" cy="2376264"/>
          </a:xfrm>
          <a:solidFill>
            <a:srgbClr val="A32730"/>
          </a:solidFill>
        </p:spPr>
        <p:txBody>
          <a:bodyPr/>
          <a:lstStyle/>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r>
              <a:rPr lang="de-DE" sz="2000" b="1" u="sng" dirty="0" smtClean="0">
                <a:solidFill>
                  <a:schemeClr val="bg1"/>
                </a:solidFill>
              </a:rPr>
              <a:t>Informations- und Inspirationsquellen:</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ct val="150000"/>
              </a:lnSpc>
              <a:spcBef>
                <a:spcPts val="0"/>
              </a:spcBef>
              <a:spcAft>
                <a:spcPts val="0"/>
              </a:spcAft>
              <a:buClr>
                <a:srgbClr val="A32730"/>
              </a:buClr>
              <a:buNone/>
            </a:pPr>
            <a:r>
              <a:rPr lang="de-DE" sz="2000" b="1" dirty="0" smtClean="0">
                <a:solidFill>
                  <a:schemeClr val="bg1"/>
                </a:solidFill>
              </a:rPr>
              <a:t>www.alleskoerner.de</a:t>
            </a:r>
          </a:p>
          <a:p>
            <a:pPr algn="ctr">
              <a:lnSpc>
                <a:spcPct val="150000"/>
              </a:lnSpc>
              <a:spcBef>
                <a:spcPts val="0"/>
              </a:spcBef>
              <a:spcAft>
                <a:spcPts val="0"/>
              </a:spcAft>
              <a:buClr>
                <a:srgbClr val="A32730"/>
              </a:buClr>
              <a:buNone/>
            </a:pPr>
            <a:r>
              <a:rPr lang="de-DE" sz="2000" b="1" dirty="0" smtClean="0">
                <a:solidFill>
                  <a:schemeClr val="bg1"/>
                </a:solidFill>
              </a:rPr>
              <a:t>www.facebook.com/haferdiealleskoerner</a:t>
            </a:r>
          </a:p>
          <a:p>
            <a:pPr algn="ctr">
              <a:lnSpc>
                <a:spcPct val="150000"/>
              </a:lnSpc>
              <a:spcBef>
                <a:spcPts val="0"/>
              </a:spcBef>
              <a:spcAft>
                <a:spcPts val="0"/>
              </a:spcAft>
              <a:buClr>
                <a:srgbClr val="A32730"/>
              </a:buClr>
              <a:buNone/>
            </a:pPr>
            <a:r>
              <a:rPr lang="de-DE" sz="2000" b="1" dirty="0" smtClean="0">
                <a:solidFill>
                  <a:schemeClr val="bg1"/>
                </a:solidFill>
              </a:rPr>
              <a:t>info@alleskoerner.de</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r>
              <a:rPr lang="de-DE" sz="2000" b="1" dirty="0" smtClean="0">
                <a:solidFill>
                  <a:schemeClr val="bg1"/>
                </a:solidFill>
              </a:rPr>
              <a:t> </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p:txBody>
      </p:sp>
      <p:sp>
        <p:nvSpPr>
          <p:cNvPr id="7" name="Foliennummernplatzhalter 6"/>
          <p:cNvSpPr>
            <a:spLocks noGrp="1"/>
          </p:cNvSpPr>
          <p:nvPr>
            <p:ph type="sldNum" sz="quarter" idx="12"/>
          </p:nvPr>
        </p:nvSpPr>
        <p:spPr/>
        <p:txBody>
          <a:bodyPr/>
          <a:lstStyle/>
          <a:p>
            <a:pPr>
              <a:defRPr/>
            </a:pPr>
            <a:fld id="{44902055-CFB6-4A46-AD1E-692083DC96FA}" type="slidenum">
              <a:rPr lang="de-DE" smtClean="0"/>
              <a:pPr>
                <a:defRPr/>
              </a:pPr>
              <a:t>62</a:t>
            </a:fld>
            <a:endParaRPr lang="de-DE"/>
          </a:p>
        </p:txBody>
      </p:sp>
      <p:sp>
        <p:nvSpPr>
          <p:cNvPr id="8" name="Fußzeilenplatzhalter 7"/>
          <p:cNvSpPr>
            <a:spLocks noGrp="1"/>
          </p:cNvSpPr>
          <p:nvPr>
            <p:ph type="ftr" sz="quarter" idx="11"/>
          </p:nvPr>
        </p:nvSpPr>
        <p:spPr/>
        <p:txBody>
          <a:bodyPr/>
          <a:lstStyle/>
          <a:p>
            <a:pPr>
              <a:defRPr/>
            </a:pPr>
            <a:r>
              <a:rPr lang="de-DE" smtClean="0"/>
              <a:t>© Hafer Die Alleskörner,VDGS e.V.</a:t>
            </a:r>
            <a:endParaRPr lang="de-DE"/>
          </a:p>
        </p:txBody>
      </p:sp>
      <p:pic>
        <p:nvPicPr>
          <p:cNvPr id="10" name="Picture 6" descr="D:\Eigene Dateien\A GNV Sparte Hafermühlen\Hafer Logo\Haferlogo_RGB.jpg"/>
          <p:cNvPicPr>
            <a:picLocks noChangeAspect="1" noChangeArrowheads="1"/>
          </p:cNvPicPr>
          <p:nvPr/>
        </p:nvPicPr>
        <p:blipFill>
          <a:blip r:embed="rId4" cstate="screen"/>
          <a:srcRect/>
          <a:stretch>
            <a:fillRect/>
          </a:stretch>
        </p:blipFill>
        <p:spPr bwMode="auto">
          <a:xfrm>
            <a:off x="1687" y="2564954"/>
            <a:ext cx="1978025" cy="1008062"/>
          </a:xfrm>
          <a:prstGeom prst="rect">
            <a:avLst/>
          </a:prstGeom>
          <a:noFill/>
          <a:ln w="9525">
            <a:noFill/>
            <a:miter lim="800000"/>
            <a:headEnd/>
            <a:tailEnd/>
          </a:ln>
        </p:spPr>
      </p:pic>
      <p:pic>
        <p:nvPicPr>
          <p:cNvPr id="1026" name="Picture 2" descr="D:\Eigene Dateien\A GNV Sparte Hafermühlen\Hafer Fotos und Rezepte\qrcode auf homepage_050613_1000px.png"/>
          <p:cNvPicPr>
            <a:picLocks noChangeAspect="1" noChangeArrowheads="1"/>
          </p:cNvPicPr>
          <p:nvPr/>
        </p:nvPicPr>
        <p:blipFill>
          <a:blip r:embed="rId5" cstate="screen"/>
          <a:srcRect/>
          <a:stretch>
            <a:fillRect/>
          </a:stretch>
        </p:blipFill>
        <p:spPr bwMode="auto">
          <a:xfrm>
            <a:off x="7668344" y="3356992"/>
            <a:ext cx="1446808" cy="14468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Abgerundetes Rechteck 10"/>
          <p:cNvSpPr/>
          <p:nvPr/>
        </p:nvSpPr>
        <p:spPr>
          <a:xfrm>
            <a:off x="2190948" y="256490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Ganze Haferkerne zu Flocken walzen</a:t>
            </a:r>
          </a:p>
        </p:txBody>
      </p:sp>
      <p:sp>
        <p:nvSpPr>
          <p:cNvPr id="12" name="Abgerundetes Rechteck 11"/>
          <p:cNvSpPr/>
          <p:nvPr/>
        </p:nvSpPr>
        <p:spPr>
          <a:xfrm>
            <a:off x="4207172" y="2564904"/>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Ganze Kerne in kleine Stücke = Hafergrütze schneiden</a:t>
            </a:r>
          </a:p>
        </p:txBody>
      </p:sp>
      <p:sp>
        <p:nvSpPr>
          <p:cNvPr id="13" name="Abgerundetes Rechteck 12"/>
          <p:cNvSpPr/>
          <p:nvPr/>
        </p:nvSpPr>
        <p:spPr>
          <a:xfrm>
            <a:off x="6727452" y="331236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Grütze zu Flocken walzen</a:t>
            </a:r>
          </a:p>
        </p:txBody>
      </p:sp>
      <p:sp>
        <p:nvSpPr>
          <p:cNvPr id="22" name="Ellipse 21"/>
          <p:cNvSpPr/>
          <p:nvPr/>
        </p:nvSpPr>
        <p:spPr>
          <a:xfrm>
            <a:off x="1989186" y="3212976"/>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Kernige Haferflocken = Großblattflocken</a:t>
            </a:r>
          </a:p>
        </p:txBody>
      </p:sp>
      <p:sp>
        <p:nvSpPr>
          <p:cNvPr id="25" name="Ellipse 24"/>
          <p:cNvSpPr/>
          <p:nvPr/>
        </p:nvSpPr>
        <p:spPr>
          <a:xfrm>
            <a:off x="4149426" y="3212976"/>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Hafergrütze</a:t>
            </a:r>
          </a:p>
        </p:txBody>
      </p:sp>
      <p:sp>
        <p:nvSpPr>
          <p:cNvPr id="26" name="Ellipse 25"/>
          <p:cNvSpPr/>
          <p:nvPr/>
        </p:nvSpPr>
        <p:spPr>
          <a:xfrm>
            <a:off x="6525690" y="3960440"/>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Zarte Haferflocken = Kleinblattflocken</a:t>
            </a:r>
          </a:p>
        </p:txBody>
      </p:sp>
      <p:sp>
        <p:nvSpPr>
          <p:cNvPr id="43" name="Rechteck 4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des „vollen Korns“ / II</a:t>
            </a:r>
          </a:p>
        </p:txBody>
      </p:sp>
      <p:pic>
        <p:nvPicPr>
          <p:cNvPr id="10276" name="Picture 2" descr="D:\Eigene Dateien\A GNV Sparte Hafermühlen\Hafer Fotos und Rezepte\Fotos Produktkategorien\GNV Hafer Die Alleskörner_Haferflocken kernig.jpg"/>
          <p:cNvPicPr>
            <a:picLocks noChangeAspect="1" noChangeArrowheads="1"/>
          </p:cNvPicPr>
          <p:nvPr/>
        </p:nvPicPr>
        <p:blipFill>
          <a:blip r:embed="rId3" cstate="screen"/>
          <a:srcRect/>
          <a:stretch>
            <a:fillRect/>
          </a:stretch>
        </p:blipFill>
        <p:spPr bwMode="auto">
          <a:xfrm>
            <a:off x="2118940" y="4149080"/>
            <a:ext cx="1585913" cy="1584325"/>
          </a:xfrm>
          <a:prstGeom prst="rect">
            <a:avLst/>
          </a:prstGeom>
          <a:noFill/>
          <a:ln w="9525">
            <a:noFill/>
            <a:miter lim="800000"/>
            <a:headEnd/>
            <a:tailEnd/>
          </a:ln>
        </p:spPr>
      </p:pic>
      <p:pic>
        <p:nvPicPr>
          <p:cNvPr id="10277" name="Picture 5" descr="D:\Eigene Dateien\A GNV Sparte Hafermühlen\Hafer Fotos und Rezepte\Fotos Produktkategorien\GNV Hafer Die Alleskörner_Hafergrütze.jpg"/>
          <p:cNvPicPr>
            <a:picLocks noChangeAspect="1" noChangeArrowheads="1"/>
          </p:cNvPicPr>
          <p:nvPr/>
        </p:nvPicPr>
        <p:blipFill>
          <a:blip r:embed="rId4" cstate="screen"/>
          <a:srcRect/>
          <a:stretch>
            <a:fillRect/>
          </a:stretch>
        </p:blipFill>
        <p:spPr bwMode="auto">
          <a:xfrm>
            <a:off x="4207172" y="4149080"/>
            <a:ext cx="1660525" cy="1584325"/>
          </a:xfrm>
          <a:prstGeom prst="rect">
            <a:avLst/>
          </a:prstGeom>
          <a:noFill/>
          <a:ln w="9525">
            <a:noFill/>
            <a:miter lim="800000"/>
            <a:headEnd/>
            <a:tailEnd/>
          </a:ln>
        </p:spPr>
      </p:pic>
      <p:pic>
        <p:nvPicPr>
          <p:cNvPr id="10278" name="Picture 4" descr="D:\Eigene Dateien\A GNV Sparte Hafermühlen\Hafer Fotos und Rezepte\Fotos Produktkategorien\GNV Hafer Die Alleskörner_Haferflocken zart.jpg"/>
          <p:cNvPicPr>
            <a:picLocks noChangeAspect="1" noChangeArrowheads="1"/>
          </p:cNvPicPr>
          <p:nvPr/>
        </p:nvPicPr>
        <p:blipFill>
          <a:blip r:embed="rId5" cstate="screen"/>
          <a:srcRect/>
          <a:stretch>
            <a:fillRect/>
          </a:stretch>
        </p:blipFill>
        <p:spPr bwMode="auto">
          <a:xfrm>
            <a:off x="6583436" y="4859486"/>
            <a:ext cx="1804988" cy="1593850"/>
          </a:xfrm>
          <a:prstGeom prst="rect">
            <a:avLst/>
          </a:prstGeom>
          <a:noFill/>
          <a:ln w="9525">
            <a:noFill/>
            <a:miter lim="800000"/>
            <a:headEnd/>
            <a:tailEnd/>
          </a:ln>
        </p:spPr>
      </p:pic>
      <p:pic>
        <p:nvPicPr>
          <p:cNvPr id="40" name="Picture 3" descr="D:\Eigene Dateien\A GNV Sparte Hafermühlen\Hafer Fotos und Rezepte\Fotos Produktkategorien\Final-hafer-4039_Kerne.jpg"/>
          <p:cNvPicPr>
            <a:picLocks noChangeAspect="1" noChangeArrowheads="1"/>
          </p:cNvPicPr>
          <p:nvPr/>
        </p:nvPicPr>
        <p:blipFill>
          <a:blip r:embed="rId6" cstate="screen"/>
          <a:srcRect/>
          <a:stretch>
            <a:fillRect/>
          </a:stretch>
        </p:blipFill>
        <p:spPr bwMode="auto">
          <a:xfrm>
            <a:off x="35595" y="980728"/>
            <a:ext cx="1800101" cy="1600247"/>
          </a:xfrm>
          <a:prstGeom prst="rect">
            <a:avLst/>
          </a:prstGeom>
          <a:noFill/>
          <a:ln w="9525">
            <a:noFill/>
            <a:miter lim="800000"/>
            <a:headEnd/>
            <a:tailEnd/>
          </a:ln>
        </p:spPr>
      </p:pic>
      <p:sp>
        <p:nvSpPr>
          <p:cNvPr id="50" name="Pfeil nach rechts 49"/>
          <p:cNvSpPr/>
          <p:nvPr/>
        </p:nvSpPr>
        <p:spPr>
          <a:xfrm>
            <a:off x="6012160" y="3501008"/>
            <a:ext cx="642937" cy="28733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Abgerundetes Rechteck 51"/>
          <p:cNvSpPr/>
          <p:nvPr/>
        </p:nvSpPr>
        <p:spPr>
          <a:xfrm>
            <a:off x="5292080" y="1268760"/>
            <a:ext cx="3743325" cy="574675"/>
          </a:xfrm>
          <a:prstGeom prst="roundRect">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1"/>
                </a:solidFill>
                <a:sym typeface="Wingdings" pitchFamily="2" charset="2"/>
              </a:rPr>
              <a:t> Naturbelassene Lebensmittel mit einem hochwertigen Nährstoffprofil !</a:t>
            </a:r>
            <a:endParaRPr lang="de-DE" sz="1600" b="1" dirty="0">
              <a:solidFill>
                <a:schemeClr val="tx1"/>
              </a:solidFill>
            </a:endParaRPr>
          </a:p>
        </p:txBody>
      </p:sp>
      <p:sp>
        <p:nvSpPr>
          <p:cNvPr id="17" name="Foliennummernplatzhalter 16"/>
          <p:cNvSpPr>
            <a:spLocks noGrp="1"/>
          </p:cNvSpPr>
          <p:nvPr>
            <p:ph type="sldNum" sz="quarter" idx="12"/>
          </p:nvPr>
        </p:nvSpPr>
        <p:spPr/>
        <p:txBody>
          <a:bodyPr/>
          <a:lstStyle/>
          <a:p>
            <a:pPr>
              <a:defRPr/>
            </a:pPr>
            <a:fld id="{44902055-CFB6-4A46-AD1E-692083DC96FA}" type="slidenum">
              <a:rPr lang="de-DE" smtClean="0"/>
              <a:pPr>
                <a:defRPr/>
              </a:pPr>
              <a:t>7</a:t>
            </a:fld>
            <a:endParaRPr lang="de-DE"/>
          </a:p>
        </p:txBody>
      </p:sp>
      <p:sp>
        <p:nvSpPr>
          <p:cNvPr id="18" name="Fußzeilenplatzhalter 16"/>
          <p:cNvSpPr>
            <a:spLocks noGrp="1"/>
          </p:cNvSpPr>
          <p:nvPr>
            <p:ph type="ftr" sz="quarter" idx="11"/>
          </p:nvPr>
        </p:nvSpPr>
        <p:spPr>
          <a:xfrm>
            <a:off x="0" y="6492875"/>
            <a:ext cx="2895600" cy="365125"/>
          </a:xfrm>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Abgerundetes Rechteck 13"/>
          <p:cNvSpPr/>
          <p:nvPr/>
        </p:nvSpPr>
        <p:spPr>
          <a:xfrm>
            <a:off x="395536" y="2852936"/>
            <a:ext cx="288032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smtClean="0">
                <a:solidFill>
                  <a:schemeClr val="tx1">
                    <a:lumMod val="75000"/>
                    <a:lumOff val="25000"/>
                  </a:schemeClr>
                </a:solidFill>
              </a:rPr>
              <a:t>Haferkern oder Hafergrütze </a:t>
            </a:r>
          </a:p>
          <a:p>
            <a:pPr algn="ctr">
              <a:defRPr/>
            </a:pPr>
            <a:r>
              <a:rPr lang="de-DE" sz="1200" b="1" dirty="0" smtClean="0">
                <a:solidFill>
                  <a:schemeClr val="tx1">
                    <a:lumMod val="75000"/>
                    <a:lumOff val="25000"/>
                  </a:schemeClr>
                </a:solidFill>
              </a:rPr>
              <a:t>zu </a:t>
            </a:r>
            <a:r>
              <a:rPr lang="de-DE" sz="1200" b="1" dirty="0">
                <a:solidFill>
                  <a:schemeClr val="tx1">
                    <a:lumMod val="75000"/>
                    <a:lumOff val="25000"/>
                  </a:schemeClr>
                </a:solidFill>
              </a:rPr>
              <a:t>Hafermehl fein mahlen</a:t>
            </a:r>
          </a:p>
        </p:txBody>
      </p:sp>
      <p:sp>
        <p:nvSpPr>
          <p:cNvPr id="29" name="Ellipse 28"/>
          <p:cNvSpPr/>
          <p:nvPr/>
        </p:nvSpPr>
        <p:spPr>
          <a:xfrm>
            <a:off x="1403648" y="3573016"/>
            <a:ext cx="1214438" cy="6429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Hafermehl</a:t>
            </a:r>
          </a:p>
        </p:txBody>
      </p:sp>
      <p:pic>
        <p:nvPicPr>
          <p:cNvPr id="10263" name="Picture 3" descr="D:\Eigene Dateien\A GNV Sparte Hafermühlen\Hafer Fotos und Rezepte\Fotos Produktkategorien\GNV Hafer Die Alleskörner_Haferflocken löslich.jpg"/>
          <p:cNvPicPr>
            <a:picLocks noChangeAspect="1" noChangeArrowheads="1"/>
          </p:cNvPicPr>
          <p:nvPr/>
        </p:nvPicPr>
        <p:blipFill>
          <a:blip r:embed="rId3" cstate="screen"/>
          <a:srcRect/>
          <a:stretch>
            <a:fillRect/>
          </a:stretch>
        </p:blipFill>
        <p:spPr bwMode="auto">
          <a:xfrm>
            <a:off x="6228184" y="5013176"/>
            <a:ext cx="1584325" cy="1584325"/>
          </a:xfrm>
          <a:prstGeom prst="rect">
            <a:avLst/>
          </a:prstGeom>
          <a:noFill/>
          <a:ln w="9525">
            <a:noFill/>
            <a:miter lim="800000"/>
            <a:headEnd/>
            <a:tailEnd/>
          </a:ln>
        </p:spPr>
      </p:pic>
      <p:pic>
        <p:nvPicPr>
          <p:cNvPr id="10264" name="Picture 6" descr="D:\Eigene Dateien\A GNV Sparte Hafermühlen\Hafer Fotos und Rezepte\Fotos Produktkategorien\GNV Hafer Die Alleskörner_Hafermehl.jpg"/>
          <p:cNvPicPr>
            <a:picLocks noChangeAspect="1" noChangeArrowheads="1"/>
          </p:cNvPicPr>
          <p:nvPr/>
        </p:nvPicPr>
        <p:blipFill>
          <a:blip r:embed="rId4" cstate="screen"/>
          <a:srcRect/>
          <a:stretch>
            <a:fillRect/>
          </a:stretch>
        </p:blipFill>
        <p:spPr bwMode="auto">
          <a:xfrm>
            <a:off x="1187624" y="4365104"/>
            <a:ext cx="1655762" cy="1536700"/>
          </a:xfrm>
          <a:prstGeom prst="rect">
            <a:avLst/>
          </a:prstGeom>
          <a:noFill/>
          <a:ln w="9525">
            <a:noFill/>
            <a:miter lim="800000"/>
            <a:headEnd/>
            <a:tailEnd/>
          </a:ln>
        </p:spPr>
      </p:pic>
      <p:pic>
        <p:nvPicPr>
          <p:cNvPr id="10267" name="Picture 4" descr="D:\Eigene Dateien\A GNV Sparte Hafermühlen\Hafer Fotos und Rezepte\Fotos Produktkategorien\HAFER JPG-4086_Cerealien rechteckig.jpg"/>
          <p:cNvPicPr>
            <a:picLocks noChangeAspect="1" noChangeArrowheads="1"/>
          </p:cNvPicPr>
          <p:nvPr/>
        </p:nvPicPr>
        <p:blipFill>
          <a:blip r:embed="rId5" cstate="screen"/>
          <a:srcRect/>
          <a:stretch>
            <a:fillRect/>
          </a:stretch>
        </p:blipFill>
        <p:spPr bwMode="auto">
          <a:xfrm>
            <a:off x="4355976" y="5013176"/>
            <a:ext cx="1584325" cy="1584325"/>
          </a:xfrm>
          <a:prstGeom prst="rect">
            <a:avLst/>
          </a:prstGeom>
          <a:noFill/>
          <a:ln w="9525">
            <a:noFill/>
            <a:miter lim="800000"/>
            <a:headEnd/>
            <a:tailEnd/>
          </a:ln>
        </p:spPr>
      </p:pic>
      <p:sp>
        <p:nvSpPr>
          <p:cNvPr id="33" name="Ellipse 32"/>
          <p:cNvSpPr/>
          <p:nvPr/>
        </p:nvSpPr>
        <p:spPr>
          <a:xfrm>
            <a:off x="4356397" y="4299818"/>
            <a:ext cx="1655763" cy="6413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t>Hafermehl in Teig zu extrudierten Cerealien verarbeitet</a:t>
            </a:r>
          </a:p>
        </p:txBody>
      </p:sp>
      <p:sp>
        <p:nvSpPr>
          <p:cNvPr id="44" name="Ellipse 43"/>
          <p:cNvSpPr/>
          <p:nvPr/>
        </p:nvSpPr>
        <p:spPr>
          <a:xfrm>
            <a:off x="6228184" y="4293096"/>
            <a:ext cx="1512887" cy="6413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t>Hafermehl in Teig zu löslichen Flocken verarbeitet</a:t>
            </a:r>
          </a:p>
        </p:txBody>
      </p:sp>
      <p:sp>
        <p:nvSpPr>
          <p:cNvPr id="43" name="Rechteck 4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des „vollen Korns“ / </a:t>
            </a: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III</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77" name="Picture 5" descr="D:\Eigene Dateien\A GNV Sparte Hafermühlen\Hafer Fotos und Rezepte\Fotos Produktkategorien\GNV Hafer Die Alleskörner_Hafergrütze.jpg"/>
          <p:cNvPicPr>
            <a:picLocks noChangeAspect="1" noChangeArrowheads="1"/>
          </p:cNvPicPr>
          <p:nvPr/>
        </p:nvPicPr>
        <p:blipFill>
          <a:blip r:embed="rId6" cstate="screen"/>
          <a:srcRect/>
          <a:stretch>
            <a:fillRect/>
          </a:stretch>
        </p:blipFill>
        <p:spPr bwMode="auto">
          <a:xfrm>
            <a:off x="2123728" y="980728"/>
            <a:ext cx="1660525" cy="1584325"/>
          </a:xfrm>
          <a:prstGeom prst="rect">
            <a:avLst/>
          </a:prstGeom>
          <a:noFill/>
          <a:ln w="9525">
            <a:noFill/>
            <a:miter lim="800000"/>
            <a:headEnd/>
            <a:tailEnd/>
          </a:ln>
        </p:spPr>
      </p:pic>
      <p:pic>
        <p:nvPicPr>
          <p:cNvPr id="40" name="Picture 3" descr="D:\Eigene Dateien\A GNV Sparte Hafermühlen\Hafer Fotos und Rezepte\Fotos Produktkategorien\Final-hafer-4039_Kerne.jpg"/>
          <p:cNvPicPr>
            <a:picLocks noChangeAspect="1" noChangeArrowheads="1"/>
          </p:cNvPicPr>
          <p:nvPr/>
        </p:nvPicPr>
        <p:blipFill>
          <a:blip r:embed="rId7" cstate="screen"/>
          <a:srcRect/>
          <a:stretch>
            <a:fillRect/>
          </a:stretch>
        </p:blipFill>
        <p:spPr bwMode="auto">
          <a:xfrm>
            <a:off x="107603" y="980728"/>
            <a:ext cx="1800101" cy="1600247"/>
          </a:xfrm>
          <a:prstGeom prst="rect">
            <a:avLst/>
          </a:prstGeom>
          <a:noFill/>
          <a:ln w="9525">
            <a:noFill/>
            <a:miter lim="800000"/>
            <a:headEnd/>
            <a:tailEnd/>
          </a:ln>
        </p:spPr>
      </p:pic>
      <p:sp>
        <p:nvSpPr>
          <p:cNvPr id="42" name="Abgerundetes Rechteck 41"/>
          <p:cNvSpPr/>
          <p:nvPr/>
        </p:nvSpPr>
        <p:spPr>
          <a:xfrm>
            <a:off x="4355976" y="3573016"/>
            <a:ext cx="3456384"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smtClean="0">
                <a:solidFill>
                  <a:schemeClr val="tx1">
                    <a:lumMod val="75000"/>
                    <a:lumOff val="25000"/>
                  </a:schemeClr>
                </a:solidFill>
              </a:rPr>
              <a:t>Hafermehl für weitere Produkte verwenden</a:t>
            </a:r>
            <a:endParaRPr lang="de-DE" sz="1200" b="1" dirty="0">
              <a:solidFill>
                <a:schemeClr val="tx1">
                  <a:lumMod val="75000"/>
                  <a:lumOff val="25000"/>
                </a:schemeClr>
              </a:solidFill>
            </a:endParaRPr>
          </a:p>
        </p:txBody>
      </p:sp>
      <p:sp>
        <p:nvSpPr>
          <p:cNvPr id="45" name="Pfeil nach rechts 44"/>
          <p:cNvSpPr/>
          <p:nvPr/>
        </p:nvSpPr>
        <p:spPr>
          <a:xfrm>
            <a:off x="3347864" y="3789040"/>
            <a:ext cx="642937" cy="28733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7" name="Abgerundetes Rechteck 46"/>
          <p:cNvSpPr/>
          <p:nvPr/>
        </p:nvSpPr>
        <p:spPr>
          <a:xfrm>
            <a:off x="5292080" y="1268760"/>
            <a:ext cx="3743325" cy="574675"/>
          </a:xfrm>
          <a:prstGeom prst="roundRect">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1"/>
                </a:solidFill>
                <a:sym typeface="Wingdings" pitchFamily="2" charset="2"/>
              </a:rPr>
              <a:t> Naturbelassene Lebensmittel mit einem hochwertigen Nährstoffprofil !</a:t>
            </a:r>
            <a:endParaRPr lang="de-DE" sz="1600" b="1" dirty="0">
              <a:solidFill>
                <a:schemeClr val="tx1"/>
              </a:solidFill>
            </a:endParaRPr>
          </a:p>
        </p:txBody>
      </p:sp>
      <p:sp>
        <p:nvSpPr>
          <p:cNvPr id="17" name="Foliennummernplatzhalter 16"/>
          <p:cNvSpPr>
            <a:spLocks noGrp="1"/>
          </p:cNvSpPr>
          <p:nvPr>
            <p:ph type="sldNum" sz="quarter" idx="12"/>
          </p:nvPr>
        </p:nvSpPr>
        <p:spPr/>
        <p:txBody>
          <a:bodyPr/>
          <a:lstStyle/>
          <a:p>
            <a:pPr>
              <a:defRPr/>
            </a:pPr>
            <a:fld id="{44902055-CFB6-4A46-AD1E-692083DC96FA}" type="slidenum">
              <a:rPr lang="de-DE" smtClean="0"/>
              <a:pPr>
                <a:defRPr/>
              </a:pPr>
              <a:t>8</a:t>
            </a:fld>
            <a:endParaRPr lang="de-DE"/>
          </a:p>
        </p:txBody>
      </p:sp>
      <p:sp>
        <p:nvSpPr>
          <p:cNvPr id="18" name="Fußzeilenplatzhalter 16"/>
          <p:cNvSpPr>
            <a:spLocks noGrp="1"/>
          </p:cNvSpPr>
          <p:nvPr>
            <p:ph type="ftr" sz="quarter" idx="11"/>
          </p:nvPr>
        </p:nvSpPr>
        <p:spPr>
          <a:xfrm>
            <a:off x="0" y="6492875"/>
            <a:ext cx="2895600" cy="365125"/>
          </a:xfrm>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Abgerundetes Rechteck 7"/>
          <p:cNvSpPr/>
          <p:nvPr/>
        </p:nvSpPr>
        <p:spPr>
          <a:xfrm>
            <a:off x="3306763" y="1341438"/>
            <a:ext cx="1428750" cy="187801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Vom ganzen Haferkern Frucht- und Samenschale sowie Keimling über spezielles Verfahren abtrennen und diese grob mahlen</a:t>
            </a:r>
          </a:p>
        </p:txBody>
      </p:sp>
      <p:sp>
        <p:nvSpPr>
          <p:cNvPr id="9" name="Abgerundetes Rechteck 8"/>
          <p:cNvSpPr/>
          <p:nvPr/>
        </p:nvSpPr>
        <p:spPr>
          <a:xfrm>
            <a:off x="5307013" y="2349500"/>
            <a:ext cx="1785937" cy="86995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Haferkleie-Grieß durch besonderes Verfahren verarbeiten</a:t>
            </a:r>
          </a:p>
        </p:txBody>
      </p:sp>
      <p:sp>
        <p:nvSpPr>
          <p:cNvPr id="15" name="Ellipse 14"/>
          <p:cNvSpPr/>
          <p:nvPr/>
        </p:nvSpPr>
        <p:spPr>
          <a:xfrm>
            <a:off x="3235325" y="3362325"/>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Haferkleie in Form von Hafergrieß</a:t>
            </a:r>
          </a:p>
        </p:txBody>
      </p:sp>
      <p:sp>
        <p:nvSpPr>
          <p:cNvPr id="16" name="Pfeil nach rechts 15"/>
          <p:cNvSpPr/>
          <p:nvPr/>
        </p:nvSpPr>
        <p:spPr>
          <a:xfrm rot="5400000">
            <a:off x="3342482" y="3255169"/>
            <a:ext cx="357187"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Ellipse 16"/>
          <p:cNvSpPr/>
          <p:nvPr/>
        </p:nvSpPr>
        <p:spPr>
          <a:xfrm>
            <a:off x="5307013" y="3362325"/>
            <a:ext cx="1785937"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Haferkleie in Form von löslichen Flocken</a:t>
            </a:r>
          </a:p>
        </p:txBody>
      </p:sp>
      <p:sp>
        <p:nvSpPr>
          <p:cNvPr id="18" name="Pfeil nach rechts 17"/>
          <p:cNvSpPr/>
          <p:nvPr/>
        </p:nvSpPr>
        <p:spPr>
          <a:xfrm rot="5400000">
            <a:off x="5414169" y="3255169"/>
            <a:ext cx="357187"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Pfeil nach rechts 22"/>
          <p:cNvSpPr/>
          <p:nvPr/>
        </p:nvSpPr>
        <p:spPr>
          <a:xfrm>
            <a:off x="4735513" y="2862263"/>
            <a:ext cx="64293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275" name="Picture 15" descr="D:\Eigene Dateien\A GNV Sparte Hafermühlen\Hafer Fotos und Rezepte\Fotos Produktkategorien\GNV Hafer Die Alleskörner_Haferkleie in Grießform.jpg"/>
          <p:cNvPicPr>
            <a:picLocks noChangeAspect="1" noChangeArrowheads="1"/>
          </p:cNvPicPr>
          <p:nvPr/>
        </p:nvPicPr>
        <p:blipFill>
          <a:blip r:embed="rId3" cstate="screen"/>
          <a:srcRect/>
          <a:stretch>
            <a:fillRect/>
          </a:stretch>
        </p:blipFill>
        <p:spPr bwMode="auto">
          <a:xfrm>
            <a:off x="3306763" y="4581525"/>
            <a:ext cx="1728787" cy="1584325"/>
          </a:xfrm>
          <a:prstGeom prst="rect">
            <a:avLst/>
          </a:prstGeom>
          <a:noFill/>
          <a:ln w="9525">
            <a:noFill/>
            <a:miter lim="800000"/>
            <a:headEnd/>
            <a:tailEnd/>
          </a:ln>
        </p:spPr>
      </p:pic>
      <p:pic>
        <p:nvPicPr>
          <p:cNvPr id="11276" name="Picture 16" descr="D:\Eigene Dateien\A GNV Sparte Hafermühlen\Hafer Fotos und Rezepte\Fotos Produktkategorien\GNV Hafer Die Alleskörner_Haferkleie in löslichen Flocken.jpg"/>
          <p:cNvPicPr>
            <a:picLocks noChangeAspect="1" noChangeArrowheads="1"/>
          </p:cNvPicPr>
          <p:nvPr/>
        </p:nvPicPr>
        <p:blipFill>
          <a:blip r:embed="rId4" cstate="screen"/>
          <a:srcRect/>
          <a:stretch>
            <a:fillRect/>
          </a:stretch>
        </p:blipFill>
        <p:spPr bwMode="auto">
          <a:xfrm>
            <a:off x="5467350" y="4581525"/>
            <a:ext cx="1511300" cy="1584325"/>
          </a:xfrm>
          <a:prstGeom prst="rect">
            <a:avLst/>
          </a:prstGeom>
          <a:noFill/>
          <a:ln w="9525">
            <a:noFill/>
            <a:miter lim="800000"/>
            <a:headEnd/>
            <a:tailEnd/>
          </a:ln>
        </p:spPr>
      </p:pic>
      <p:sp>
        <p:nvSpPr>
          <p:cNvPr id="20" name="Rechteck 19"/>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zu Haferkleie</a:t>
            </a:r>
          </a:p>
        </p:txBody>
      </p:sp>
      <p:pic>
        <p:nvPicPr>
          <p:cNvPr id="11278" name="Picture 3" descr="D:\Eigene Dateien\A GNV Sparte Hafermühlen\Hafer Fotos und Rezepte\Fotos Produktkategorien\Final-hafer-4039_Kerne.jpg"/>
          <p:cNvPicPr>
            <a:picLocks noChangeAspect="1" noChangeArrowheads="1"/>
          </p:cNvPicPr>
          <p:nvPr/>
        </p:nvPicPr>
        <p:blipFill>
          <a:blip r:embed="rId5" cstate="screen"/>
          <a:srcRect/>
          <a:stretch>
            <a:fillRect/>
          </a:stretch>
        </p:blipFill>
        <p:spPr bwMode="auto">
          <a:xfrm>
            <a:off x="1042988" y="1341438"/>
            <a:ext cx="1943100" cy="1727200"/>
          </a:xfrm>
          <a:prstGeom prst="rect">
            <a:avLst/>
          </a:prstGeom>
          <a:noFill/>
          <a:ln w="9525">
            <a:noFill/>
            <a:miter lim="800000"/>
            <a:headEnd/>
            <a:tailEnd/>
          </a:ln>
        </p:spPr>
      </p:pic>
      <p:cxnSp>
        <p:nvCxnSpPr>
          <p:cNvPr id="25" name="Gerade Verbindung 24"/>
          <p:cNvCxnSpPr>
            <a:stCxn id="15" idx="4"/>
            <a:endCxn id="11279" idx="0"/>
          </p:cNvCxnSpPr>
          <p:nvPr/>
        </p:nvCxnSpPr>
        <p:spPr>
          <a:xfrm>
            <a:off x="4127500" y="4219575"/>
            <a:ext cx="42863" cy="36195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156325" y="4221163"/>
            <a:ext cx="42863" cy="36195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Pfeil nach rechts 18"/>
          <p:cNvSpPr/>
          <p:nvPr/>
        </p:nvSpPr>
        <p:spPr>
          <a:xfrm>
            <a:off x="2843213" y="1412875"/>
            <a:ext cx="642937" cy="28733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Foliennummernplatzhalter 20"/>
          <p:cNvSpPr>
            <a:spLocks noGrp="1"/>
          </p:cNvSpPr>
          <p:nvPr>
            <p:ph type="sldNum" sz="quarter" idx="12"/>
          </p:nvPr>
        </p:nvSpPr>
        <p:spPr/>
        <p:txBody>
          <a:bodyPr/>
          <a:lstStyle/>
          <a:p>
            <a:pPr>
              <a:defRPr/>
            </a:pPr>
            <a:fld id="{44902055-CFB6-4A46-AD1E-692083DC96FA}" type="slidenum">
              <a:rPr lang="de-DE" smtClean="0"/>
              <a:pPr>
                <a:defRPr/>
              </a:pPr>
              <a:t>9</a:t>
            </a:fld>
            <a:endParaRPr lang="de-DE"/>
          </a:p>
        </p:txBody>
      </p:sp>
      <p:sp>
        <p:nvSpPr>
          <p:cNvPr id="22" name="Fußzeilenplatzhalter 16"/>
          <p:cNvSpPr>
            <a:spLocks noGrp="1"/>
          </p:cNvSpPr>
          <p:nvPr>
            <p:ph type="ftr" sz="quarter" idx="11"/>
          </p:nvPr>
        </p:nvSpPr>
        <p:spPr>
          <a:xfrm>
            <a:off x="0" y="6492875"/>
            <a:ext cx="2895600" cy="365125"/>
          </a:xfrm>
        </p:spPr>
        <p:txBody>
          <a:bodyPr/>
          <a:lstStyle/>
          <a:p>
            <a:pPr>
              <a:defRPr/>
            </a:pPr>
            <a:r>
              <a:rPr lang="de-DE" smtClean="0"/>
              <a:t>© Hafer Die Alleskörner,VDGS e.V.</a:t>
            </a: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5493</Words>
  <Application>Microsoft Office PowerPoint</Application>
  <PresentationFormat>Bildschirmpräsentation (4:3)</PresentationFormat>
  <Paragraphs>1475</Paragraphs>
  <Slides>62</Slides>
  <Notes>62</Notes>
  <HiddenSlides>0</HiddenSlides>
  <MMClips>0</MMClips>
  <ScaleCrop>false</ScaleCrop>
  <HeadingPairs>
    <vt:vector size="4" baseType="variant">
      <vt:variant>
        <vt:lpstr>Design</vt:lpstr>
      </vt:variant>
      <vt:variant>
        <vt:i4>1</vt:i4>
      </vt:variant>
      <vt:variant>
        <vt:lpstr>Folientitel</vt:lpstr>
      </vt:variant>
      <vt:variant>
        <vt:i4>62</vt:i4>
      </vt:variant>
    </vt:vector>
  </HeadingPairs>
  <TitlesOfParts>
    <vt:vector size="63" baseType="lpstr">
      <vt:lpstr>Larissa-Design</vt:lpstr>
      <vt:lpstr>Warum Hafer die „Alleskörner“ sind …   © Hafer Die Alleskörner, VDGS e.V. www.alleskoerner.de   -   www.facebook.com/haferdiealleskoerner</vt:lpstr>
      <vt:lpstr>Inhaltsverzeichnis</vt:lpstr>
      <vt:lpstr>Inhaltsverzeichnis</vt:lpstr>
      <vt:lpstr>Folie 4</vt:lpstr>
      <vt:lpstr>Inhaltsverzeichnis</vt:lpstr>
      <vt:lpstr>Folie 6</vt:lpstr>
      <vt:lpstr>Folie 7</vt:lpstr>
      <vt:lpstr>Folie 8</vt:lpstr>
      <vt:lpstr>Folie 9</vt:lpstr>
      <vt:lpstr>Folie 10</vt:lpstr>
      <vt:lpstr>Folie 11</vt:lpstr>
      <vt:lpstr>Inhaltsverzeichnis</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Die Nährstoffe im Hafer Hafer deckt zu einem hohen Anteil den täglichen Nährstoffbedarf</vt:lpstr>
      <vt:lpstr>Folie 26</vt:lpstr>
      <vt:lpstr>Inhaltsverzeichnis</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Inhaltsverzeichnis</vt:lpstr>
      <vt:lpstr>Folie 51</vt:lpstr>
      <vt:lpstr>Folie 52</vt:lpstr>
      <vt:lpstr>Folie 53</vt:lpstr>
      <vt:lpstr>Folie 54</vt:lpstr>
      <vt:lpstr>Folie 55</vt:lpstr>
      <vt:lpstr>Folie 56</vt:lpstr>
      <vt:lpstr>Inhaltsverzeichnis</vt:lpstr>
      <vt:lpstr>Folie 58</vt:lpstr>
      <vt:lpstr>Folie 59</vt:lpstr>
      <vt:lpstr>Inhaltsverzeichnis</vt:lpstr>
      <vt:lpstr>Folie 61</vt:lpstr>
      <vt:lpstr>Folie 62</vt:lpstr>
    </vt:vector>
  </TitlesOfParts>
  <Company>VB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PR-Ausschuss Hafer-Kampagne</dc:title>
  <dc:creator>VB</dc:creator>
  <cp:lastModifiedBy>Reisinger</cp:lastModifiedBy>
  <cp:revision>1706</cp:revision>
  <dcterms:created xsi:type="dcterms:W3CDTF">2008-08-12T11:44:23Z</dcterms:created>
  <dcterms:modified xsi:type="dcterms:W3CDTF">2016-08-03T13:02:28Z</dcterms:modified>
</cp:coreProperties>
</file>