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1"/>
  </p:sldMasterIdLst>
  <p:notesMasterIdLst>
    <p:notesMasterId r:id="rId69"/>
  </p:notesMasterIdLst>
  <p:handoutMasterIdLst>
    <p:handoutMasterId r:id="rId70"/>
  </p:handoutMasterIdLst>
  <p:sldIdLst>
    <p:sldId id="492" r:id="rId2"/>
    <p:sldId id="360" r:id="rId3"/>
    <p:sldId id="495" r:id="rId4"/>
    <p:sldId id="493" r:id="rId5"/>
    <p:sldId id="496" r:id="rId6"/>
    <p:sldId id="392" r:id="rId7"/>
    <p:sldId id="393" r:id="rId8"/>
    <p:sldId id="475" r:id="rId9"/>
    <p:sldId id="394" r:id="rId10"/>
    <p:sldId id="400" r:id="rId11"/>
    <p:sldId id="424" r:id="rId12"/>
    <p:sldId id="511" r:id="rId13"/>
    <p:sldId id="512" r:id="rId14"/>
    <p:sldId id="477" r:id="rId15"/>
    <p:sldId id="479" r:id="rId16"/>
    <p:sldId id="454" r:id="rId17"/>
    <p:sldId id="498" r:id="rId18"/>
    <p:sldId id="350" r:id="rId19"/>
    <p:sldId id="420" r:id="rId20"/>
    <p:sldId id="421" r:id="rId21"/>
    <p:sldId id="516" r:id="rId22"/>
    <p:sldId id="462" r:id="rId23"/>
    <p:sldId id="501" r:id="rId24"/>
    <p:sldId id="426" r:id="rId25"/>
    <p:sldId id="425" r:id="rId26"/>
    <p:sldId id="480" r:id="rId27"/>
    <p:sldId id="408" r:id="rId28"/>
    <p:sldId id="407" r:id="rId29"/>
    <p:sldId id="463" r:id="rId30"/>
    <p:sldId id="510" r:id="rId31"/>
    <p:sldId id="428" r:id="rId32"/>
    <p:sldId id="430" r:id="rId33"/>
    <p:sldId id="465" r:id="rId34"/>
    <p:sldId id="507" r:id="rId35"/>
    <p:sldId id="429" r:id="rId36"/>
    <p:sldId id="432" r:id="rId37"/>
    <p:sldId id="515" r:id="rId38"/>
    <p:sldId id="431" r:id="rId39"/>
    <p:sldId id="466" r:id="rId40"/>
    <p:sldId id="514" r:id="rId41"/>
    <p:sldId id="427" r:id="rId42"/>
    <p:sldId id="409" r:id="rId43"/>
    <p:sldId id="410" r:id="rId44"/>
    <p:sldId id="411" r:id="rId45"/>
    <p:sldId id="513" r:id="rId46"/>
    <p:sldId id="413" r:id="rId47"/>
    <p:sldId id="388" r:id="rId48"/>
    <p:sldId id="505" r:id="rId49"/>
    <p:sldId id="464" r:id="rId50"/>
    <p:sldId id="529" r:id="rId51"/>
    <p:sldId id="473" r:id="rId52"/>
    <p:sldId id="508" r:id="rId53"/>
    <p:sldId id="467" r:id="rId54"/>
    <p:sldId id="530" r:id="rId55"/>
    <p:sldId id="517" r:id="rId56"/>
    <p:sldId id="518" r:id="rId57"/>
    <p:sldId id="519" r:id="rId58"/>
    <p:sldId id="520" r:id="rId59"/>
    <p:sldId id="521" r:id="rId60"/>
    <p:sldId id="522" r:id="rId61"/>
    <p:sldId id="523" r:id="rId62"/>
    <p:sldId id="524" r:id="rId63"/>
    <p:sldId id="525" r:id="rId64"/>
    <p:sldId id="526" r:id="rId65"/>
    <p:sldId id="527" r:id="rId66"/>
    <p:sldId id="528" r:id="rId67"/>
    <p:sldId id="531" r:id="rId68"/>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730"/>
    <a:srgbClr val="CC0000"/>
    <a:srgbClr val="FFCC66"/>
    <a:srgbClr val="F8F8F8"/>
    <a:srgbClr val="C60409"/>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31" autoAdjust="0"/>
  </p:normalViewPr>
  <p:slideViewPr>
    <p:cSldViewPr>
      <p:cViewPr varScale="1">
        <p:scale>
          <a:sx n="81" d="100"/>
          <a:sy n="81" d="100"/>
        </p:scale>
        <p:origin x="-970"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664" y="-82"/>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5480" cy="510667"/>
          </a:xfrm>
          <a:prstGeom prst="rect">
            <a:avLst/>
          </a:prstGeom>
        </p:spPr>
        <p:txBody>
          <a:bodyPr vert="horz" lIns="94768" tIns="47384" rIns="94768" bIns="47384" rtlCol="0"/>
          <a:lstStyle>
            <a:lvl1pPr algn="l">
              <a:defRPr sz="1200">
                <a:latin typeface="Arial" charset="0"/>
              </a:defRPr>
            </a:lvl1pPr>
          </a:lstStyle>
          <a:p>
            <a:pPr>
              <a:defRPr/>
            </a:pPr>
            <a:endParaRPr lang="de-DE"/>
          </a:p>
        </p:txBody>
      </p:sp>
      <p:sp>
        <p:nvSpPr>
          <p:cNvPr id="3" name="Datumsplatzhalter 2"/>
          <p:cNvSpPr>
            <a:spLocks noGrp="1"/>
          </p:cNvSpPr>
          <p:nvPr>
            <p:ph type="dt" sz="quarter" idx="1"/>
          </p:nvPr>
        </p:nvSpPr>
        <p:spPr>
          <a:xfrm>
            <a:off x="4022163" y="0"/>
            <a:ext cx="3075480" cy="510667"/>
          </a:xfrm>
          <a:prstGeom prst="rect">
            <a:avLst/>
          </a:prstGeom>
        </p:spPr>
        <p:txBody>
          <a:bodyPr vert="horz" lIns="94768" tIns="47384" rIns="94768" bIns="47384" rtlCol="0"/>
          <a:lstStyle>
            <a:lvl1pPr algn="r">
              <a:defRPr sz="1200">
                <a:latin typeface="Arial" charset="0"/>
              </a:defRPr>
            </a:lvl1pPr>
          </a:lstStyle>
          <a:p>
            <a:pPr>
              <a:defRPr/>
            </a:pPr>
            <a:fld id="{0A4693B4-A4A2-46AC-B319-05CF2B78E2BF}" type="datetimeFigureOut">
              <a:rPr lang="de-DE"/>
              <a:pPr>
                <a:defRPr/>
              </a:pPr>
              <a:t>23.11.2016</a:t>
            </a:fld>
            <a:endParaRPr lang="de-DE"/>
          </a:p>
        </p:txBody>
      </p:sp>
      <p:sp>
        <p:nvSpPr>
          <p:cNvPr id="4" name="Fußzeilenplatzhalter 3"/>
          <p:cNvSpPr>
            <a:spLocks noGrp="1"/>
          </p:cNvSpPr>
          <p:nvPr>
            <p:ph type="ftr" sz="quarter" idx="2"/>
          </p:nvPr>
        </p:nvSpPr>
        <p:spPr>
          <a:xfrm>
            <a:off x="0" y="9722309"/>
            <a:ext cx="3075480" cy="510667"/>
          </a:xfrm>
          <a:prstGeom prst="rect">
            <a:avLst/>
          </a:prstGeom>
        </p:spPr>
        <p:txBody>
          <a:bodyPr vert="horz" lIns="94768" tIns="47384" rIns="94768" bIns="47384" rtlCol="0" anchor="b"/>
          <a:lstStyle>
            <a:lvl1pPr algn="l">
              <a:defRPr sz="1200">
                <a:latin typeface="Arial" charset="0"/>
              </a:defRPr>
            </a:lvl1pPr>
          </a:lstStyle>
          <a:p>
            <a:pPr>
              <a:defRPr/>
            </a:pPr>
            <a:endParaRPr lang="de-DE"/>
          </a:p>
        </p:txBody>
      </p:sp>
      <p:sp>
        <p:nvSpPr>
          <p:cNvPr id="5" name="Foliennummernplatzhalter 4"/>
          <p:cNvSpPr>
            <a:spLocks noGrp="1"/>
          </p:cNvSpPr>
          <p:nvPr>
            <p:ph type="sldNum" sz="quarter" idx="3"/>
          </p:nvPr>
        </p:nvSpPr>
        <p:spPr>
          <a:xfrm>
            <a:off x="4022163" y="9722309"/>
            <a:ext cx="3075480" cy="510667"/>
          </a:xfrm>
          <a:prstGeom prst="rect">
            <a:avLst/>
          </a:prstGeom>
        </p:spPr>
        <p:txBody>
          <a:bodyPr vert="horz" lIns="94768" tIns="47384" rIns="94768" bIns="47384" rtlCol="0" anchor="b"/>
          <a:lstStyle>
            <a:lvl1pPr algn="r">
              <a:defRPr sz="1200">
                <a:latin typeface="Arial" charset="0"/>
              </a:defRPr>
            </a:lvl1pPr>
          </a:lstStyle>
          <a:p>
            <a:pPr>
              <a:defRPr/>
            </a:pPr>
            <a:fld id="{3E0C3FE7-0AA4-415F-937B-1797254BDC9F}"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137" cy="512304"/>
          </a:xfrm>
          <a:prstGeom prst="rect">
            <a:avLst/>
          </a:prstGeom>
        </p:spPr>
        <p:txBody>
          <a:bodyPr vert="horz" lIns="94734" tIns="47367" rIns="94734" bIns="47367" rtlCol="0"/>
          <a:lstStyle>
            <a:lvl1pPr algn="l">
              <a:defRPr sz="1200">
                <a:latin typeface="Arial" charset="0"/>
              </a:defRPr>
            </a:lvl1pPr>
          </a:lstStyle>
          <a:p>
            <a:pPr>
              <a:defRPr/>
            </a:pPr>
            <a:endParaRPr lang="de-DE"/>
          </a:p>
        </p:txBody>
      </p:sp>
      <p:sp>
        <p:nvSpPr>
          <p:cNvPr id="3" name="Datumsplatzhalter 2"/>
          <p:cNvSpPr>
            <a:spLocks noGrp="1"/>
          </p:cNvSpPr>
          <p:nvPr>
            <p:ph type="dt" idx="1"/>
          </p:nvPr>
        </p:nvSpPr>
        <p:spPr>
          <a:xfrm>
            <a:off x="4020506" y="0"/>
            <a:ext cx="3077137" cy="512304"/>
          </a:xfrm>
          <a:prstGeom prst="rect">
            <a:avLst/>
          </a:prstGeom>
        </p:spPr>
        <p:txBody>
          <a:bodyPr vert="horz" lIns="94734" tIns="47367" rIns="94734" bIns="47367" rtlCol="0"/>
          <a:lstStyle>
            <a:lvl1pPr algn="r">
              <a:defRPr sz="1200">
                <a:latin typeface="Arial" charset="0"/>
              </a:defRPr>
            </a:lvl1pPr>
          </a:lstStyle>
          <a:p>
            <a:pPr>
              <a:defRPr/>
            </a:pPr>
            <a:fld id="{A7971A99-DCE3-47CA-A2AB-12AF2A3DDC78}" type="datetimeFigureOut">
              <a:rPr lang="de-DE"/>
              <a:pPr>
                <a:defRPr/>
              </a:pPr>
              <a:t>23.11.2016</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34" tIns="47367" rIns="94734" bIns="47367" rtlCol="0" anchor="ctr"/>
          <a:lstStyle/>
          <a:p>
            <a:pPr lvl="0"/>
            <a:endParaRPr lang="de-DE" noProof="0" smtClean="0"/>
          </a:p>
        </p:txBody>
      </p:sp>
      <p:sp>
        <p:nvSpPr>
          <p:cNvPr id="5" name="Notizenplatzhalter 4"/>
          <p:cNvSpPr>
            <a:spLocks noGrp="1"/>
          </p:cNvSpPr>
          <p:nvPr>
            <p:ph type="body" sz="quarter" idx="3"/>
          </p:nvPr>
        </p:nvSpPr>
        <p:spPr>
          <a:xfrm>
            <a:off x="709599" y="4861155"/>
            <a:ext cx="5680103" cy="4605821"/>
          </a:xfrm>
          <a:prstGeom prst="rect">
            <a:avLst/>
          </a:prstGeom>
        </p:spPr>
        <p:txBody>
          <a:bodyPr vert="horz" lIns="94734" tIns="47367" rIns="94734" bIns="47367"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720673"/>
            <a:ext cx="3077137" cy="512303"/>
          </a:xfrm>
          <a:prstGeom prst="rect">
            <a:avLst/>
          </a:prstGeom>
        </p:spPr>
        <p:txBody>
          <a:bodyPr vert="horz" lIns="94734" tIns="47367" rIns="94734" bIns="47367" rtlCol="0" anchor="b"/>
          <a:lstStyle>
            <a:lvl1pPr algn="l">
              <a:defRPr sz="1200">
                <a:latin typeface="Arial" charset="0"/>
              </a:defRPr>
            </a:lvl1pPr>
          </a:lstStyle>
          <a:p>
            <a:pPr>
              <a:defRPr/>
            </a:pPr>
            <a:endParaRPr lang="de-DE"/>
          </a:p>
        </p:txBody>
      </p:sp>
      <p:sp>
        <p:nvSpPr>
          <p:cNvPr id="7" name="Foliennummernplatzhalter 6"/>
          <p:cNvSpPr>
            <a:spLocks noGrp="1"/>
          </p:cNvSpPr>
          <p:nvPr>
            <p:ph type="sldNum" sz="quarter" idx="5"/>
          </p:nvPr>
        </p:nvSpPr>
        <p:spPr>
          <a:xfrm>
            <a:off x="4020506" y="9720673"/>
            <a:ext cx="3077137" cy="512303"/>
          </a:xfrm>
          <a:prstGeom prst="rect">
            <a:avLst/>
          </a:prstGeom>
        </p:spPr>
        <p:txBody>
          <a:bodyPr vert="horz" lIns="94734" tIns="47367" rIns="94734" bIns="47367" rtlCol="0" anchor="b"/>
          <a:lstStyle>
            <a:lvl1pPr algn="r">
              <a:defRPr sz="1200">
                <a:latin typeface="Arial" charset="0"/>
              </a:defRPr>
            </a:lvl1pPr>
          </a:lstStyle>
          <a:p>
            <a:pPr>
              <a:defRPr/>
            </a:pPr>
            <a:fld id="{DB7A4EB2-5901-4044-89BD-8648B2C46D2D}"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p:spPr>
      </p:sp>
      <p:sp>
        <p:nvSpPr>
          <p:cNvPr id="522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522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6E0F21-3E9C-4B7D-ADCD-CC913E5D13D0}"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bwMode="auto">
          <a:noFill/>
          <a:ln>
            <a:solidFill>
              <a:srgbClr val="000000"/>
            </a:solidFill>
            <a:miter lim="800000"/>
            <a:headEnd/>
            <a:tailEnd/>
          </a:ln>
        </p:spPr>
      </p:sp>
      <p:sp>
        <p:nvSpPr>
          <p:cNvPr id="34819" name="Notizenplatzhalt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defRPr/>
            </a:pPr>
            <a:endParaRPr lang="de-DE" dirty="0" smtClean="0"/>
          </a:p>
        </p:txBody>
      </p:sp>
      <p:sp>
        <p:nvSpPr>
          <p:cNvPr id="7987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97C7A7-F55B-4A43-B99F-157C44CA1E91}" type="slidenum">
              <a:rPr lang="de-DE" smtClean="0"/>
              <a:pPr/>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8090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3CDF84-CF01-410B-B99D-ED4A34B7826D}" type="slidenum">
              <a:rPr lang="de-DE" smtClean="0"/>
              <a:pPr/>
              <a:t>11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8090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3CDF84-CF01-410B-B99D-ED4A34B7826D}" type="slidenum">
              <a:rPr lang="de-DE" smtClean="0"/>
              <a:pPr/>
              <a:t>12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8090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3CDF84-CF01-410B-B99D-ED4A34B7826D}" type="slidenum">
              <a:rPr lang="de-DE" smtClean="0"/>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80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3D0AAE-3A5B-48D8-8AD9-D5CA033CE3A2}" type="slidenum">
              <a:rPr lang="de-DE" smtClean="0"/>
              <a:pPr/>
              <a:t>14</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80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3D0AAE-3A5B-48D8-8AD9-D5CA033CE3A2}" type="slidenum">
              <a:rPr lang="de-DE" smtClean="0"/>
              <a:pPr/>
              <a:t>15</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16</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CCFDF2-B61B-471F-AA9C-B5B726BF68B0}" type="slidenum">
              <a:rPr lang="de-DE" smtClean="0"/>
              <a:pPr/>
              <a:t>17</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294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0FAB1E-8B7D-4367-89D5-58422970D8F5}" type="slidenum">
              <a:rPr lang="de-DE" smtClean="0"/>
              <a:pPr/>
              <a:t>18</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a:bodyPr>
          <a:lstStyle/>
          <a:p>
            <a:pPr eaLnBrk="1" hangingPunct="1">
              <a:defRPr/>
            </a:pPr>
            <a:endParaRPr lang="de-DE" sz="1700" dirty="0" smtClean="0"/>
          </a:p>
        </p:txBody>
      </p:sp>
      <p:sp>
        <p:nvSpPr>
          <p:cNvPr id="8397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3D368F-EADE-4086-9B20-18628D667F28}" type="slidenum">
              <a:rPr lang="de-DE" smtClean="0"/>
              <a:pPr/>
              <a:t>19</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CCFDF2-B61B-471F-AA9C-B5B726BF68B0}" type="slidenum">
              <a:rPr lang="de-DE" smtClean="0"/>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a:bodyPr>
          <a:lstStyle/>
          <a:p>
            <a:pPr eaLnBrk="1" hangingPunct="1">
              <a:defRPr/>
            </a:pPr>
            <a:endParaRPr lang="de-DE" sz="1700" dirty="0" smtClean="0"/>
          </a:p>
        </p:txBody>
      </p:sp>
      <p:sp>
        <p:nvSpPr>
          <p:cNvPr id="8499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E097B9-2BD0-439C-8BE2-59443AF14883}" type="slidenum">
              <a:rPr lang="de-DE" smtClean="0"/>
              <a:pPr/>
              <a:t>20</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bwMode="auto">
          <a:noFill/>
          <a:ln>
            <a:solidFill>
              <a:srgbClr val="000000"/>
            </a:solidFill>
            <a:miter lim="800000"/>
            <a:headEnd/>
            <a:tailEnd/>
          </a:ln>
        </p:spPr>
      </p:sp>
      <p:sp>
        <p:nvSpPr>
          <p:cNvPr id="98307"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t>Hier eine komplette Übersicht über die Nährstoffe und zu welchem Grad Haferflocken den durchschnittlichen Tagesbedarf decken.</a:t>
            </a:r>
          </a:p>
        </p:txBody>
      </p:sp>
      <p:sp>
        <p:nvSpPr>
          <p:cNvPr id="983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79CF54-617A-402E-ADA3-DBF12593A096}" type="slidenum">
              <a:rPr lang="de-DE" smtClean="0"/>
              <a:pPr/>
              <a:t>21</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22</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CCFDF2-B61B-471F-AA9C-B5B726BF68B0}" type="slidenum">
              <a:rPr lang="de-DE" smtClean="0"/>
              <a:pPr/>
              <a:t>23</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03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0CF3EF-6612-4D89-907C-2E5B95891D43}" type="slidenum">
              <a:rPr lang="de-DE" smtClean="0"/>
              <a:pPr/>
              <a:t>24</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13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C2F57C-A7C9-41C4-B0B5-A1B670124CE5}" type="slidenum">
              <a:rPr lang="de-DE" smtClean="0"/>
              <a:pPr/>
              <a:t>25</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13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C2F57C-A7C9-41C4-B0B5-A1B670124CE5}" type="slidenum">
              <a:rPr lang="de-DE" smtClean="0"/>
              <a:pPr/>
              <a:t>26</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27</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34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C2C089-D606-41CF-9B29-D1895FD6F194}" type="slidenum">
              <a:rPr lang="de-DE" smtClean="0"/>
              <a:pPr/>
              <a:t>28</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29</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CCFDF2-B61B-471F-AA9C-B5B726BF68B0}" type="slidenum">
              <a:rPr lang="de-DE" smtClean="0"/>
              <a:pPr/>
              <a:t>3</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CCFDF2-B61B-471F-AA9C-B5B726BF68B0}" type="slidenum">
              <a:rPr lang="de-DE" smtClean="0"/>
              <a:pPr/>
              <a:t>30</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547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FDFDED-3184-4FA8-BED3-1E8EC2BAAE31}" type="slidenum">
              <a:rPr lang="de-DE" smtClean="0"/>
              <a:pPr/>
              <a:t>31</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650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BB90A9-BAD9-45AF-B5D4-66241F08E0CB}" type="slidenum">
              <a:rPr lang="de-DE" smtClean="0"/>
              <a:pPr/>
              <a:t>32</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33</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CCFDF2-B61B-471F-AA9C-B5B726BF68B0}" type="slidenum">
              <a:rPr lang="de-DE" smtClean="0"/>
              <a:pPr/>
              <a:t>34</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854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63359B-F8A3-48FA-A5AC-4A63F8A7A200}" type="slidenum">
              <a:rPr lang="de-DE" smtClean="0"/>
              <a:pPr/>
              <a:t>35</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957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4C641-9BC8-4581-9637-D4F55869EEE4}" type="slidenum">
              <a:rPr lang="de-DE" smtClean="0"/>
              <a:pPr/>
              <a:t>36</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1059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E1700E-265E-421D-BF9B-8A84F89F74EF}" type="slidenum">
              <a:rPr lang="de-DE" smtClean="0"/>
              <a:pPr/>
              <a:t>37</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1059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E1700E-265E-421D-BF9B-8A84F89F74EF}" type="slidenum">
              <a:rPr lang="de-DE" smtClean="0"/>
              <a:pPr/>
              <a:t>38</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39</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CCFDF2-B61B-471F-AA9C-B5B726BF68B0}" type="slidenum">
              <a:rPr lang="de-DE" smtClean="0"/>
              <a:pPr/>
              <a:t>4</a:t>
            </a:fld>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CCFDF2-B61B-471F-AA9C-B5B726BF68B0}" type="slidenum">
              <a:rPr lang="de-DE" smtClean="0"/>
              <a:pPr/>
              <a:t>40</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1264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6C6974-9913-4D61-A798-78AD28638374}" type="slidenum">
              <a:rPr lang="de-DE" smtClean="0"/>
              <a:pPr/>
              <a:t>41</a:t>
            </a:fld>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136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E4A14-F15D-4D2D-BB90-8836F8FE2585}" type="slidenum">
              <a:rPr lang="de-DE" smtClean="0"/>
              <a:pPr/>
              <a:t>42</a:t>
            </a:fld>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146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4F2F2B-FB43-4D43-B63F-AF127E5FEC1B}" type="slidenum">
              <a:rPr lang="de-DE" smtClean="0"/>
              <a:pPr/>
              <a:t>43</a:t>
            </a:fld>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1571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0A01A3-3D53-48EC-9796-5715A3F02657}" type="slidenum">
              <a:rPr lang="de-DE" smtClean="0"/>
              <a:pPr/>
              <a:t>44</a:t>
            </a:fld>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CCFDF2-B61B-471F-AA9C-B5B726BF68B0}" type="slidenum">
              <a:rPr lang="de-DE" smtClean="0"/>
              <a:pPr/>
              <a:t>45</a:t>
            </a:fld>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lienbildplatzhalter 1"/>
          <p:cNvSpPr>
            <a:spLocks noGrp="1" noRot="1" noChangeAspect="1" noTextEdit="1"/>
          </p:cNvSpPr>
          <p:nvPr>
            <p:ph type="sldImg"/>
          </p:nvPr>
        </p:nvSpPr>
        <p:spPr bwMode="auto">
          <a:noFill/>
          <a:ln>
            <a:solidFill>
              <a:srgbClr val="000000"/>
            </a:solidFill>
            <a:miter lim="800000"/>
            <a:headEnd/>
            <a:tailEnd/>
          </a:ln>
        </p:spPr>
      </p:sp>
      <p:sp>
        <p:nvSpPr>
          <p:cNvPr id="11776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11776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459EF6-7F2E-4462-833B-B864F3260089}" type="slidenum">
              <a:rPr lang="de-DE" smtClean="0"/>
              <a:pPr/>
              <a:t>46</a:t>
            </a:fld>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lienbildplatzhalter 1"/>
          <p:cNvSpPr>
            <a:spLocks noGrp="1" noRot="1" noChangeAspect="1" noTextEdit="1"/>
          </p:cNvSpPr>
          <p:nvPr>
            <p:ph type="sldImg"/>
          </p:nvPr>
        </p:nvSpPr>
        <p:spPr bwMode="auto">
          <a:noFill/>
          <a:ln>
            <a:solidFill>
              <a:srgbClr val="000000"/>
            </a:solidFill>
            <a:miter lim="800000"/>
            <a:headEnd/>
            <a:tailEnd/>
          </a:ln>
        </p:spPr>
      </p:sp>
      <p:sp>
        <p:nvSpPr>
          <p:cNvPr id="11878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1187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867E79-9E27-4988-8F9D-3F438CD63BDD}" type="slidenum">
              <a:rPr lang="de-DE" smtClean="0"/>
              <a:pPr/>
              <a:t>47</a:t>
            </a:fld>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CCFDF2-B61B-471F-AA9C-B5B726BF68B0}" type="slidenum">
              <a:rPr lang="de-DE" smtClean="0"/>
              <a:pPr/>
              <a:t>48</a:t>
            </a:fld>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a:bodyPr>
          <a:lstStyle/>
          <a:p>
            <a:pPr>
              <a:defRPr/>
            </a:pPr>
            <a:endParaRPr lang="de-DE" sz="17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49</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CCFDF2-B61B-471F-AA9C-B5B726BF68B0}" type="slidenum">
              <a:rPr lang="de-DE" smtClean="0"/>
              <a:pPr/>
              <a:t>5</a:t>
            </a:fld>
            <a:endParaRPr 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7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50</a:t>
            </a:fld>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7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51</a:t>
            </a:fld>
            <a:endParaRPr 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p:spPr>
      </p:sp>
      <p:sp>
        <p:nvSpPr>
          <p:cNvPr id="747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747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CCFDF2-B61B-471F-AA9C-B5B726BF68B0}" type="slidenum">
              <a:rPr lang="de-DE" smtClean="0"/>
              <a:pPr/>
              <a:t>52</a:t>
            </a:fld>
            <a:endParaRPr lang="de-D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7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53</a:t>
            </a:fld>
            <a:endParaRPr lang="de-D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7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54</a:t>
            </a:fld>
            <a:endParaRPr 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85000" lnSpcReduction="20000"/>
          </a:bodyPr>
          <a:lstStyle/>
          <a:p>
            <a:pPr eaLnBrk="1" hangingPunct="1">
              <a:defRPr/>
            </a:pPr>
            <a:endParaRPr lang="de-DE" sz="1700" dirty="0" smtClean="0"/>
          </a:p>
        </p:txBody>
      </p:sp>
      <p:sp>
        <p:nvSpPr>
          <p:cNvPr id="8602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E9A4D9-3CE7-47FB-BC86-B575F3BD3A08}" type="slidenum">
              <a:rPr lang="de-DE" smtClean="0"/>
              <a:pPr/>
              <a:t>55</a:t>
            </a:fld>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defRPr/>
            </a:pPr>
            <a:endParaRPr lang="de-DE" dirty="0"/>
          </a:p>
        </p:txBody>
      </p:sp>
      <p:sp>
        <p:nvSpPr>
          <p:cNvPr id="8704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F887ED-F028-4D5B-B948-50E51E3AE428}" type="slidenum">
              <a:rPr lang="de-DE" smtClean="0"/>
              <a:pPr/>
              <a:t>56</a:t>
            </a:fld>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p:spPr>
      </p:sp>
      <p:sp>
        <p:nvSpPr>
          <p:cNvPr id="880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z="1900" dirty="0" smtClean="0"/>
          </a:p>
        </p:txBody>
      </p:sp>
      <p:sp>
        <p:nvSpPr>
          <p:cNvPr id="8806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5F61C8-F861-4179-8BC6-4B36205E2B64}" type="slidenum">
              <a:rPr lang="de-DE" smtClean="0"/>
              <a:pPr/>
              <a:t>57</a:t>
            </a:fld>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bwMode="auto">
          <a:noFill/>
          <a:ln>
            <a:solidFill>
              <a:srgbClr val="000000"/>
            </a:solidFill>
            <a:miter lim="800000"/>
            <a:headEnd/>
            <a:tailEnd/>
          </a:ln>
        </p:spPr>
      </p:sp>
      <p:sp>
        <p:nvSpPr>
          <p:cNvPr id="40963" name="Notizenplatzhalt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defRPr/>
            </a:pPr>
            <a:endParaRPr lang="de-DE" sz="1900" dirty="0" smtClean="0"/>
          </a:p>
        </p:txBody>
      </p:sp>
      <p:sp>
        <p:nvSpPr>
          <p:cNvPr id="8909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573351-5B75-49C4-A54E-E0D6FAAE1427}" type="slidenum">
              <a:rPr lang="de-DE" smtClean="0"/>
              <a:pPr/>
              <a:t>58</a:t>
            </a:fld>
            <a:endParaRPr lang="de-DE"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bwMode="auto">
          <a:noFill/>
          <a:ln>
            <a:solidFill>
              <a:srgbClr val="000000"/>
            </a:solidFill>
            <a:miter lim="800000"/>
            <a:headEnd/>
            <a:tailEnd/>
          </a:ln>
        </p:spPr>
      </p:sp>
      <p:sp>
        <p:nvSpPr>
          <p:cNvPr id="901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9011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7F098E-36EB-430E-A5AD-40F7679D7063}" type="slidenum">
              <a:rPr lang="de-DE" smtClean="0"/>
              <a:pPr/>
              <a:t>59</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33795"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r>
              <a:rPr lang="de-DE" dirty="0" smtClean="0"/>
              <a:t> </a:t>
            </a:r>
          </a:p>
        </p:txBody>
      </p:sp>
      <p:sp>
        <p:nvSpPr>
          <p:cNvPr id="768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E23B12-37F9-4938-B9B6-9C7CD39F70C1}" type="slidenum">
              <a:rPr lang="de-DE" smtClean="0"/>
              <a:pPr/>
              <a:t>6</a:t>
            </a:fld>
            <a:endParaRPr lang="de-DE"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bwMode="auto">
          <a:noFill/>
          <a:ln>
            <a:solidFill>
              <a:srgbClr val="000000"/>
            </a:solidFill>
            <a:miter lim="800000"/>
            <a:headEnd/>
            <a:tailEnd/>
          </a:ln>
        </p:spPr>
      </p:sp>
      <p:sp>
        <p:nvSpPr>
          <p:cNvPr id="9113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e-DE" smtClean="0"/>
              <a:t>Kohlenhydrate sind die unerlässlichen Energielieferanten.</a:t>
            </a:r>
          </a:p>
          <a:p>
            <a:pPr eaLnBrk="1" hangingPunct="1"/>
            <a:r>
              <a:rPr lang="de-DE" smtClean="0"/>
              <a:t>Hafer enthält vor allem langkettige oder komplexe Kohlenhydrate. Diese Kohlenhydrate sind aus vielen Bausteinen zusammengesetzt (Polysaccharide).</a:t>
            </a:r>
          </a:p>
          <a:p>
            <a:pPr eaLnBrk="1" hangingPunct="1"/>
            <a:r>
              <a:rPr lang="de-DE" smtClean="0"/>
              <a:t>Der Vorteil:</a:t>
            </a:r>
            <a:br>
              <a:rPr lang="de-DE" smtClean="0"/>
            </a:br>
            <a:r>
              <a:rPr lang="de-DE" smtClean="0"/>
              <a:t>Diese Kohlenhydrate werden langsam in Glucose aufgespalten, Glucose sind Zuckerbausteine, und diese werden dadurch langsam ins Blut abgegeben.</a:t>
            </a:r>
          </a:p>
          <a:p>
            <a:pPr eaLnBrk="1" hangingPunct="1"/>
            <a:r>
              <a:rPr lang="de-DE" smtClean="0"/>
              <a:t>Die Folge ist:</a:t>
            </a:r>
            <a:br>
              <a:rPr lang="de-DE" smtClean="0"/>
            </a:br>
            <a:r>
              <a:rPr lang="de-DE" smtClean="0"/>
              <a:t>Dass der Zuckerspiegel im Blut geringer und langsamer ansteigt.</a:t>
            </a:r>
            <a:br>
              <a:rPr lang="de-DE" smtClean="0"/>
            </a:br>
            <a:r>
              <a:rPr lang="de-DE" smtClean="0"/>
              <a:t>Daraus folgt wiederum, dass Hafer einen niedrigeren Glykämischen Index von rund 40 hat.</a:t>
            </a:r>
            <a:br>
              <a:rPr lang="de-DE" smtClean="0"/>
            </a:br>
            <a:r>
              <a:rPr lang="de-DE" smtClean="0"/>
              <a:t>Der Körper fühlt sich länger satt, der nächste Hunger tritt verzögert auf, und dadurch nimmt die Leistungsfähigkeit nicht abrupt ab.</a:t>
            </a:r>
          </a:p>
          <a:p>
            <a:pPr eaLnBrk="1" hangingPunct="1"/>
            <a:endParaRPr lang="de-DE" smtClean="0"/>
          </a:p>
          <a:p>
            <a:pPr eaLnBrk="1" hangingPunct="1"/>
            <a:r>
              <a:rPr lang="de-DE" smtClean="0"/>
              <a:t>100 g Haferflocken enthalten 58,7 g Kohlenhydrate.</a:t>
            </a:r>
          </a:p>
          <a:p>
            <a:r>
              <a:rPr lang="de-DE" smtClean="0"/>
              <a:t>Davon sind aber nur 0,7 g natürlich enthaltener Zucker. Daher können Haferflocken als „zuckerarm“ bezeichnet werden.</a:t>
            </a:r>
          </a:p>
          <a:p>
            <a:endParaRPr lang="de-DE" smtClean="0"/>
          </a:p>
        </p:txBody>
      </p:sp>
      <p:sp>
        <p:nvSpPr>
          <p:cNvPr id="9114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6A41AA-0B0F-4965-9122-1D126AFD5E16}" type="slidenum">
              <a:rPr lang="de-DE" smtClean="0"/>
              <a:pPr/>
              <a:t>60</a:t>
            </a:fld>
            <a:endParaRPr lang="de-D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92500"/>
          </a:bodyPr>
          <a:lstStyle/>
          <a:p>
            <a:pPr eaLnBrk="1" hangingPunct="1">
              <a:defRPr/>
            </a:pPr>
            <a:r>
              <a:rPr lang="de-DE" sz="1900" dirty="0" smtClean="0"/>
              <a:t>Für die Serotoninbildung kommt ein kompletter Stoffwechselprozess in Gang.</a:t>
            </a:r>
          </a:p>
          <a:p>
            <a:pPr eaLnBrk="1" hangingPunct="1">
              <a:defRPr/>
            </a:pPr>
            <a:r>
              <a:rPr lang="de-DE" sz="1900" dirty="0" smtClean="0"/>
              <a:t>Die vielen komplexen Kohlenhydrate im Hafer werden im Körper zu Glucose abgebaut. Dadurch steigt der Zuckerspiegel im Blut langsam an.</a:t>
            </a:r>
          </a:p>
          <a:p>
            <a:pPr eaLnBrk="1" hangingPunct="1">
              <a:defRPr/>
            </a:pPr>
            <a:r>
              <a:rPr lang="de-DE" sz="1900" dirty="0" smtClean="0"/>
              <a:t>Insulin wird ausgeschüttet. Der höhere Insulinspiegel ermöglicht, dass mehr </a:t>
            </a:r>
            <a:r>
              <a:rPr lang="de-DE" sz="1900" dirty="0" err="1" smtClean="0"/>
              <a:t>Tryptophan</a:t>
            </a:r>
            <a:r>
              <a:rPr lang="de-DE" sz="1900" dirty="0" smtClean="0"/>
              <a:t> ins Gehirn gelangen kann. </a:t>
            </a:r>
            <a:r>
              <a:rPr lang="de-DE" sz="1900" dirty="0" err="1" smtClean="0"/>
              <a:t>Tryptophan</a:t>
            </a:r>
            <a:r>
              <a:rPr lang="de-DE" sz="1900" dirty="0" smtClean="0"/>
              <a:t> ist eine Aminosäure, also ein Eiweißbaustein. Aus dem </a:t>
            </a:r>
            <a:r>
              <a:rPr lang="de-DE" sz="1900" dirty="0" err="1" smtClean="0"/>
              <a:t>Tryptophan</a:t>
            </a:r>
            <a:r>
              <a:rPr lang="de-DE" sz="1900" dirty="0" smtClean="0"/>
              <a:t> wird dann im Gehirn Serotonin gebildet. </a:t>
            </a:r>
          </a:p>
          <a:p>
            <a:pPr eaLnBrk="1" hangingPunct="1">
              <a:defRPr/>
            </a:pPr>
            <a:r>
              <a:rPr lang="de-DE" sz="1900" dirty="0" smtClean="0"/>
              <a:t>Serotonin </a:t>
            </a:r>
          </a:p>
          <a:p>
            <a:pPr lvl="1" eaLnBrk="1" hangingPunct="1">
              <a:defRPr/>
            </a:pPr>
            <a:r>
              <a:rPr lang="de-DE" sz="1700" dirty="0" smtClean="0"/>
              <a:t>Ist ein sogenanntes </a:t>
            </a:r>
            <a:r>
              <a:rPr lang="de-DE" sz="1700" dirty="0" err="1" smtClean="0"/>
              <a:t>Monoamin</a:t>
            </a:r>
            <a:r>
              <a:rPr lang="de-DE" sz="1700" dirty="0" smtClean="0"/>
              <a:t>, ein Hormon</a:t>
            </a:r>
          </a:p>
          <a:p>
            <a:pPr lvl="1" eaLnBrk="1" hangingPunct="1">
              <a:defRPr/>
            </a:pPr>
            <a:r>
              <a:rPr lang="de-DE" sz="1700" dirty="0" smtClean="0"/>
              <a:t>Es Fungiert als Neurotransmitter, </a:t>
            </a:r>
          </a:p>
          <a:p>
            <a:pPr lvl="1" eaLnBrk="1" hangingPunct="1">
              <a:defRPr/>
            </a:pPr>
            <a:r>
              <a:rPr lang="de-DE" sz="1700" dirty="0" smtClean="0"/>
              <a:t>leitet im Nervensystem Impulse und Informationen weiter,</a:t>
            </a:r>
          </a:p>
          <a:p>
            <a:pPr lvl="1" eaLnBrk="1" hangingPunct="1">
              <a:defRPr/>
            </a:pPr>
            <a:r>
              <a:rPr lang="de-DE" sz="1700" dirty="0" smtClean="0"/>
              <a:t>Und regelt Hunger, Schlaf, Stimmung und Wohlbefinden.</a:t>
            </a:r>
          </a:p>
        </p:txBody>
      </p:sp>
      <p:sp>
        <p:nvSpPr>
          <p:cNvPr id="9216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286DA1-BC56-482B-8343-9565BB2584D6}" type="slidenum">
              <a:rPr lang="de-DE" smtClean="0"/>
              <a:pPr/>
              <a:t>61</a:t>
            </a:fld>
            <a:endParaRPr lang="de-DE"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92500" lnSpcReduction="10000"/>
          </a:bodyPr>
          <a:lstStyle/>
          <a:p>
            <a:pPr eaLnBrk="1" hangingPunct="1">
              <a:defRPr/>
            </a:pPr>
            <a:r>
              <a:rPr lang="de-DE" dirty="0" smtClean="0"/>
              <a:t>Ballaststoffe sind natürliche Nahrungsbestandteile, die im Darm des Menschen nicht abgebaut werden können.</a:t>
            </a:r>
          </a:p>
          <a:p>
            <a:pPr eaLnBrk="1" hangingPunct="1">
              <a:defRPr/>
            </a:pPr>
            <a:r>
              <a:rPr lang="de-DE" dirty="0" smtClean="0"/>
              <a:t>Im Rahmen einer vollwertigen Ernährung sollte der Mensch 25-30 Gramm Ballaststoffe pro Tag zu sich nehmen.</a:t>
            </a:r>
          </a:p>
          <a:p>
            <a:pPr eaLnBrk="1" hangingPunct="1">
              <a:defRPr/>
            </a:pPr>
            <a:r>
              <a:rPr lang="de-DE" dirty="0" smtClean="0"/>
              <a:t>100 Gramm Haferflocken enthalten 10 Gramm Ballaststoffe.</a:t>
            </a:r>
          </a:p>
          <a:p>
            <a:pPr eaLnBrk="1" hangingPunct="1">
              <a:defRPr/>
            </a:pPr>
            <a:r>
              <a:rPr lang="de-DE" dirty="0" smtClean="0"/>
              <a:t>Es gibt lösliche und unlösliche Ballaststoffe.</a:t>
            </a:r>
          </a:p>
          <a:p>
            <a:pPr eaLnBrk="1" hangingPunct="1">
              <a:defRPr/>
            </a:pPr>
            <a:r>
              <a:rPr lang="de-DE" dirty="0" smtClean="0"/>
              <a:t>Die Löslichen </a:t>
            </a:r>
            <a:r>
              <a:rPr lang="de-DE" sz="1700" dirty="0" smtClean="0"/>
              <a:t>binden Flüssigkeit und erhalten dadurch eine viskose (zähflüssige) Konsistenz. Sie legen sich auf die Schleimhaut des Verdauungstrakts und bilden dadurch eine Schutzschicht.</a:t>
            </a:r>
          </a:p>
          <a:p>
            <a:pPr eaLnBrk="1" hangingPunct="1">
              <a:defRPr/>
            </a:pPr>
            <a:r>
              <a:rPr lang="de-DE" sz="1700" dirty="0" smtClean="0"/>
              <a:t>Durch die viskose Masse dauern Nährstoffabbau und Magenentleerung länger. Das heißt auch, dass die Glucose, also die Zuckerbausteine, langsamer resorbiert werden und der Blutzuckerspiegel langsamer ansteigt. Dies hat zur Folge, dass weniger Insulin ausgeschüttet wird bzw. weniger für den Zuckertransport in die Zellen notwendig ist. Dies ist bei Typ 2 Diabetikern von Bedeutung. Darüber hinaus absorbieren die Beta-</a:t>
            </a:r>
            <a:r>
              <a:rPr lang="de-DE" sz="1700" dirty="0" err="1" smtClean="0"/>
              <a:t>Glucane</a:t>
            </a:r>
            <a:r>
              <a:rPr lang="de-DE" sz="1700" dirty="0" smtClean="0"/>
              <a:t> überflüssige Stoffe im Darm, z. B. Gallensäuren, und fördern deren Ausscheidung.</a:t>
            </a:r>
          </a:p>
          <a:p>
            <a:pPr eaLnBrk="1" hangingPunct="1">
              <a:defRPr/>
            </a:pPr>
            <a:r>
              <a:rPr lang="de-DE" sz="1700" dirty="0" smtClean="0"/>
              <a:t>Neue Gallensäuren müssen gebildet werden, dies geschieht mit Hilfe von Cholesterin. Dadurch wird dabei also Cholesterin „verbraucht“, und der Cholesterinspiegel im Blut kann auf einem normalen Level gehalten werden.</a:t>
            </a:r>
          </a:p>
          <a:p>
            <a:pPr eaLnBrk="1" hangingPunct="1">
              <a:defRPr/>
            </a:pPr>
            <a:r>
              <a:rPr lang="de-DE" sz="1700" dirty="0" smtClean="0"/>
              <a:t>Die unlöslichen Ballaststoffe binden keine Flüssigkeiten, sie vergrößern das Nahrungs- bzw. Stuhlvolumen. Dadurch muss der Darm mehr arbeiten und die Verdauung wird angeregt.</a:t>
            </a:r>
          </a:p>
        </p:txBody>
      </p:sp>
      <p:sp>
        <p:nvSpPr>
          <p:cNvPr id="931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C88D30-703E-4622-8718-7EC54405A4F9}" type="slidenum">
              <a:rPr lang="de-DE" smtClean="0"/>
              <a:pPr/>
              <a:t>62</a:t>
            </a:fld>
            <a:endParaRPr lang="de-DE"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92500" lnSpcReduction="10000"/>
          </a:bodyPr>
          <a:lstStyle/>
          <a:p>
            <a:pPr eaLnBrk="1" hangingPunct="1">
              <a:defRPr/>
            </a:pPr>
            <a:endParaRPr lang="de-DE" sz="1700" dirty="0" smtClean="0"/>
          </a:p>
        </p:txBody>
      </p:sp>
      <p:sp>
        <p:nvSpPr>
          <p:cNvPr id="9421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CAD483-5218-4731-AEFB-1823BC37107C}" type="slidenum">
              <a:rPr lang="de-DE" smtClean="0"/>
              <a:pPr/>
              <a:t>63</a:t>
            </a:fld>
            <a:endParaRPr lang="de-DE"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bwMode="auto">
          <a:noFill/>
          <a:ln>
            <a:solidFill>
              <a:srgbClr val="000000"/>
            </a:solidFill>
            <a:miter lim="800000"/>
            <a:headEnd/>
            <a:tailEnd/>
          </a:ln>
        </p:spPr>
      </p:sp>
      <p:sp>
        <p:nvSpPr>
          <p:cNvPr id="9523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9523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344E2D-FB90-4272-AD7D-CE5C5B1762A8}" type="slidenum">
              <a:rPr lang="de-DE" smtClean="0"/>
              <a:pPr/>
              <a:t>64</a:t>
            </a:fld>
            <a:endParaRPr lang="de-DE"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bwMode="auto">
          <a:noFill/>
          <a:ln>
            <a:solidFill>
              <a:srgbClr val="000000"/>
            </a:solidFill>
            <a:miter lim="800000"/>
            <a:headEnd/>
            <a:tailEnd/>
          </a:ln>
        </p:spPr>
      </p:sp>
      <p:sp>
        <p:nvSpPr>
          <p:cNvPr id="41987" name="Notizenplatzhalter 2"/>
          <p:cNvSpPr>
            <a:spLocks noGrp="1"/>
          </p:cNvSpPr>
          <p:nvPr>
            <p:ph type="body" idx="1"/>
          </p:nvPr>
        </p:nvSpPr>
        <p:spPr bwMode="auto"/>
        <p:txBody>
          <a:bodyPr wrap="square" numCol="1" anchor="t" anchorCtr="0" compatLnSpc="1">
            <a:prstTxWarp prst="textNoShape">
              <a:avLst/>
            </a:prstTxWarp>
            <a:normAutofit fontScale="62500" lnSpcReduction="20000"/>
          </a:bodyPr>
          <a:lstStyle/>
          <a:p>
            <a:pPr eaLnBrk="1" hangingPunct="1">
              <a:defRPr/>
            </a:pPr>
            <a:endParaRPr lang="de-DE" sz="1700" dirty="0" smtClean="0"/>
          </a:p>
        </p:txBody>
      </p:sp>
      <p:sp>
        <p:nvSpPr>
          <p:cNvPr id="9626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8A0D02-9502-4FBF-A942-3C0F7197FF9B}" type="slidenum">
              <a:rPr lang="de-DE" smtClean="0"/>
              <a:pPr/>
              <a:t>65</a:t>
            </a:fld>
            <a:endParaRPr lang="de-DE"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bwMode="auto">
          <a:noFill/>
          <a:ln>
            <a:solidFill>
              <a:srgbClr val="000000"/>
            </a:solidFill>
            <a:miter lim="800000"/>
            <a:headEnd/>
            <a:tailEnd/>
          </a:ln>
        </p:spPr>
      </p:sp>
      <p:sp>
        <p:nvSpPr>
          <p:cNvPr id="41987" name="Notizenplatzhalter 2"/>
          <p:cNvSpPr>
            <a:spLocks noGrp="1"/>
          </p:cNvSpPr>
          <p:nvPr>
            <p:ph type="body" idx="1"/>
          </p:nvPr>
        </p:nvSpPr>
        <p:spPr bwMode="auto"/>
        <p:txBody>
          <a:bodyPr wrap="square" numCol="1" anchor="t" anchorCtr="0" compatLnSpc="1">
            <a:prstTxWarp prst="textNoShape">
              <a:avLst/>
            </a:prstTxWarp>
            <a:normAutofit fontScale="62500" lnSpcReduction="20000"/>
          </a:bodyPr>
          <a:lstStyle/>
          <a:p>
            <a:pPr eaLnBrk="1" hangingPunct="1">
              <a:defRPr/>
            </a:pPr>
            <a:endParaRPr lang="de-DE" sz="1700" dirty="0" smtClean="0"/>
          </a:p>
        </p:txBody>
      </p:sp>
      <p:sp>
        <p:nvSpPr>
          <p:cNvPr id="9728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21A4FE-851E-4372-B097-B75095223148}" type="slidenum">
              <a:rPr lang="de-DE" smtClean="0"/>
              <a:pPr/>
              <a:t>66</a:t>
            </a:fld>
            <a:endParaRPr lang="de-DE"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sz="1700" dirty="0" smtClean="0"/>
          </a:p>
        </p:txBody>
      </p:sp>
      <p:sp>
        <p:nvSpPr>
          <p:cNvPr id="10240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70EA7-9D90-41D8-BE63-9BEE5EE93872}" type="slidenum">
              <a:rPr lang="de-DE" smtClean="0"/>
              <a:pPr/>
              <a:t>67</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33795"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dirty="0" smtClean="0"/>
          </a:p>
        </p:txBody>
      </p:sp>
      <p:sp>
        <p:nvSpPr>
          <p:cNvPr id="778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EE981B-90E3-4705-9308-DF31689BEA4F}" type="slidenum">
              <a:rPr lang="de-DE" smtClean="0"/>
              <a:pPr/>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33795" name="Notizenplatzhalt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endParaRPr lang="de-DE" dirty="0" smtClean="0"/>
          </a:p>
        </p:txBody>
      </p:sp>
      <p:sp>
        <p:nvSpPr>
          <p:cNvPr id="778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EE981B-90E3-4705-9308-DF31689BEA4F}" type="slidenum">
              <a:rPr lang="de-DE" smtClean="0"/>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bwMode="auto">
          <a:noFill/>
          <a:ln>
            <a:solidFill>
              <a:srgbClr val="000000"/>
            </a:solidFill>
            <a:miter lim="800000"/>
            <a:headEnd/>
            <a:tailEnd/>
          </a:ln>
        </p:spPr>
      </p:sp>
      <p:sp>
        <p:nvSpPr>
          <p:cNvPr id="34819" name="Notizenplatzhalt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defRPr/>
            </a:pPr>
            <a:endParaRPr lang="de-DE" dirty="0" smtClean="0"/>
          </a:p>
        </p:txBody>
      </p:sp>
      <p:sp>
        <p:nvSpPr>
          <p:cNvPr id="7885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D977F3-C636-4D4C-882E-EBAD9A39782A}" type="slidenum">
              <a:rPr lang="de-DE" smtClean="0"/>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a:t>© Hafer Die Alleskörner,VDGS e.V.</a:t>
            </a:r>
          </a:p>
        </p:txBody>
      </p:sp>
      <p:sp>
        <p:nvSpPr>
          <p:cNvPr id="6" name="Foliennummernplatzhalter 5"/>
          <p:cNvSpPr>
            <a:spLocks noGrp="1"/>
          </p:cNvSpPr>
          <p:nvPr>
            <p:ph type="sldNum" sz="quarter" idx="12"/>
          </p:nvPr>
        </p:nvSpPr>
        <p:spPr/>
        <p:txBody>
          <a:bodyPr/>
          <a:lstStyle>
            <a:lvl1pPr>
              <a:defRPr/>
            </a:lvl1pPr>
          </a:lstStyle>
          <a:p>
            <a:pPr>
              <a:defRPr/>
            </a:pPr>
            <a:fld id="{0DC808A1-F388-4941-A9F6-3303C50322F3}" type="slidenum">
              <a:rPr lang="de-DE"/>
              <a:pPr>
                <a:defRPr/>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a:t>© Hafer Die Alleskörner,VDGS e.V.</a:t>
            </a:r>
          </a:p>
        </p:txBody>
      </p:sp>
      <p:sp>
        <p:nvSpPr>
          <p:cNvPr id="6" name="Foliennummernplatzhalter 5"/>
          <p:cNvSpPr>
            <a:spLocks noGrp="1"/>
          </p:cNvSpPr>
          <p:nvPr>
            <p:ph type="sldNum" sz="quarter" idx="12"/>
          </p:nvPr>
        </p:nvSpPr>
        <p:spPr/>
        <p:txBody>
          <a:bodyPr/>
          <a:lstStyle>
            <a:lvl1pPr>
              <a:defRPr/>
            </a:lvl1pPr>
          </a:lstStyle>
          <a:p>
            <a:pPr>
              <a:defRPr/>
            </a:pPr>
            <a:fld id="{A8B5675D-42F4-4C70-B6DD-E0CE7BF055A3}"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a:t>© Hafer Die Alleskörner,VDGS e.V.</a:t>
            </a:r>
          </a:p>
        </p:txBody>
      </p:sp>
      <p:sp>
        <p:nvSpPr>
          <p:cNvPr id="6" name="Foliennummernplatzhalter 5"/>
          <p:cNvSpPr>
            <a:spLocks noGrp="1"/>
          </p:cNvSpPr>
          <p:nvPr>
            <p:ph type="sldNum" sz="quarter" idx="12"/>
          </p:nvPr>
        </p:nvSpPr>
        <p:spPr/>
        <p:txBody>
          <a:bodyPr/>
          <a:lstStyle>
            <a:lvl1pPr>
              <a:defRPr/>
            </a:lvl1pPr>
          </a:lstStyle>
          <a:p>
            <a:pPr>
              <a:defRPr/>
            </a:pPr>
            <a:fld id="{69A1DBC7-80A1-4E23-924D-ED5CDB5EDA92}"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Picture 4" descr="C:\Dokumente und Einstellungen\user\Eigene Dateien\A GNV Sparte Hafermühlen\Hafer Logo\Haferlogo.gif"/>
          <p:cNvPicPr>
            <a:picLocks noChangeAspect="1" noChangeArrowheads="1"/>
          </p:cNvPicPr>
          <p:nvPr userDrawn="1"/>
        </p:nvPicPr>
        <p:blipFill>
          <a:blip r:embed="rId2" cstate="email"/>
          <a:srcRect/>
          <a:stretch>
            <a:fillRect/>
          </a:stretch>
        </p:blipFill>
        <p:spPr bwMode="auto">
          <a:xfrm>
            <a:off x="7640638" y="125413"/>
            <a:ext cx="1395412" cy="711200"/>
          </a:xfrm>
          <a:prstGeom prst="rect">
            <a:avLst/>
          </a:prstGeom>
          <a:noFill/>
          <a:ln w="9525">
            <a:noFill/>
            <a:miter lim="800000"/>
            <a:headEnd/>
            <a:tailEnd/>
          </a:ln>
        </p:spPr>
      </p:pic>
      <p:sp>
        <p:nvSpPr>
          <p:cNvPr id="2" name="Titel 1"/>
          <p:cNvSpPr>
            <a:spLocks noGrp="1"/>
          </p:cNvSpPr>
          <p:nvPr>
            <p:ph type="title"/>
          </p:nvPr>
        </p:nvSpPr>
        <p:spPr>
          <a:xfrm>
            <a:off x="500034" y="500042"/>
            <a:ext cx="8229600" cy="114300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a:xfrm>
            <a:off x="-36513" y="6519863"/>
            <a:ext cx="5591176" cy="365125"/>
          </a:xfrm>
        </p:spPr>
        <p:txBody>
          <a:bodyPr/>
          <a:lstStyle>
            <a:lvl1pPr algn="l">
              <a:defRPr sz="900">
                <a:latin typeface="+mn-lt"/>
              </a:defRPr>
            </a:lvl1pPr>
          </a:lstStyle>
          <a:p>
            <a:pPr>
              <a:defRPr/>
            </a:pPr>
            <a:r>
              <a:rPr lang="de-DE"/>
              <a:t>© Hafer Die Alleskörner,VDGS e.V.</a:t>
            </a:r>
          </a:p>
        </p:txBody>
      </p:sp>
      <p:sp>
        <p:nvSpPr>
          <p:cNvPr id="6" name="Foliennummernplatzhalter 5"/>
          <p:cNvSpPr>
            <a:spLocks noGrp="1"/>
          </p:cNvSpPr>
          <p:nvPr>
            <p:ph type="sldNum" sz="quarter" idx="11"/>
          </p:nvPr>
        </p:nvSpPr>
        <p:spPr>
          <a:xfrm>
            <a:off x="7019925" y="6519863"/>
            <a:ext cx="2133600" cy="365125"/>
          </a:xfrm>
        </p:spPr>
        <p:txBody>
          <a:bodyPr/>
          <a:lstStyle>
            <a:lvl1pPr>
              <a:defRPr/>
            </a:lvl1pPr>
          </a:lstStyle>
          <a:p>
            <a:pPr>
              <a:defRPr/>
            </a:pPr>
            <a:fld id="{22A9F00E-4A31-40EF-92B8-88DE422B9C8E}" type="slidenum">
              <a:rPr lang="de-DE"/>
              <a:pPr>
                <a:defRPr/>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r>
              <a:rPr lang="de-DE"/>
              <a:t>© Hafer Die Alleskörner,VDGS e.V.</a:t>
            </a:r>
          </a:p>
        </p:txBody>
      </p:sp>
      <p:sp>
        <p:nvSpPr>
          <p:cNvPr id="6" name="Foliennummernplatzhalter 5"/>
          <p:cNvSpPr>
            <a:spLocks noGrp="1"/>
          </p:cNvSpPr>
          <p:nvPr>
            <p:ph type="sldNum" sz="quarter" idx="12"/>
          </p:nvPr>
        </p:nvSpPr>
        <p:spPr/>
        <p:txBody>
          <a:bodyPr/>
          <a:lstStyle>
            <a:lvl1pPr>
              <a:defRPr/>
            </a:lvl1pPr>
          </a:lstStyle>
          <a:p>
            <a:pPr>
              <a:defRPr/>
            </a:pPr>
            <a:fld id="{A7D7DA17-8DEC-484D-9DC4-2EC499000F6A}"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a:t>© Hafer Die Alleskörner,VDGS e.V.</a:t>
            </a:r>
          </a:p>
        </p:txBody>
      </p:sp>
      <p:sp>
        <p:nvSpPr>
          <p:cNvPr id="7" name="Foliennummernplatzhalter 5"/>
          <p:cNvSpPr>
            <a:spLocks noGrp="1"/>
          </p:cNvSpPr>
          <p:nvPr>
            <p:ph type="sldNum" sz="quarter" idx="12"/>
          </p:nvPr>
        </p:nvSpPr>
        <p:spPr/>
        <p:txBody>
          <a:bodyPr/>
          <a:lstStyle>
            <a:lvl1pPr>
              <a:defRPr/>
            </a:lvl1pPr>
          </a:lstStyle>
          <a:p>
            <a:pPr>
              <a:defRPr/>
            </a:pPr>
            <a:fld id="{D33AAD11-2445-4DEE-82D2-96AB68590C08}"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endParaRPr lang="de-DE"/>
          </a:p>
        </p:txBody>
      </p:sp>
      <p:sp>
        <p:nvSpPr>
          <p:cNvPr id="8" name="Fußzeilenplatzhalter 4"/>
          <p:cNvSpPr>
            <a:spLocks noGrp="1"/>
          </p:cNvSpPr>
          <p:nvPr>
            <p:ph type="ftr" sz="quarter" idx="11"/>
          </p:nvPr>
        </p:nvSpPr>
        <p:spPr/>
        <p:txBody>
          <a:bodyPr/>
          <a:lstStyle>
            <a:lvl1pPr>
              <a:defRPr/>
            </a:lvl1pPr>
          </a:lstStyle>
          <a:p>
            <a:pPr>
              <a:defRPr/>
            </a:pPr>
            <a:r>
              <a:rPr lang="de-DE"/>
              <a:t>© Hafer Die Alleskörner,VDGS e.V.</a:t>
            </a:r>
          </a:p>
        </p:txBody>
      </p:sp>
      <p:sp>
        <p:nvSpPr>
          <p:cNvPr id="9" name="Foliennummernplatzhalter 5"/>
          <p:cNvSpPr>
            <a:spLocks noGrp="1"/>
          </p:cNvSpPr>
          <p:nvPr>
            <p:ph type="sldNum" sz="quarter" idx="12"/>
          </p:nvPr>
        </p:nvSpPr>
        <p:spPr/>
        <p:txBody>
          <a:bodyPr/>
          <a:lstStyle>
            <a:lvl1pPr>
              <a:defRPr/>
            </a:lvl1pPr>
          </a:lstStyle>
          <a:p>
            <a:pPr>
              <a:defRPr/>
            </a:pPr>
            <a:fld id="{7AFE3196-0627-46D5-964B-5AF42C168251}"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endParaRPr lang="de-DE"/>
          </a:p>
        </p:txBody>
      </p:sp>
      <p:sp>
        <p:nvSpPr>
          <p:cNvPr id="4" name="Fußzeilenplatzhalter 4"/>
          <p:cNvSpPr>
            <a:spLocks noGrp="1"/>
          </p:cNvSpPr>
          <p:nvPr>
            <p:ph type="ftr" sz="quarter" idx="11"/>
          </p:nvPr>
        </p:nvSpPr>
        <p:spPr/>
        <p:txBody>
          <a:bodyPr/>
          <a:lstStyle>
            <a:lvl1pPr>
              <a:defRPr/>
            </a:lvl1pPr>
          </a:lstStyle>
          <a:p>
            <a:pPr>
              <a:defRPr/>
            </a:pPr>
            <a:r>
              <a:rPr lang="de-DE"/>
              <a:t>© Hafer Die Alleskörner,VDGS e.V.</a:t>
            </a:r>
          </a:p>
        </p:txBody>
      </p:sp>
      <p:sp>
        <p:nvSpPr>
          <p:cNvPr id="5" name="Foliennummernplatzhalter 5"/>
          <p:cNvSpPr>
            <a:spLocks noGrp="1"/>
          </p:cNvSpPr>
          <p:nvPr>
            <p:ph type="sldNum" sz="quarter" idx="12"/>
          </p:nvPr>
        </p:nvSpPr>
        <p:spPr/>
        <p:txBody>
          <a:bodyPr/>
          <a:lstStyle>
            <a:lvl1pPr>
              <a:defRPr/>
            </a:lvl1pPr>
          </a:lstStyle>
          <a:p>
            <a:pPr>
              <a:defRPr/>
            </a:pPr>
            <a:fld id="{9D79C8ED-7B3A-4352-9A03-87EAB9BBB8DD}"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endParaRPr lang="de-DE"/>
          </a:p>
        </p:txBody>
      </p:sp>
      <p:sp>
        <p:nvSpPr>
          <p:cNvPr id="3" name="Fußzeilenplatzhalter 4"/>
          <p:cNvSpPr>
            <a:spLocks noGrp="1"/>
          </p:cNvSpPr>
          <p:nvPr>
            <p:ph type="ftr" sz="quarter" idx="11"/>
          </p:nvPr>
        </p:nvSpPr>
        <p:spPr/>
        <p:txBody>
          <a:bodyPr/>
          <a:lstStyle>
            <a:lvl1pPr>
              <a:defRPr/>
            </a:lvl1pPr>
          </a:lstStyle>
          <a:p>
            <a:pPr>
              <a:defRPr/>
            </a:pPr>
            <a:r>
              <a:rPr lang="de-DE"/>
              <a:t>© Hafer Die Alleskörner,VDGS e.V.</a:t>
            </a:r>
          </a:p>
        </p:txBody>
      </p:sp>
      <p:sp>
        <p:nvSpPr>
          <p:cNvPr id="4" name="Foliennummernplatzhalter 5"/>
          <p:cNvSpPr>
            <a:spLocks noGrp="1"/>
          </p:cNvSpPr>
          <p:nvPr>
            <p:ph type="sldNum" sz="quarter" idx="12"/>
          </p:nvPr>
        </p:nvSpPr>
        <p:spPr/>
        <p:txBody>
          <a:bodyPr/>
          <a:lstStyle>
            <a:lvl1pPr>
              <a:defRPr/>
            </a:lvl1pPr>
          </a:lstStyle>
          <a:p>
            <a:pPr>
              <a:defRPr/>
            </a:pPr>
            <a:fld id="{E5BFBBA3-6777-4856-9908-D62B50A7E797}"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a:t>© Hafer Die Alleskörner,VDGS e.V.</a:t>
            </a:r>
          </a:p>
        </p:txBody>
      </p:sp>
      <p:sp>
        <p:nvSpPr>
          <p:cNvPr id="7" name="Foliennummernplatzhalter 5"/>
          <p:cNvSpPr>
            <a:spLocks noGrp="1"/>
          </p:cNvSpPr>
          <p:nvPr>
            <p:ph type="sldNum" sz="quarter" idx="12"/>
          </p:nvPr>
        </p:nvSpPr>
        <p:spPr/>
        <p:txBody>
          <a:bodyPr/>
          <a:lstStyle>
            <a:lvl1pPr>
              <a:defRPr/>
            </a:lvl1pPr>
          </a:lstStyle>
          <a:p>
            <a:pPr>
              <a:defRPr/>
            </a:pPr>
            <a:fld id="{7D0790AE-F843-4797-8A28-65C229B95D86}"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endParaRPr lang="de-DE"/>
          </a:p>
        </p:txBody>
      </p:sp>
      <p:sp>
        <p:nvSpPr>
          <p:cNvPr id="6" name="Fußzeilenplatzhalter 4"/>
          <p:cNvSpPr>
            <a:spLocks noGrp="1"/>
          </p:cNvSpPr>
          <p:nvPr>
            <p:ph type="ftr" sz="quarter" idx="11"/>
          </p:nvPr>
        </p:nvSpPr>
        <p:spPr/>
        <p:txBody>
          <a:bodyPr/>
          <a:lstStyle>
            <a:lvl1pPr>
              <a:defRPr/>
            </a:lvl1pPr>
          </a:lstStyle>
          <a:p>
            <a:pPr>
              <a:defRPr/>
            </a:pPr>
            <a:r>
              <a:rPr lang="de-DE"/>
              <a:t>© Hafer Die Alleskörner,VDGS e.V.</a:t>
            </a:r>
          </a:p>
        </p:txBody>
      </p:sp>
      <p:sp>
        <p:nvSpPr>
          <p:cNvPr id="7" name="Foliennummernplatzhalter 5"/>
          <p:cNvSpPr>
            <a:spLocks noGrp="1"/>
          </p:cNvSpPr>
          <p:nvPr>
            <p:ph type="sldNum" sz="quarter" idx="12"/>
          </p:nvPr>
        </p:nvSpPr>
        <p:spPr/>
        <p:txBody>
          <a:bodyPr/>
          <a:lstStyle>
            <a:lvl1pPr>
              <a:defRPr/>
            </a:lvl1pPr>
          </a:lstStyle>
          <a:p>
            <a:pPr>
              <a:defRPr/>
            </a:pPr>
            <a:fld id="{63CFD53E-55B3-4246-B722-DD244FBCF815}"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blip>
          <a:srcRect/>
          <a:stretch>
            <a:fillRect l="-28000" r="-28000"/>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de-DE"/>
              <a:t>© Hafer Die Alleskörner,VDGS e.V.</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FE5A2B66-1367-47AE-B7F4-A98DC341DF06}"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5046" r:id="rId1"/>
    <p:sldLayoutId id="2147485047" r:id="rId2"/>
    <p:sldLayoutId id="2147485037" r:id="rId3"/>
    <p:sldLayoutId id="2147485038" r:id="rId4"/>
    <p:sldLayoutId id="2147485039" r:id="rId5"/>
    <p:sldLayoutId id="2147485040" r:id="rId6"/>
    <p:sldLayoutId id="2147485041" r:id="rId7"/>
    <p:sldLayoutId id="2147485042" r:id="rId8"/>
    <p:sldLayoutId id="2147485043" r:id="rId9"/>
    <p:sldLayoutId id="2147485044" r:id="rId10"/>
    <p:sldLayoutId id="214748504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8.jpeg"/><Relationship Id="rId3" Type="http://schemas.openxmlformats.org/officeDocument/2006/relationships/image" Target="../media/image68.jpeg"/><Relationship Id="rId7" Type="http://schemas.openxmlformats.org/officeDocument/2006/relationships/image" Target="../media/image72.jpeg"/><Relationship Id="rId12" Type="http://schemas.openxmlformats.org/officeDocument/2006/relationships/image" Target="../media/image77.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9.jpeg"/><Relationship Id="rId9" Type="http://schemas.openxmlformats.org/officeDocument/2006/relationships/image" Target="../media/image74.jpeg"/><Relationship Id="rId14" Type="http://schemas.openxmlformats.org/officeDocument/2006/relationships/image" Target="../media/image7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image" Target="../media/image82.jpeg"/><Relationship Id="rId10" Type="http://schemas.openxmlformats.org/officeDocument/2006/relationships/image" Target="../media/image87.png"/><Relationship Id="rId4" Type="http://schemas.openxmlformats.org/officeDocument/2006/relationships/image" Target="../media/image81.jpeg"/><Relationship Id="rId9" Type="http://schemas.openxmlformats.org/officeDocument/2006/relationships/image" Target="../media/image86.png"/></Relationships>
</file>

<file path=ppt/slides/_rels/slide47.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alleskoerner.d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D:\Eigene Dateien\A GNV Sparte Hafermühlen\Hafer Fotos und Rezepte\Broschüre\Haferkörner.jpg"/>
          <p:cNvPicPr>
            <a:picLocks noChangeAspect="1" noChangeArrowheads="1"/>
          </p:cNvPicPr>
          <p:nvPr/>
        </p:nvPicPr>
        <p:blipFill>
          <a:blip r:embed="rId3" cstate="email"/>
          <a:srcRect/>
          <a:stretch>
            <a:fillRect/>
          </a:stretch>
        </p:blipFill>
        <p:spPr bwMode="auto">
          <a:xfrm>
            <a:off x="0" y="2792413"/>
            <a:ext cx="2160588" cy="1573212"/>
          </a:xfrm>
          <a:prstGeom prst="rect">
            <a:avLst/>
          </a:prstGeom>
          <a:noFill/>
          <a:ln w="9525">
            <a:noFill/>
            <a:miter lim="800000"/>
            <a:headEnd/>
            <a:tailEnd/>
          </a:ln>
        </p:spPr>
      </p:pic>
      <p:pic>
        <p:nvPicPr>
          <p:cNvPr id="4099" name="Picture 2" descr="D:\Eigene Dateien\A GNV Sparte Hafermühlen\Hafer Fotos und Rezepte\Fotolia\Fotolia Fotos 2015\gekauft quartal 2\Fotolia_43612948_M_© photocrew - Fotolia.com.jpg"/>
          <p:cNvPicPr>
            <a:picLocks noChangeAspect="1" noChangeArrowheads="1"/>
          </p:cNvPicPr>
          <p:nvPr/>
        </p:nvPicPr>
        <p:blipFill>
          <a:blip r:embed="rId4" cstate="email"/>
          <a:srcRect/>
          <a:stretch>
            <a:fillRect/>
          </a:stretch>
        </p:blipFill>
        <p:spPr bwMode="auto">
          <a:xfrm>
            <a:off x="0" y="-26988"/>
            <a:ext cx="9155113" cy="6884988"/>
          </a:xfrm>
          <a:prstGeom prst="rect">
            <a:avLst/>
          </a:prstGeom>
          <a:noFill/>
          <a:ln w="9525">
            <a:noFill/>
            <a:miter lim="800000"/>
            <a:headEnd/>
            <a:tailEnd/>
          </a:ln>
        </p:spPr>
      </p:pic>
      <p:pic>
        <p:nvPicPr>
          <p:cNvPr id="4100" name="Picture 5" descr="D:\Eigene Dateien\A GNV Sparte Hafermühlen\Hafer Fotos und Rezepte\Broschüre\Haferkörner.jpg"/>
          <p:cNvPicPr>
            <a:picLocks noChangeAspect="1" noChangeArrowheads="1"/>
          </p:cNvPicPr>
          <p:nvPr/>
        </p:nvPicPr>
        <p:blipFill>
          <a:blip r:embed="rId5" cstate="email"/>
          <a:srcRect/>
          <a:stretch>
            <a:fillRect/>
          </a:stretch>
        </p:blipFill>
        <p:spPr bwMode="auto">
          <a:xfrm>
            <a:off x="0" y="4365625"/>
            <a:ext cx="2160588" cy="1799679"/>
          </a:xfrm>
          <a:prstGeom prst="rect">
            <a:avLst/>
          </a:prstGeom>
          <a:noFill/>
          <a:ln w="9525">
            <a:noFill/>
            <a:miter lim="800000"/>
            <a:headEnd/>
            <a:tailEnd/>
          </a:ln>
        </p:spPr>
      </p:pic>
      <p:sp>
        <p:nvSpPr>
          <p:cNvPr id="7" name="Rechteck 6"/>
          <p:cNvSpPr/>
          <p:nvPr/>
        </p:nvSpPr>
        <p:spPr>
          <a:xfrm>
            <a:off x="0" y="2781300"/>
            <a:ext cx="2160588" cy="158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4102" name="Picture 6" descr="D:\Eigene Dateien\A GNV Sparte Hafermühlen\Hafer Logo\Haferlogo_RGB.jpg"/>
          <p:cNvPicPr>
            <a:picLocks noChangeAspect="1" noChangeArrowheads="1"/>
          </p:cNvPicPr>
          <p:nvPr/>
        </p:nvPicPr>
        <p:blipFill>
          <a:blip r:embed="rId6" cstate="email"/>
          <a:srcRect/>
          <a:stretch>
            <a:fillRect/>
          </a:stretch>
        </p:blipFill>
        <p:spPr bwMode="auto">
          <a:xfrm>
            <a:off x="34925" y="3068638"/>
            <a:ext cx="1978025" cy="1008062"/>
          </a:xfrm>
          <a:prstGeom prst="rect">
            <a:avLst/>
          </a:prstGeom>
          <a:noFill/>
          <a:ln w="9525">
            <a:noFill/>
            <a:miter lim="800000"/>
            <a:headEnd/>
            <a:tailEnd/>
          </a:ln>
        </p:spPr>
      </p:pic>
      <p:sp>
        <p:nvSpPr>
          <p:cNvPr id="4103" name="Titel 1"/>
          <p:cNvSpPr>
            <a:spLocks noGrp="1"/>
          </p:cNvSpPr>
          <p:nvPr>
            <p:ph type="ctrTitle"/>
          </p:nvPr>
        </p:nvSpPr>
        <p:spPr>
          <a:xfrm>
            <a:off x="2124075" y="4360863"/>
            <a:ext cx="7019925" cy="1819675"/>
          </a:xfrm>
          <a:solidFill>
            <a:srgbClr val="A32730"/>
          </a:solidFill>
        </p:spPr>
        <p:txBody>
          <a:bodyPr/>
          <a:lstStyle/>
          <a:p>
            <a:pPr eaLnBrk="1" hangingPunct="1"/>
            <a:r>
              <a:rPr lang="de-DE" sz="2400" b="1" dirty="0" smtClean="0">
                <a:solidFill>
                  <a:schemeClr val="bg1"/>
                </a:solidFill>
              </a:rPr>
              <a:t>Warum Hafer die „Alleskörner“ sind …</a:t>
            </a:r>
            <a:br>
              <a:rPr lang="de-DE" sz="2400" b="1" dirty="0" smtClean="0">
                <a:solidFill>
                  <a:schemeClr val="bg1"/>
                </a:solidFill>
              </a:rPr>
            </a:br>
            <a:r>
              <a:rPr lang="de-DE" sz="2400" b="1" dirty="0" smtClean="0">
                <a:solidFill>
                  <a:schemeClr val="bg1"/>
                </a:solidFill>
              </a:rPr>
              <a:t/>
            </a:r>
            <a:br>
              <a:rPr lang="de-DE" sz="2400" b="1" dirty="0" smtClean="0">
                <a:solidFill>
                  <a:schemeClr val="bg1"/>
                </a:solidFill>
              </a:rPr>
            </a:br>
            <a:r>
              <a:rPr lang="de-DE" sz="1600" b="1" i="1" dirty="0" smtClean="0">
                <a:solidFill>
                  <a:schemeClr val="bg1"/>
                </a:solidFill>
              </a:rPr>
              <a:t>Warenkunde- und Sortimentsschulung für LEH, Back- und Gastgewerbe</a:t>
            </a:r>
            <a:r>
              <a:rPr lang="de-DE" sz="1600" b="1" dirty="0" smtClean="0">
                <a:solidFill>
                  <a:schemeClr val="bg1"/>
                </a:solidFill>
              </a:rPr>
              <a:t/>
            </a:r>
            <a:br>
              <a:rPr lang="de-DE" sz="1600" b="1" dirty="0" smtClean="0">
                <a:solidFill>
                  <a:schemeClr val="bg1"/>
                </a:solidFill>
              </a:rPr>
            </a:br>
            <a:r>
              <a:rPr lang="de-DE" sz="2400" b="1" dirty="0" smtClean="0">
                <a:solidFill>
                  <a:schemeClr val="bg1"/>
                </a:solidFill>
              </a:rPr>
              <a:t/>
            </a:r>
            <a:br>
              <a:rPr lang="de-DE" sz="2400" b="1" dirty="0" smtClean="0">
                <a:solidFill>
                  <a:schemeClr val="bg1"/>
                </a:solidFill>
              </a:rPr>
            </a:br>
            <a:r>
              <a:rPr lang="de-DE" sz="1400" b="1" dirty="0" smtClean="0">
                <a:solidFill>
                  <a:schemeClr val="bg1"/>
                </a:solidFill>
              </a:rPr>
              <a:t>© Hafer Die Alleskörner, VDGS e.V.</a:t>
            </a:r>
            <a:br>
              <a:rPr lang="de-DE" sz="1400" b="1" dirty="0" smtClean="0">
                <a:solidFill>
                  <a:schemeClr val="bg1"/>
                </a:solidFill>
              </a:rPr>
            </a:br>
            <a:r>
              <a:rPr lang="de-DE" sz="1400" b="1" dirty="0" smtClean="0">
                <a:solidFill>
                  <a:schemeClr val="bg1"/>
                </a:solidFill>
              </a:rPr>
              <a:t>www.alleskoerner.de   -   www.facebook.com/haferdiealleskoerner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3"/>
          <p:cNvSpPr>
            <a:spLocks noGrp="1"/>
          </p:cNvSpPr>
          <p:nvPr>
            <p:ph type="sldNum" sz="quarter" idx="11"/>
          </p:nvPr>
        </p:nvSpPr>
        <p:spPr/>
        <p:txBody>
          <a:bodyPr/>
          <a:lstStyle/>
          <a:p>
            <a:pPr>
              <a:defRPr/>
            </a:pPr>
            <a:fld id="{66FBD758-0B92-4425-BBAD-F3BC480976AC}" type="slidenum">
              <a:rPr lang="de-DE" smtClean="0"/>
              <a:pPr>
                <a:defRPr/>
              </a:pPr>
              <a:t>10</a:t>
            </a:fld>
            <a:endParaRPr lang="de-DE" dirty="0"/>
          </a:p>
        </p:txBody>
      </p:sp>
      <p:sp>
        <p:nvSpPr>
          <p:cNvPr id="14" name="Fußzeilenplatzhalter 13"/>
          <p:cNvSpPr>
            <a:spLocks noGrp="1"/>
          </p:cNvSpPr>
          <p:nvPr>
            <p:ph type="ftr" sz="quarter" idx="10"/>
          </p:nvPr>
        </p:nvSpPr>
        <p:spPr/>
        <p:txBody>
          <a:bodyPr/>
          <a:lstStyle/>
          <a:p>
            <a:pPr>
              <a:defRPr/>
            </a:pPr>
            <a:r>
              <a:rPr lang="de-DE"/>
              <a:t>© Hafer Die Alleskörner,VDGS e.V.</a:t>
            </a:r>
          </a:p>
        </p:txBody>
      </p:sp>
      <p:sp>
        <p:nvSpPr>
          <p:cNvPr id="20" name="Rechteck 19"/>
          <p:cNvSpPr/>
          <p:nvPr/>
        </p:nvSpPr>
        <p:spPr>
          <a:xfrm>
            <a:off x="35496" y="44624"/>
            <a:ext cx="7488832"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Vom Haferkorn zur Haferflocke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Der kleine Unterschied zwischen Flocken und Kleie</a:t>
            </a:r>
          </a:p>
        </p:txBody>
      </p:sp>
      <p:pic>
        <p:nvPicPr>
          <p:cNvPr id="12293" name="Picture 2" descr="D:\Eigene Dateien\A GNV Sparte Hafermühlen\Hafer Fotos und Rezepte\Grafiken 2014\4676_VDGS_Alleskoerner_Grafik4_WEB.PNG"/>
          <p:cNvPicPr>
            <a:picLocks noChangeAspect="1" noChangeArrowheads="1"/>
          </p:cNvPicPr>
          <p:nvPr/>
        </p:nvPicPr>
        <p:blipFill>
          <a:blip r:embed="rId3" cstate="email"/>
          <a:srcRect l="2798" t="14386" r="3421" b="5840"/>
          <a:stretch>
            <a:fillRect/>
          </a:stretch>
        </p:blipFill>
        <p:spPr bwMode="auto">
          <a:xfrm>
            <a:off x="755650" y="1196975"/>
            <a:ext cx="5614988" cy="5111750"/>
          </a:xfrm>
          <a:prstGeom prst="rect">
            <a:avLst/>
          </a:prstGeom>
          <a:noFill/>
          <a:ln w="9525">
            <a:noFill/>
            <a:miter lim="800000"/>
            <a:headEnd/>
            <a:tailEnd/>
          </a:ln>
        </p:spPr>
      </p:pic>
      <p:sp>
        <p:nvSpPr>
          <p:cNvPr id="12294" name="Textfeld 18"/>
          <p:cNvSpPr txBox="1">
            <a:spLocks noChangeArrowheads="1"/>
          </p:cNvSpPr>
          <p:nvPr/>
        </p:nvSpPr>
        <p:spPr bwMode="auto">
          <a:xfrm>
            <a:off x="6372225" y="4881563"/>
            <a:ext cx="415925" cy="923925"/>
          </a:xfrm>
          <a:prstGeom prst="rect">
            <a:avLst/>
          </a:prstGeom>
          <a:noFill/>
          <a:ln w="9525">
            <a:noFill/>
            <a:miter lim="800000"/>
            <a:headEnd/>
            <a:tailEnd/>
          </a:ln>
        </p:spPr>
        <p:txBody>
          <a:bodyPr wrap="none">
            <a:spAutoFit/>
          </a:bodyPr>
          <a:lstStyle/>
          <a:p>
            <a:r>
              <a:rPr lang="de-DE" sz="5400" b="1"/>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Inhaltsplatzhalter 2"/>
          <p:cNvSpPr>
            <a:spLocks noGrp="1"/>
          </p:cNvSpPr>
          <p:nvPr>
            <p:ph idx="1"/>
          </p:nvPr>
        </p:nvSpPr>
        <p:spPr>
          <a:xfrm>
            <a:off x="107950" y="1268760"/>
            <a:ext cx="6329363" cy="5328592"/>
          </a:xfrm>
        </p:spPr>
        <p:txBody>
          <a:bodyPr/>
          <a:lstStyle/>
          <a:p>
            <a:pPr marL="514350" indent="-457200">
              <a:spcBef>
                <a:spcPts val="1000"/>
              </a:spcBef>
              <a:buClr>
                <a:srgbClr val="A32730"/>
              </a:buClr>
              <a:buFont typeface="+mj-lt"/>
              <a:buAutoNum type="arabicParenBoth"/>
              <a:defRPr/>
            </a:pPr>
            <a:r>
              <a:rPr lang="de-DE" sz="2000" dirty="0" smtClean="0"/>
              <a:t>Ganze Haferkerne</a:t>
            </a:r>
          </a:p>
          <a:p>
            <a:pPr marL="514350" indent="-457200">
              <a:spcBef>
                <a:spcPts val="1000"/>
              </a:spcBef>
              <a:buClr>
                <a:srgbClr val="A32730"/>
              </a:buClr>
              <a:buFont typeface="+mj-lt"/>
              <a:buAutoNum type="arabicParenBoth"/>
              <a:defRPr/>
            </a:pPr>
            <a:r>
              <a:rPr lang="de-DE" sz="2000" dirty="0" smtClean="0"/>
              <a:t>Hafergrütze (in kleine Stücke geschnittene Haferkerne)</a:t>
            </a:r>
          </a:p>
          <a:p>
            <a:pPr marL="514350" indent="-457200">
              <a:spcBef>
                <a:spcPts val="1000"/>
              </a:spcBef>
              <a:buClr>
                <a:srgbClr val="A32730"/>
              </a:buClr>
              <a:buFont typeface="+mj-lt"/>
              <a:buAutoNum type="arabicParenBoth"/>
              <a:defRPr/>
            </a:pPr>
            <a:r>
              <a:rPr lang="de-DE" sz="2000" dirty="0" smtClean="0"/>
              <a:t>Kernige Haferflocken (Großblatthaferflocken)</a:t>
            </a:r>
          </a:p>
          <a:p>
            <a:pPr marL="514350" indent="-457200">
              <a:spcBef>
                <a:spcPts val="1000"/>
              </a:spcBef>
              <a:buClr>
                <a:srgbClr val="A32730"/>
              </a:buClr>
              <a:buFont typeface="+mj-lt"/>
              <a:buAutoNum type="arabicParenBoth"/>
              <a:defRPr/>
            </a:pPr>
            <a:r>
              <a:rPr lang="de-DE" sz="2000" dirty="0" smtClean="0"/>
              <a:t>Zarte Haferflocken (Kleinblatthaferflocken)</a:t>
            </a:r>
          </a:p>
          <a:p>
            <a:pPr marL="514350" indent="-457200">
              <a:spcBef>
                <a:spcPts val="1000"/>
              </a:spcBef>
              <a:buClr>
                <a:srgbClr val="A32730"/>
              </a:buClr>
              <a:buFont typeface="+mj-lt"/>
              <a:buAutoNum type="arabicParenBoth"/>
              <a:defRPr/>
            </a:pPr>
            <a:r>
              <a:rPr lang="de-DE" sz="2000" dirty="0" smtClean="0"/>
              <a:t>Lösliche Haferflocken</a:t>
            </a:r>
          </a:p>
          <a:p>
            <a:pPr marL="514350" indent="-457200">
              <a:spcBef>
                <a:spcPts val="1000"/>
              </a:spcBef>
              <a:buClr>
                <a:srgbClr val="A32730"/>
              </a:buClr>
              <a:buFont typeface="+mj-lt"/>
              <a:buAutoNum type="arabicParenBoth"/>
              <a:defRPr/>
            </a:pPr>
            <a:r>
              <a:rPr lang="de-DE" sz="2000" dirty="0" smtClean="0"/>
              <a:t>Haferkleie-Grieß</a:t>
            </a:r>
          </a:p>
          <a:p>
            <a:pPr marL="514350" indent="-457200">
              <a:spcBef>
                <a:spcPts val="1000"/>
              </a:spcBef>
              <a:buClr>
                <a:srgbClr val="A32730"/>
              </a:buClr>
              <a:buFont typeface="+mj-lt"/>
              <a:buAutoNum type="arabicParenBoth"/>
              <a:defRPr/>
            </a:pPr>
            <a:r>
              <a:rPr lang="de-DE" sz="2000" dirty="0" smtClean="0"/>
              <a:t>Lösliche Haferkleie-Flocken</a:t>
            </a:r>
          </a:p>
          <a:p>
            <a:pPr marL="514350" indent="-457200">
              <a:spcBef>
                <a:spcPts val="1000"/>
              </a:spcBef>
              <a:buClr>
                <a:srgbClr val="A32730"/>
              </a:buClr>
              <a:buFont typeface="+mj-lt"/>
              <a:buAutoNum type="arabicParenBoth"/>
              <a:defRPr/>
            </a:pPr>
            <a:endParaRPr lang="de-DE" sz="2000" dirty="0" smtClean="0"/>
          </a:p>
          <a:p>
            <a:pPr marL="457200" indent="-457200">
              <a:spcBef>
                <a:spcPts val="1000"/>
              </a:spcBef>
              <a:buFont typeface="+mj-lt"/>
              <a:buAutoNum type="arabicParenBoth"/>
              <a:defRPr/>
            </a:pPr>
            <a:endParaRPr lang="de-DE" sz="2000" dirty="0" smtClean="0"/>
          </a:p>
        </p:txBody>
      </p:sp>
      <p:sp>
        <p:nvSpPr>
          <p:cNvPr id="4" name="Foliennummernplatzhalter 3"/>
          <p:cNvSpPr>
            <a:spLocks noGrp="1"/>
          </p:cNvSpPr>
          <p:nvPr>
            <p:ph type="sldNum" sz="quarter" idx="11"/>
          </p:nvPr>
        </p:nvSpPr>
        <p:spPr/>
        <p:txBody>
          <a:bodyPr/>
          <a:lstStyle/>
          <a:p>
            <a:pPr>
              <a:defRPr/>
            </a:pPr>
            <a:fld id="{89F64F17-62D4-4C7F-B064-E6BD7D5A0CF9}" type="slidenum">
              <a:rPr lang="de-DE" smtClean="0"/>
              <a:pPr>
                <a:defRPr/>
              </a:pPr>
              <a:t>11</a:t>
            </a:fld>
            <a:endParaRPr lang="de-DE" dirty="0"/>
          </a:p>
        </p:txBody>
      </p:sp>
      <p:sp>
        <p:nvSpPr>
          <p:cNvPr id="6" name="Fußzeilenplatzhalter 5"/>
          <p:cNvSpPr>
            <a:spLocks noGrp="1"/>
          </p:cNvSpPr>
          <p:nvPr>
            <p:ph type="ftr" sz="quarter" idx="10"/>
          </p:nvPr>
        </p:nvSpPr>
        <p:spPr/>
        <p:txBody>
          <a:bodyPr/>
          <a:lstStyle/>
          <a:p>
            <a:pPr>
              <a:defRPr/>
            </a:pPr>
            <a:r>
              <a:rPr lang="de-DE" smtClean="0"/>
              <a:t>© Hafer Die Alleskörner,VDGS e.V.</a:t>
            </a:r>
            <a:endParaRPr lang="de-DE" dirty="0"/>
          </a:p>
        </p:txBody>
      </p:sp>
      <p:pic>
        <p:nvPicPr>
          <p:cNvPr id="13317" name="Picture 3" descr="D:\Eigene Dateien\A GNV Sparte Hafermühlen\Hafer Fotos und Rezepte\Fotos Produktkategorien\Final-hafer-4039_Kerne.jpg"/>
          <p:cNvPicPr>
            <a:picLocks noChangeAspect="1" noChangeArrowheads="1"/>
          </p:cNvPicPr>
          <p:nvPr/>
        </p:nvPicPr>
        <p:blipFill>
          <a:blip r:embed="rId3" cstate="email"/>
          <a:srcRect/>
          <a:stretch>
            <a:fillRect/>
          </a:stretch>
        </p:blipFill>
        <p:spPr bwMode="auto">
          <a:xfrm>
            <a:off x="7596188" y="1268413"/>
            <a:ext cx="1296987" cy="1152525"/>
          </a:xfrm>
          <a:prstGeom prst="rect">
            <a:avLst/>
          </a:prstGeom>
          <a:noFill/>
          <a:ln w="9525">
            <a:noFill/>
            <a:miter lim="800000"/>
            <a:headEnd/>
            <a:tailEnd/>
          </a:ln>
        </p:spPr>
      </p:pic>
      <p:pic>
        <p:nvPicPr>
          <p:cNvPr id="13320" name="Picture 2" descr="D:\Eigene Dateien\A GNV Sparte Hafermühlen\Hafer Fotos und Rezepte\Fotos Produktkategorien\GNV Hafer Die Alleskörner_Haferflocken kernig.jpg"/>
          <p:cNvPicPr>
            <a:picLocks noChangeAspect="1" noChangeArrowheads="1"/>
          </p:cNvPicPr>
          <p:nvPr/>
        </p:nvPicPr>
        <p:blipFill>
          <a:blip r:embed="rId4" cstate="email"/>
          <a:srcRect/>
          <a:stretch>
            <a:fillRect/>
          </a:stretch>
        </p:blipFill>
        <p:spPr bwMode="auto">
          <a:xfrm>
            <a:off x="7596188" y="2492375"/>
            <a:ext cx="1296987" cy="1296988"/>
          </a:xfrm>
          <a:prstGeom prst="rect">
            <a:avLst/>
          </a:prstGeom>
          <a:noFill/>
          <a:ln w="9525">
            <a:noFill/>
            <a:miter lim="800000"/>
            <a:headEnd/>
            <a:tailEnd/>
          </a:ln>
        </p:spPr>
      </p:pic>
      <p:pic>
        <p:nvPicPr>
          <p:cNvPr id="13321" name="Picture 3" descr="D:\Eigene Dateien\A GNV Sparte Hafermühlen\Hafer Fotos und Rezepte\Fotos Produktkategorien\GNV Hafer Die Alleskörner_Haferflocken löslich.jpg"/>
          <p:cNvPicPr>
            <a:picLocks noChangeAspect="1" noChangeArrowheads="1"/>
          </p:cNvPicPr>
          <p:nvPr/>
        </p:nvPicPr>
        <p:blipFill>
          <a:blip r:embed="rId5" cstate="email"/>
          <a:srcRect/>
          <a:stretch>
            <a:fillRect/>
          </a:stretch>
        </p:blipFill>
        <p:spPr bwMode="auto">
          <a:xfrm>
            <a:off x="7596188" y="3860800"/>
            <a:ext cx="1296987" cy="1296988"/>
          </a:xfrm>
          <a:prstGeom prst="rect">
            <a:avLst/>
          </a:prstGeom>
          <a:noFill/>
          <a:ln w="9525">
            <a:noFill/>
            <a:miter lim="800000"/>
            <a:headEnd/>
            <a:tailEnd/>
          </a:ln>
        </p:spPr>
      </p:pic>
      <p:pic>
        <p:nvPicPr>
          <p:cNvPr id="13322" name="Picture 4" descr="D:\Eigene Dateien\A GNV Sparte Hafermühlen\Hafer Fotos und Rezepte\Fotos Produktkategorien\GNV Hafer Die Alleskörner_Haferflocken zart.jpg"/>
          <p:cNvPicPr>
            <a:picLocks noChangeAspect="1" noChangeArrowheads="1"/>
          </p:cNvPicPr>
          <p:nvPr/>
        </p:nvPicPr>
        <p:blipFill>
          <a:blip r:embed="rId6" cstate="email"/>
          <a:srcRect/>
          <a:stretch>
            <a:fillRect/>
          </a:stretch>
        </p:blipFill>
        <p:spPr bwMode="auto">
          <a:xfrm>
            <a:off x="6223000" y="3392264"/>
            <a:ext cx="1306513" cy="1152525"/>
          </a:xfrm>
          <a:prstGeom prst="rect">
            <a:avLst/>
          </a:prstGeom>
          <a:noFill/>
          <a:ln w="9525">
            <a:noFill/>
            <a:miter lim="800000"/>
            <a:headEnd/>
            <a:tailEnd/>
          </a:ln>
        </p:spPr>
      </p:pic>
      <p:pic>
        <p:nvPicPr>
          <p:cNvPr id="13323" name="Picture 5" descr="D:\Eigene Dateien\A GNV Sparte Hafermühlen\Hafer Fotos und Rezepte\Fotos Produktkategorien\GNV Hafer Die Alleskörner_Hafergrütze.jpg"/>
          <p:cNvPicPr>
            <a:picLocks noChangeAspect="1" noChangeArrowheads="1"/>
          </p:cNvPicPr>
          <p:nvPr/>
        </p:nvPicPr>
        <p:blipFill>
          <a:blip r:embed="rId7" cstate="email"/>
          <a:srcRect/>
          <a:stretch>
            <a:fillRect/>
          </a:stretch>
        </p:blipFill>
        <p:spPr bwMode="auto">
          <a:xfrm>
            <a:off x="6227763" y="2096864"/>
            <a:ext cx="1296987" cy="1236662"/>
          </a:xfrm>
          <a:prstGeom prst="rect">
            <a:avLst/>
          </a:prstGeom>
          <a:noFill/>
          <a:ln w="9525">
            <a:noFill/>
            <a:miter lim="800000"/>
            <a:headEnd/>
            <a:tailEnd/>
          </a:ln>
        </p:spPr>
      </p:pic>
      <p:pic>
        <p:nvPicPr>
          <p:cNvPr id="13325" name="Picture 15" descr="D:\Eigene Dateien\A GNV Sparte Hafermühlen\Hafer Fotos und Rezepte\Fotos Produktkategorien\GNV Hafer Die Alleskörner_Haferkleie in Grießform.jpg"/>
          <p:cNvPicPr>
            <a:picLocks noChangeAspect="1" noChangeArrowheads="1"/>
          </p:cNvPicPr>
          <p:nvPr/>
        </p:nvPicPr>
        <p:blipFill>
          <a:blip r:embed="rId8" cstate="email"/>
          <a:srcRect/>
          <a:stretch>
            <a:fillRect/>
          </a:stretch>
        </p:blipFill>
        <p:spPr bwMode="auto">
          <a:xfrm>
            <a:off x="6227763" y="4616226"/>
            <a:ext cx="1296987" cy="1189038"/>
          </a:xfrm>
          <a:prstGeom prst="rect">
            <a:avLst/>
          </a:prstGeom>
          <a:noFill/>
          <a:ln w="9525">
            <a:noFill/>
            <a:miter lim="800000"/>
            <a:headEnd/>
            <a:tailEnd/>
          </a:ln>
        </p:spPr>
      </p:pic>
      <p:pic>
        <p:nvPicPr>
          <p:cNvPr id="13326" name="Picture 16" descr="D:\Eigene Dateien\A GNV Sparte Hafermühlen\Hafer Fotos und Rezepte\Fotos Produktkategorien\GNV Hafer Die Alleskörner_Haferkleie in löslichen Flocken.jpg"/>
          <p:cNvPicPr>
            <a:picLocks noChangeAspect="1" noChangeArrowheads="1"/>
          </p:cNvPicPr>
          <p:nvPr/>
        </p:nvPicPr>
        <p:blipFill>
          <a:blip r:embed="rId9" cstate="email"/>
          <a:srcRect/>
          <a:stretch>
            <a:fillRect/>
          </a:stretch>
        </p:blipFill>
        <p:spPr bwMode="auto">
          <a:xfrm>
            <a:off x="7596188" y="5229225"/>
            <a:ext cx="1296987" cy="1357313"/>
          </a:xfrm>
          <a:prstGeom prst="rect">
            <a:avLst/>
          </a:prstGeom>
          <a:noFill/>
          <a:ln w="9525">
            <a:noFill/>
            <a:miter lim="800000"/>
            <a:headEnd/>
            <a:tailEnd/>
          </a:ln>
        </p:spPr>
      </p:pic>
      <p:sp>
        <p:nvSpPr>
          <p:cNvPr id="17" name="Ellipse 16"/>
          <p:cNvSpPr/>
          <p:nvPr/>
        </p:nvSpPr>
        <p:spPr>
          <a:xfrm>
            <a:off x="8783638" y="1125538"/>
            <a:ext cx="360362" cy="287337"/>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bg1"/>
                </a:solidFill>
              </a:rPr>
              <a:t>1</a:t>
            </a:r>
          </a:p>
        </p:txBody>
      </p:sp>
      <p:sp>
        <p:nvSpPr>
          <p:cNvPr id="18" name="Ellipse 17"/>
          <p:cNvSpPr/>
          <p:nvPr/>
        </p:nvSpPr>
        <p:spPr>
          <a:xfrm>
            <a:off x="8783638" y="3860800"/>
            <a:ext cx="360362" cy="288925"/>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bg1"/>
                </a:solidFill>
              </a:rPr>
              <a:t>5</a:t>
            </a:r>
          </a:p>
        </p:txBody>
      </p:sp>
      <p:sp>
        <p:nvSpPr>
          <p:cNvPr id="19" name="Ellipse 18"/>
          <p:cNvSpPr/>
          <p:nvPr/>
        </p:nvSpPr>
        <p:spPr>
          <a:xfrm>
            <a:off x="8783638" y="5229225"/>
            <a:ext cx="360362" cy="287338"/>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bg1"/>
                </a:solidFill>
              </a:rPr>
              <a:t>7</a:t>
            </a:r>
          </a:p>
        </p:txBody>
      </p:sp>
      <p:sp>
        <p:nvSpPr>
          <p:cNvPr id="20" name="Ellipse 19"/>
          <p:cNvSpPr/>
          <p:nvPr/>
        </p:nvSpPr>
        <p:spPr>
          <a:xfrm>
            <a:off x="5867400" y="3031901"/>
            <a:ext cx="360363" cy="288925"/>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bg1"/>
                </a:solidFill>
              </a:rPr>
              <a:t>2</a:t>
            </a:r>
          </a:p>
        </p:txBody>
      </p:sp>
      <p:sp>
        <p:nvSpPr>
          <p:cNvPr id="21" name="Ellipse 20"/>
          <p:cNvSpPr/>
          <p:nvPr/>
        </p:nvSpPr>
        <p:spPr>
          <a:xfrm>
            <a:off x="5867400" y="4257451"/>
            <a:ext cx="360363" cy="287338"/>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bg1"/>
                </a:solidFill>
              </a:rPr>
              <a:t>4</a:t>
            </a:r>
          </a:p>
        </p:txBody>
      </p:sp>
      <p:sp>
        <p:nvSpPr>
          <p:cNvPr id="22" name="Ellipse 21"/>
          <p:cNvSpPr/>
          <p:nvPr/>
        </p:nvSpPr>
        <p:spPr>
          <a:xfrm>
            <a:off x="5867400" y="5481414"/>
            <a:ext cx="360363" cy="287337"/>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bg1"/>
                </a:solidFill>
              </a:rPr>
              <a:t>6</a:t>
            </a:r>
          </a:p>
        </p:txBody>
      </p:sp>
      <p:sp>
        <p:nvSpPr>
          <p:cNvPr id="25" name="Ellipse 24"/>
          <p:cNvSpPr/>
          <p:nvPr/>
        </p:nvSpPr>
        <p:spPr>
          <a:xfrm>
            <a:off x="8783638" y="2492375"/>
            <a:ext cx="360362" cy="288925"/>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bg1"/>
                </a:solidFill>
              </a:rPr>
              <a:t>3</a:t>
            </a:r>
          </a:p>
        </p:txBody>
      </p:sp>
      <p:sp>
        <p:nvSpPr>
          <p:cNvPr id="27" name="Rechteck 26"/>
          <p:cNvSpPr/>
          <p:nvPr/>
        </p:nvSpPr>
        <p:spPr>
          <a:xfrm>
            <a:off x="35496" y="44624"/>
            <a:ext cx="7416824"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Vom Haferkorn (nicht nur) zur Haferflocke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Erzeugnisse aus Hafer – Die große Vielfalt</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Inhaltsplatzhalter 2"/>
          <p:cNvSpPr>
            <a:spLocks noGrp="1"/>
          </p:cNvSpPr>
          <p:nvPr>
            <p:ph idx="1"/>
          </p:nvPr>
        </p:nvSpPr>
        <p:spPr>
          <a:xfrm>
            <a:off x="107950" y="1340768"/>
            <a:ext cx="6329363" cy="4824536"/>
          </a:xfrm>
        </p:spPr>
        <p:txBody>
          <a:bodyPr/>
          <a:lstStyle/>
          <a:p>
            <a:pPr marL="514350" indent="-457200">
              <a:spcBef>
                <a:spcPts val="1000"/>
              </a:spcBef>
              <a:buClr>
                <a:srgbClr val="A32730"/>
              </a:buClr>
              <a:buFont typeface="+mj-lt"/>
              <a:buAutoNum type="arabicParenBoth" startAt="8"/>
              <a:defRPr/>
            </a:pPr>
            <a:r>
              <a:rPr lang="de-DE" sz="2000" dirty="0" smtClean="0"/>
              <a:t>Hafermehl</a:t>
            </a:r>
          </a:p>
          <a:p>
            <a:pPr marL="514350" indent="-457200">
              <a:spcBef>
                <a:spcPts val="1000"/>
              </a:spcBef>
              <a:buClr>
                <a:srgbClr val="A32730"/>
              </a:buClr>
              <a:buFont typeface="+mj-lt"/>
              <a:buAutoNum type="arabicParenBoth" startAt="8"/>
              <a:defRPr/>
            </a:pPr>
            <a:r>
              <a:rPr lang="de-DE" sz="2000" dirty="0" smtClean="0"/>
              <a:t>Hafercerealien (extrudiert, gepufft)</a:t>
            </a:r>
          </a:p>
          <a:p>
            <a:pPr marL="514350" indent="-457200">
              <a:spcBef>
                <a:spcPts val="1000"/>
              </a:spcBef>
              <a:buClr>
                <a:srgbClr val="A32730"/>
              </a:buClr>
              <a:buFont typeface="+mj-lt"/>
              <a:buAutoNum type="arabicParenBoth" startAt="8"/>
              <a:defRPr/>
            </a:pPr>
            <a:r>
              <a:rPr lang="de-DE" sz="2000" dirty="0" smtClean="0"/>
              <a:t>Hafer-Porridge-Zubereitung (Convenience) </a:t>
            </a:r>
            <a:r>
              <a:rPr lang="de-DE" sz="1600" i="1" dirty="0" smtClean="0"/>
              <a:t>[ohne Abb.]</a:t>
            </a:r>
          </a:p>
          <a:p>
            <a:pPr marL="514350" indent="-457200">
              <a:spcBef>
                <a:spcPts val="1000"/>
              </a:spcBef>
              <a:buClr>
                <a:srgbClr val="A32730"/>
              </a:buClr>
              <a:buFont typeface="+mj-lt"/>
              <a:buAutoNum type="arabicParenBoth" startAt="8"/>
              <a:defRPr/>
            </a:pPr>
            <a:r>
              <a:rPr lang="de-DE" sz="2000" dirty="0" smtClean="0"/>
              <a:t>Backmischung für Haferbrot, Hafercookies </a:t>
            </a:r>
            <a:r>
              <a:rPr lang="de-DE" sz="1600" i="1" dirty="0" smtClean="0"/>
              <a:t>[ohne Abb.]</a:t>
            </a:r>
          </a:p>
          <a:p>
            <a:pPr marL="514350" indent="-457200">
              <a:spcBef>
                <a:spcPts val="1000"/>
              </a:spcBef>
              <a:buClr>
                <a:srgbClr val="A32730"/>
              </a:buClr>
              <a:buFont typeface="+mj-lt"/>
              <a:buAutoNum type="arabicParenBoth" startAt="8"/>
              <a:defRPr/>
            </a:pPr>
            <a:r>
              <a:rPr lang="de-DE" sz="2000" dirty="0" smtClean="0"/>
              <a:t>Haferdrink </a:t>
            </a:r>
            <a:r>
              <a:rPr lang="de-DE" sz="1600" i="1" dirty="0" smtClean="0"/>
              <a:t>[ohne Abb.]</a:t>
            </a:r>
            <a:endParaRPr lang="de-DE" sz="1600" dirty="0" smtClean="0"/>
          </a:p>
          <a:p>
            <a:pPr marL="514350" indent="-457200">
              <a:spcBef>
                <a:spcPts val="1000"/>
              </a:spcBef>
              <a:buClr>
                <a:srgbClr val="A32730"/>
              </a:buClr>
              <a:buFont typeface="+mj-lt"/>
              <a:buAutoNum type="arabicParenBoth" startAt="8"/>
              <a:defRPr/>
            </a:pPr>
            <a:r>
              <a:rPr lang="de-DE" sz="2000" dirty="0" smtClean="0"/>
              <a:t>Müslis mit Hafer:</a:t>
            </a:r>
            <a:br>
              <a:rPr lang="de-DE" sz="2000" dirty="0" smtClean="0"/>
            </a:br>
            <a:r>
              <a:rPr lang="de-DE" sz="2000" dirty="0" smtClean="0"/>
              <a:t>In (nahezu) allen fertigen Müsli- und Knuspermüsli-Mischungen sind Haferflocken enthalten.</a:t>
            </a:r>
          </a:p>
          <a:p>
            <a:pPr marL="457200" indent="-457200">
              <a:spcBef>
                <a:spcPts val="1000"/>
              </a:spcBef>
              <a:buFont typeface="+mj-lt"/>
              <a:buAutoNum type="arabicParenBoth" startAt="8"/>
              <a:defRPr/>
            </a:pPr>
            <a:endParaRPr lang="de-DE" sz="2000" dirty="0" smtClean="0"/>
          </a:p>
        </p:txBody>
      </p:sp>
      <p:sp>
        <p:nvSpPr>
          <p:cNvPr id="4" name="Foliennummernplatzhalter 3"/>
          <p:cNvSpPr>
            <a:spLocks noGrp="1"/>
          </p:cNvSpPr>
          <p:nvPr>
            <p:ph type="sldNum" sz="quarter" idx="11"/>
          </p:nvPr>
        </p:nvSpPr>
        <p:spPr/>
        <p:txBody>
          <a:bodyPr/>
          <a:lstStyle/>
          <a:p>
            <a:pPr>
              <a:defRPr/>
            </a:pPr>
            <a:fld id="{89F64F17-62D4-4C7F-B064-E6BD7D5A0CF9}" type="slidenum">
              <a:rPr lang="de-DE" smtClean="0"/>
              <a:pPr>
                <a:defRPr/>
              </a:pPr>
              <a:t>12</a:t>
            </a:fld>
            <a:endParaRPr lang="de-DE" dirty="0"/>
          </a:p>
        </p:txBody>
      </p:sp>
      <p:sp>
        <p:nvSpPr>
          <p:cNvPr id="6" name="Fußzeilenplatzhalter 5"/>
          <p:cNvSpPr>
            <a:spLocks noGrp="1"/>
          </p:cNvSpPr>
          <p:nvPr>
            <p:ph type="ftr" sz="quarter" idx="10"/>
          </p:nvPr>
        </p:nvSpPr>
        <p:spPr/>
        <p:txBody>
          <a:bodyPr/>
          <a:lstStyle/>
          <a:p>
            <a:pPr>
              <a:defRPr/>
            </a:pPr>
            <a:r>
              <a:rPr lang="de-DE" smtClean="0"/>
              <a:t>© Hafer Die Alleskörner,VDGS e.V.</a:t>
            </a:r>
            <a:endParaRPr lang="de-DE" dirty="0"/>
          </a:p>
        </p:txBody>
      </p:sp>
      <p:pic>
        <p:nvPicPr>
          <p:cNvPr id="13318" name="Picture 4" descr="D:\Eigene Dateien\A GNV Sparte Hafermühlen\Hafer Fotos und Rezepte\Fotos Produktkategorien\HAFER JPG-4086_Cerealien rechteckig.jpg"/>
          <p:cNvPicPr>
            <a:picLocks noChangeAspect="1" noChangeArrowheads="1"/>
          </p:cNvPicPr>
          <p:nvPr/>
        </p:nvPicPr>
        <p:blipFill>
          <a:blip r:embed="rId3" cstate="email"/>
          <a:srcRect/>
          <a:stretch>
            <a:fillRect/>
          </a:stretch>
        </p:blipFill>
        <p:spPr bwMode="auto">
          <a:xfrm>
            <a:off x="6372200" y="2852936"/>
            <a:ext cx="1136650" cy="1223962"/>
          </a:xfrm>
          <a:prstGeom prst="rect">
            <a:avLst/>
          </a:prstGeom>
          <a:noFill/>
          <a:ln w="9525">
            <a:noFill/>
            <a:miter lim="800000"/>
            <a:headEnd/>
            <a:tailEnd/>
          </a:ln>
        </p:spPr>
      </p:pic>
      <p:pic>
        <p:nvPicPr>
          <p:cNvPr id="13319" name="Picture 4" descr="D:\Eigene Dateien\A GNV Sparte Hafermühlen\Hafer Fotos und Rezepte\Fotos Produktkategorien\HAFER JPG-4086_Cerealien rechteckig.jpg"/>
          <p:cNvPicPr>
            <a:picLocks noChangeAspect="1" noChangeArrowheads="1"/>
          </p:cNvPicPr>
          <p:nvPr/>
        </p:nvPicPr>
        <p:blipFill>
          <a:blip r:embed="rId4" cstate="email"/>
          <a:srcRect/>
          <a:stretch>
            <a:fillRect/>
          </a:stretch>
        </p:blipFill>
        <p:spPr bwMode="auto">
          <a:xfrm>
            <a:off x="7572126" y="2853110"/>
            <a:ext cx="1176338" cy="1223962"/>
          </a:xfrm>
          <a:prstGeom prst="rect">
            <a:avLst/>
          </a:prstGeom>
          <a:noFill/>
          <a:ln w="9525">
            <a:noFill/>
            <a:miter lim="800000"/>
            <a:headEnd/>
            <a:tailEnd/>
          </a:ln>
        </p:spPr>
      </p:pic>
      <p:pic>
        <p:nvPicPr>
          <p:cNvPr id="13324" name="Picture 6" descr="D:\Eigene Dateien\A GNV Sparte Hafermühlen\Hafer Fotos und Rezepte\Fotos Produktkategorien\GNV Hafer Die Alleskörner_Hafermehl.jpg"/>
          <p:cNvPicPr>
            <a:picLocks noChangeAspect="1" noChangeArrowheads="1"/>
          </p:cNvPicPr>
          <p:nvPr/>
        </p:nvPicPr>
        <p:blipFill>
          <a:blip r:embed="rId5" cstate="email"/>
          <a:srcRect/>
          <a:stretch>
            <a:fillRect/>
          </a:stretch>
        </p:blipFill>
        <p:spPr bwMode="auto">
          <a:xfrm>
            <a:off x="7452320" y="1556792"/>
            <a:ext cx="1296987" cy="1204912"/>
          </a:xfrm>
          <a:prstGeom prst="rect">
            <a:avLst/>
          </a:prstGeom>
          <a:noFill/>
          <a:ln w="9525">
            <a:noFill/>
            <a:miter lim="800000"/>
            <a:headEnd/>
            <a:tailEnd/>
          </a:ln>
        </p:spPr>
      </p:pic>
      <p:sp>
        <p:nvSpPr>
          <p:cNvPr id="23" name="Ellipse 22"/>
          <p:cNvSpPr/>
          <p:nvPr/>
        </p:nvSpPr>
        <p:spPr>
          <a:xfrm>
            <a:off x="8604448" y="1412776"/>
            <a:ext cx="360363" cy="287338"/>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smtClean="0">
                <a:solidFill>
                  <a:schemeClr val="bg1"/>
                </a:solidFill>
              </a:rPr>
              <a:t>8</a:t>
            </a:r>
            <a:endParaRPr lang="de-DE" sz="1400" b="1" dirty="0">
              <a:solidFill>
                <a:schemeClr val="bg1"/>
              </a:solidFill>
            </a:endParaRPr>
          </a:p>
        </p:txBody>
      </p:sp>
      <p:sp>
        <p:nvSpPr>
          <p:cNvPr id="24" name="Ellipse 23"/>
          <p:cNvSpPr/>
          <p:nvPr/>
        </p:nvSpPr>
        <p:spPr>
          <a:xfrm>
            <a:off x="7380312" y="2852936"/>
            <a:ext cx="360363" cy="287337"/>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smtClean="0">
                <a:solidFill>
                  <a:schemeClr val="bg1"/>
                </a:solidFill>
              </a:rPr>
              <a:t>9</a:t>
            </a:r>
            <a:endParaRPr lang="de-DE" sz="1400" b="1" dirty="0">
              <a:solidFill>
                <a:schemeClr val="bg1"/>
              </a:solidFill>
            </a:endParaRPr>
          </a:p>
        </p:txBody>
      </p:sp>
      <p:sp>
        <p:nvSpPr>
          <p:cNvPr id="27" name="Rechteck 26"/>
          <p:cNvSpPr/>
          <p:nvPr/>
        </p:nvSpPr>
        <p:spPr>
          <a:xfrm>
            <a:off x="35496" y="44624"/>
            <a:ext cx="7416824"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Vom Haferkorn (nicht nur) zur Haferflocke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Erzeugnisse aus Hafer – Die große Vielfalt</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D:\Eigene Dateien\A GNV Sparte Cerealien\Logos und Fotos\Fotos Kampagne Aug 2011\GNV Cerealien_Müsli_2011.jpg"/>
          <p:cNvPicPr>
            <a:picLocks noChangeAspect="1" noChangeArrowheads="1"/>
          </p:cNvPicPr>
          <p:nvPr/>
        </p:nvPicPr>
        <p:blipFill>
          <a:blip r:embed="rId6" cstate="email"/>
          <a:srcRect/>
          <a:stretch>
            <a:fillRect/>
          </a:stretch>
        </p:blipFill>
        <p:spPr bwMode="auto">
          <a:xfrm>
            <a:off x="6732240" y="4725144"/>
            <a:ext cx="1996905" cy="1342182"/>
          </a:xfrm>
          <a:prstGeom prst="rect">
            <a:avLst/>
          </a:prstGeom>
          <a:noFill/>
        </p:spPr>
      </p:pic>
      <p:sp>
        <p:nvSpPr>
          <p:cNvPr id="22" name="Ellipse 21"/>
          <p:cNvSpPr/>
          <p:nvPr/>
        </p:nvSpPr>
        <p:spPr>
          <a:xfrm>
            <a:off x="8388424" y="4581128"/>
            <a:ext cx="576808" cy="359444"/>
          </a:xfrm>
          <a:prstGeom prst="ellipse">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smtClean="0">
                <a:solidFill>
                  <a:schemeClr val="bg1"/>
                </a:solidFill>
              </a:rPr>
              <a:t>13</a:t>
            </a:r>
            <a:endParaRPr lang="de-DE" sz="14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Inhaltsplatzhalter 2"/>
          <p:cNvSpPr>
            <a:spLocks noGrp="1"/>
          </p:cNvSpPr>
          <p:nvPr>
            <p:ph idx="1"/>
          </p:nvPr>
        </p:nvSpPr>
        <p:spPr>
          <a:xfrm>
            <a:off x="107950" y="908720"/>
            <a:ext cx="7416378" cy="5688632"/>
          </a:xfrm>
        </p:spPr>
        <p:txBody>
          <a:bodyPr/>
          <a:lstStyle/>
          <a:p>
            <a:pPr marL="514350" indent="-457200">
              <a:spcBef>
                <a:spcPts val="800"/>
              </a:spcBef>
              <a:buClr>
                <a:srgbClr val="A32730"/>
              </a:buClr>
              <a:buFont typeface="+mj-lt"/>
              <a:buAutoNum type="arabicParenBoth"/>
              <a:defRPr/>
            </a:pPr>
            <a:r>
              <a:rPr lang="de-DE" sz="2000" dirty="0" smtClean="0"/>
              <a:t>Ganze Haferkerne</a:t>
            </a:r>
          </a:p>
          <a:p>
            <a:pPr marL="514350" indent="-457200">
              <a:spcBef>
                <a:spcPts val="800"/>
              </a:spcBef>
              <a:buClr>
                <a:srgbClr val="A32730"/>
              </a:buClr>
              <a:buFont typeface="+mj-lt"/>
              <a:buAutoNum type="arabicParenBoth"/>
              <a:defRPr/>
            </a:pPr>
            <a:r>
              <a:rPr lang="de-DE" sz="2000" dirty="0" smtClean="0"/>
              <a:t>Hafergrütze (in kleine Stücke geschnittene Haferkerne)</a:t>
            </a:r>
          </a:p>
          <a:p>
            <a:pPr marL="514350" indent="-457200">
              <a:spcBef>
                <a:spcPts val="800"/>
              </a:spcBef>
              <a:buClr>
                <a:srgbClr val="A32730"/>
              </a:buClr>
              <a:buFont typeface="+mj-lt"/>
              <a:buAutoNum type="arabicParenBoth"/>
              <a:defRPr/>
            </a:pPr>
            <a:r>
              <a:rPr lang="de-DE" sz="2000" dirty="0" smtClean="0"/>
              <a:t>Kernige Haferflocken (Großblatthaferflocken)</a:t>
            </a:r>
          </a:p>
          <a:p>
            <a:pPr marL="514350" indent="-457200">
              <a:spcBef>
                <a:spcPts val="800"/>
              </a:spcBef>
              <a:buClr>
                <a:srgbClr val="A32730"/>
              </a:buClr>
              <a:buFont typeface="+mj-lt"/>
              <a:buAutoNum type="arabicParenBoth"/>
              <a:defRPr/>
            </a:pPr>
            <a:r>
              <a:rPr lang="de-DE" sz="2000" dirty="0" smtClean="0"/>
              <a:t>Zarte Haferflocken (Kleinblatthaferflocken)</a:t>
            </a:r>
          </a:p>
          <a:p>
            <a:pPr marL="514350" indent="-457200">
              <a:spcBef>
                <a:spcPts val="800"/>
              </a:spcBef>
              <a:buClr>
                <a:srgbClr val="A32730"/>
              </a:buClr>
              <a:buFont typeface="+mj-lt"/>
              <a:buAutoNum type="arabicParenBoth"/>
              <a:defRPr/>
            </a:pPr>
            <a:r>
              <a:rPr lang="de-DE" sz="2000" dirty="0" smtClean="0"/>
              <a:t>Lösliche Haferflocken</a:t>
            </a:r>
          </a:p>
          <a:p>
            <a:pPr marL="514350" indent="-457200">
              <a:spcBef>
                <a:spcPts val="800"/>
              </a:spcBef>
              <a:buClr>
                <a:srgbClr val="A32730"/>
              </a:buClr>
              <a:buFont typeface="+mj-lt"/>
              <a:buAutoNum type="arabicParenBoth"/>
              <a:defRPr/>
            </a:pPr>
            <a:r>
              <a:rPr lang="de-DE" sz="2000" dirty="0" smtClean="0"/>
              <a:t>Haferkleie-Grieß</a:t>
            </a:r>
          </a:p>
          <a:p>
            <a:pPr marL="514350" indent="-457200">
              <a:spcBef>
                <a:spcPts val="800"/>
              </a:spcBef>
              <a:buClr>
                <a:srgbClr val="A32730"/>
              </a:buClr>
              <a:buFont typeface="+mj-lt"/>
              <a:buAutoNum type="arabicParenBoth"/>
              <a:defRPr/>
            </a:pPr>
            <a:r>
              <a:rPr lang="de-DE" sz="2000" dirty="0" smtClean="0"/>
              <a:t>Lösliche Haferkleie-Flocken</a:t>
            </a:r>
          </a:p>
          <a:p>
            <a:pPr marL="514350" indent="-457200">
              <a:spcBef>
                <a:spcPts val="800"/>
              </a:spcBef>
              <a:buClr>
                <a:srgbClr val="A32730"/>
              </a:buClr>
              <a:buFont typeface="+mj-lt"/>
              <a:buAutoNum type="arabicParenBoth"/>
              <a:defRPr/>
            </a:pPr>
            <a:r>
              <a:rPr lang="de-DE" sz="2000" dirty="0" smtClean="0"/>
              <a:t>Hafermehl</a:t>
            </a:r>
          </a:p>
          <a:p>
            <a:pPr marL="514350" indent="-457200">
              <a:spcBef>
                <a:spcPts val="800"/>
              </a:spcBef>
              <a:buClr>
                <a:srgbClr val="A32730"/>
              </a:buClr>
              <a:buFont typeface="+mj-lt"/>
              <a:buAutoNum type="arabicParenBoth"/>
              <a:defRPr/>
            </a:pPr>
            <a:r>
              <a:rPr lang="de-DE" sz="2000" dirty="0" smtClean="0"/>
              <a:t>Hafercerealien</a:t>
            </a:r>
          </a:p>
          <a:p>
            <a:pPr marL="514350" indent="-457200">
              <a:spcBef>
                <a:spcPts val="800"/>
              </a:spcBef>
              <a:buClr>
                <a:srgbClr val="A32730"/>
              </a:buClr>
              <a:buFont typeface="+mj-lt"/>
              <a:buAutoNum type="arabicParenBoth"/>
              <a:defRPr/>
            </a:pPr>
            <a:r>
              <a:rPr lang="de-DE" sz="2000" dirty="0" smtClean="0"/>
              <a:t>Hafer-Porridge-Zubereitung (Convenience)</a:t>
            </a:r>
          </a:p>
          <a:p>
            <a:pPr marL="514350" indent="-457200">
              <a:spcBef>
                <a:spcPts val="800"/>
              </a:spcBef>
              <a:buClr>
                <a:srgbClr val="A32730"/>
              </a:buClr>
              <a:buFont typeface="+mj-lt"/>
              <a:buAutoNum type="arabicParenBoth"/>
              <a:defRPr/>
            </a:pPr>
            <a:r>
              <a:rPr lang="de-DE" sz="2000" dirty="0" smtClean="0"/>
              <a:t>Backmischung für Haferbrot, Hafercookies</a:t>
            </a:r>
          </a:p>
          <a:p>
            <a:pPr marL="514350" indent="-457200">
              <a:spcBef>
                <a:spcPts val="800"/>
              </a:spcBef>
              <a:buClr>
                <a:srgbClr val="A32730"/>
              </a:buClr>
              <a:buFont typeface="+mj-lt"/>
              <a:buAutoNum type="arabicParenBoth"/>
              <a:defRPr/>
            </a:pPr>
            <a:r>
              <a:rPr lang="de-DE" sz="2000" dirty="0" smtClean="0"/>
              <a:t>Haferdrink</a:t>
            </a:r>
          </a:p>
          <a:p>
            <a:pPr marL="514350" indent="-457200">
              <a:spcBef>
                <a:spcPts val="800"/>
              </a:spcBef>
              <a:buClr>
                <a:srgbClr val="A32730"/>
              </a:buClr>
              <a:buFont typeface="+mj-lt"/>
              <a:buAutoNum type="arabicParenBoth"/>
              <a:defRPr/>
            </a:pPr>
            <a:r>
              <a:rPr lang="de-DE" sz="2000" dirty="0" smtClean="0"/>
              <a:t>Müslis mit Hafer: In (nahezu) allen fertigen Müsli- und Knuspermüsli-Mischungen sind Haferflocken enthalten.</a:t>
            </a:r>
          </a:p>
          <a:p>
            <a:pPr marL="457200" indent="-457200">
              <a:spcBef>
                <a:spcPts val="800"/>
              </a:spcBef>
              <a:buFont typeface="+mj-lt"/>
              <a:buAutoNum type="arabicParenBoth"/>
              <a:defRPr/>
            </a:pPr>
            <a:endParaRPr lang="de-DE" sz="2000" dirty="0" smtClean="0"/>
          </a:p>
        </p:txBody>
      </p:sp>
      <p:sp>
        <p:nvSpPr>
          <p:cNvPr id="4" name="Foliennummernplatzhalter 3"/>
          <p:cNvSpPr>
            <a:spLocks noGrp="1"/>
          </p:cNvSpPr>
          <p:nvPr>
            <p:ph type="sldNum" sz="quarter" idx="11"/>
          </p:nvPr>
        </p:nvSpPr>
        <p:spPr/>
        <p:txBody>
          <a:bodyPr/>
          <a:lstStyle/>
          <a:p>
            <a:pPr>
              <a:defRPr/>
            </a:pPr>
            <a:fld id="{89F64F17-62D4-4C7F-B064-E6BD7D5A0CF9}" type="slidenum">
              <a:rPr lang="de-DE" smtClean="0"/>
              <a:pPr>
                <a:defRPr/>
              </a:pPr>
              <a:t>13</a:t>
            </a:fld>
            <a:endParaRPr lang="de-DE" dirty="0"/>
          </a:p>
        </p:txBody>
      </p:sp>
      <p:sp>
        <p:nvSpPr>
          <p:cNvPr id="6" name="Fußzeilenplatzhalter 5"/>
          <p:cNvSpPr>
            <a:spLocks noGrp="1"/>
          </p:cNvSpPr>
          <p:nvPr>
            <p:ph type="ftr" sz="quarter" idx="10"/>
          </p:nvPr>
        </p:nvSpPr>
        <p:spPr/>
        <p:txBody>
          <a:bodyPr/>
          <a:lstStyle/>
          <a:p>
            <a:pPr>
              <a:defRPr/>
            </a:pPr>
            <a:r>
              <a:rPr lang="de-DE" smtClean="0"/>
              <a:t>© Hafer Die Alleskörner,VDGS e.V.</a:t>
            </a:r>
            <a:endParaRPr lang="de-DE" dirty="0"/>
          </a:p>
        </p:txBody>
      </p:sp>
      <p:sp>
        <p:nvSpPr>
          <p:cNvPr id="27" name="Rechteck 26"/>
          <p:cNvSpPr/>
          <p:nvPr/>
        </p:nvSpPr>
        <p:spPr>
          <a:xfrm>
            <a:off x="35496" y="44624"/>
            <a:ext cx="7416824"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Vom Haferkorn (nicht nur) zur Haferflocke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Erzeugnisse aus Hafer – Die große Vielfalt</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Inhaltsplatzhalter 2"/>
          <p:cNvSpPr>
            <a:spLocks noGrp="1"/>
          </p:cNvSpPr>
          <p:nvPr>
            <p:ph idx="1"/>
          </p:nvPr>
        </p:nvSpPr>
        <p:spPr>
          <a:xfrm>
            <a:off x="323528" y="981074"/>
            <a:ext cx="7128792" cy="5688285"/>
          </a:xfrm>
        </p:spPr>
        <p:txBody>
          <a:bodyPr/>
          <a:lstStyle/>
          <a:p>
            <a:pPr eaLnBrk="1" hangingPunct="1">
              <a:spcBef>
                <a:spcPts val="400"/>
              </a:spcBef>
              <a:buClr>
                <a:schemeClr val="tx1"/>
              </a:buClr>
            </a:pPr>
            <a:r>
              <a:rPr lang="de-DE" sz="2000" dirty="0" smtClean="0"/>
              <a:t>Hafer enthält </a:t>
            </a:r>
            <a:r>
              <a:rPr lang="de-DE" sz="2000" b="1" dirty="0" smtClean="0">
                <a:solidFill>
                  <a:srgbClr val="A32730"/>
                </a:solidFill>
              </a:rPr>
              <a:t>keine Fruktose</a:t>
            </a:r>
            <a:r>
              <a:rPr lang="de-DE" sz="2000" dirty="0" smtClean="0"/>
              <a:t>.</a:t>
            </a:r>
          </a:p>
          <a:p>
            <a:pPr eaLnBrk="1" hangingPunct="1">
              <a:spcBef>
                <a:spcPts val="400"/>
              </a:spcBef>
              <a:buClr>
                <a:schemeClr val="tx1"/>
              </a:buClr>
            </a:pPr>
            <a:r>
              <a:rPr lang="de-DE" sz="2000" dirty="0" smtClean="0"/>
              <a:t>Hafer enthält </a:t>
            </a:r>
            <a:r>
              <a:rPr lang="de-DE" sz="2000" b="1" dirty="0" smtClean="0">
                <a:solidFill>
                  <a:srgbClr val="A32730"/>
                </a:solidFill>
              </a:rPr>
              <a:t>keine Laktose</a:t>
            </a:r>
            <a:r>
              <a:rPr lang="de-DE" sz="2000" dirty="0" smtClean="0"/>
              <a:t>.</a:t>
            </a:r>
          </a:p>
          <a:p>
            <a:pPr lvl="1" eaLnBrk="1" hangingPunct="1">
              <a:spcBef>
                <a:spcPts val="400"/>
              </a:spcBef>
              <a:buClr>
                <a:schemeClr val="tx1"/>
              </a:buClr>
            </a:pPr>
            <a:r>
              <a:rPr lang="de-DE" sz="2000" dirty="0" smtClean="0"/>
              <a:t>Bei </a:t>
            </a:r>
            <a:r>
              <a:rPr lang="de-DE" sz="2000" dirty="0" err="1" smtClean="0"/>
              <a:t>Laktoseunverträglichkeit</a:t>
            </a:r>
            <a:r>
              <a:rPr lang="de-DE" sz="2000" dirty="0" smtClean="0"/>
              <a:t> sowie bei </a:t>
            </a:r>
            <a:r>
              <a:rPr lang="de-DE" sz="2000" dirty="0" err="1" smtClean="0"/>
              <a:t>veganer</a:t>
            </a:r>
            <a:r>
              <a:rPr lang="de-DE" sz="2000" dirty="0" smtClean="0"/>
              <a:t> Ernährung ist der </a:t>
            </a:r>
            <a:r>
              <a:rPr lang="de-DE" sz="2000" b="1" dirty="0" err="1" smtClean="0">
                <a:solidFill>
                  <a:srgbClr val="A32730"/>
                </a:solidFill>
              </a:rPr>
              <a:t>laktosefreie</a:t>
            </a:r>
            <a:r>
              <a:rPr lang="de-DE" sz="2000" b="1" dirty="0" smtClean="0">
                <a:solidFill>
                  <a:srgbClr val="A32730"/>
                </a:solidFill>
              </a:rPr>
              <a:t> Haferdrink </a:t>
            </a:r>
            <a:r>
              <a:rPr lang="de-DE" sz="2000" dirty="0" smtClean="0"/>
              <a:t>als Milchersatz zu empfehlen.</a:t>
            </a:r>
          </a:p>
          <a:p>
            <a:pPr eaLnBrk="1" hangingPunct="1">
              <a:spcBef>
                <a:spcPts val="400"/>
              </a:spcBef>
              <a:buClr>
                <a:schemeClr val="tx1"/>
              </a:buClr>
            </a:pPr>
            <a:r>
              <a:rPr lang="de-DE" sz="2000" dirty="0" smtClean="0"/>
              <a:t>Hafer ist </a:t>
            </a:r>
            <a:r>
              <a:rPr lang="de-DE" sz="2000" b="1" dirty="0" smtClean="0">
                <a:solidFill>
                  <a:srgbClr val="A32730"/>
                </a:solidFill>
              </a:rPr>
              <a:t>zuckerarm</a:t>
            </a:r>
            <a:r>
              <a:rPr lang="de-DE" sz="2000" dirty="0" smtClean="0"/>
              <a:t> und </a:t>
            </a:r>
            <a:r>
              <a:rPr lang="de-DE" sz="2000" b="1" dirty="0" smtClean="0">
                <a:solidFill>
                  <a:srgbClr val="A32730"/>
                </a:solidFill>
              </a:rPr>
              <a:t>sehr </a:t>
            </a:r>
            <a:r>
              <a:rPr lang="de-DE" sz="2000" b="1" dirty="0" err="1" smtClean="0">
                <a:solidFill>
                  <a:srgbClr val="A32730"/>
                </a:solidFill>
              </a:rPr>
              <a:t>salzarm</a:t>
            </a:r>
            <a:r>
              <a:rPr lang="de-DE" sz="2000" dirty="0" smtClean="0"/>
              <a:t>.</a:t>
            </a:r>
          </a:p>
          <a:p>
            <a:pPr eaLnBrk="1" hangingPunct="1">
              <a:spcBef>
                <a:spcPts val="400"/>
              </a:spcBef>
              <a:buClr>
                <a:schemeClr val="tx1"/>
              </a:buClr>
            </a:pPr>
            <a:r>
              <a:rPr lang="de-DE" sz="2000" b="1" dirty="0" smtClean="0">
                <a:solidFill>
                  <a:srgbClr val="A32730"/>
                </a:solidFill>
              </a:rPr>
              <a:t>Hafer enthält Gluten. – ABER … !</a:t>
            </a:r>
          </a:p>
          <a:p>
            <a:pPr eaLnBrk="1" hangingPunct="1">
              <a:spcBef>
                <a:spcPts val="400"/>
              </a:spcBef>
              <a:buClr>
                <a:schemeClr val="tx1"/>
              </a:buClr>
            </a:pPr>
            <a:endParaRPr lang="de-DE" sz="2000" dirty="0" smtClean="0"/>
          </a:p>
          <a:p>
            <a:pPr eaLnBrk="1" hangingPunct="1">
              <a:spcBef>
                <a:spcPts val="400"/>
              </a:spcBef>
              <a:buClr>
                <a:schemeClr val="tx1"/>
              </a:buClr>
              <a:buNone/>
            </a:pPr>
            <a:r>
              <a:rPr lang="de-DE" sz="2000" b="1" u="sng" dirty="0" smtClean="0">
                <a:solidFill>
                  <a:schemeClr val="tx1">
                    <a:lumMod val="50000"/>
                    <a:lumOff val="50000"/>
                  </a:schemeClr>
                </a:solidFill>
              </a:rPr>
              <a:t>Dazu zuerst folgende wichtige Begriffsklärungen:</a:t>
            </a:r>
          </a:p>
          <a:p>
            <a:pPr eaLnBrk="1" hangingPunct="1">
              <a:spcBef>
                <a:spcPts val="400"/>
              </a:spcBef>
              <a:buClr>
                <a:schemeClr val="tx1"/>
              </a:buClr>
            </a:pPr>
            <a:r>
              <a:rPr lang="de-DE" sz="2000" b="1" dirty="0" smtClean="0">
                <a:solidFill>
                  <a:srgbClr val="A32730"/>
                </a:solidFill>
              </a:rPr>
              <a:t>Gluten</a:t>
            </a:r>
            <a:r>
              <a:rPr lang="de-DE" sz="2000" dirty="0" smtClean="0"/>
              <a:t> (Klebereiweiß) ist ein Gemisch aus Proteinen, und zwar </a:t>
            </a:r>
            <a:r>
              <a:rPr lang="de-DE" sz="2000" b="1" dirty="0" smtClean="0">
                <a:solidFill>
                  <a:srgbClr val="A32730"/>
                </a:solidFill>
              </a:rPr>
              <a:t>aus: </a:t>
            </a:r>
            <a:r>
              <a:rPr lang="de-DE" sz="2000" b="1" dirty="0" err="1" smtClean="0">
                <a:solidFill>
                  <a:srgbClr val="A32730"/>
                </a:solidFill>
              </a:rPr>
              <a:t>getreideart</a:t>
            </a:r>
            <a:r>
              <a:rPr lang="de-DE" sz="2000" b="1" dirty="0" smtClean="0">
                <a:solidFill>
                  <a:srgbClr val="A32730"/>
                </a:solidFill>
              </a:rPr>
              <a:t>-spezifischen </a:t>
            </a:r>
            <a:r>
              <a:rPr lang="de-DE" sz="2000" b="1" dirty="0" err="1" smtClean="0">
                <a:solidFill>
                  <a:srgbClr val="A32730"/>
                </a:solidFill>
              </a:rPr>
              <a:t>Prolaminen</a:t>
            </a:r>
            <a:r>
              <a:rPr lang="de-DE" sz="2000" b="1" dirty="0" smtClean="0">
                <a:solidFill>
                  <a:srgbClr val="A32730"/>
                </a:solidFill>
              </a:rPr>
              <a:t> und </a:t>
            </a:r>
            <a:r>
              <a:rPr lang="de-DE" sz="2000" b="1" dirty="0" err="1" smtClean="0">
                <a:solidFill>
                  <a:srgbClr val="A32730"/>
                </a:solidFill>
              </a:rPr>
              <a:t>Glutelinen</a:t>
            </a:r>
            <a:r>
              <a:rPr lang="de-DE" sz="2000" dirty="0" smtClean="0"/>
              <a:t>. </a:t>
            </a:r>
          </a:p>
          <a:p>
            <a:pPr eaLnBrk="1" hangingPunct="1">
              <a:spcBef>
                <a:spcPts val="400"/>
              </a:spcBef>
              <a:buClr>
                <a:schemeClr val="tx1"/>
              </a:buClr>
            </a:pPr>
            <a:r>
              <a:rPr lang="de-DE" sz="2000" b="1" dirty="0" smtClean="0">
                <a:solidFill>
                  <a:srgbClr val="A32730"/>
                </a:solidFill>
              </a:rPr>
              <a:t>Das </a:t>
            </a:r>
            <a:r>
              <a:rPr lang="de-DE" sz="2000" b="1" dirty="0" err="1" smtClean="0">
                <a:solidFill>
                  <a:srgbClr val="A32730"/>
                </a:solidFill>
              </a:rPr>
              <a:t>Prolamin</a:t>
            </a:r>
            <a:r>
              <a:rPr lang="de-DE" sz="2000" b="1" dirty="0" smtClean="0">
                <a:solidFill>
                  <a:srgbClr val="A32730"/>
                </a:solidFill>
              </a:rPr>
              <a:t> im Hafer heißt	</a:t>
            </a:r>
            <a:r>
              <a:rPr lang="de-DE" sz="2000" b="1" dirty="0" err="1" smtClean="0">
                <a:solidFill>
                  <a:srgbClr val="A32730"/>
                </a:solidFill>
              </a:rPr>
              <a:t>Avenin</a:t>
            </a:r>
            <a:r>
              <a:rPr lang="de-DE" sz="2000" b="1" dirty="0" smtClean="0">
                <a:solidFill>
                  <a:srgbClr val="A32730"/>
                </a:solidFill>
              </a:rPr>
              <a:t>.</a:t>
            </a:r>
          </a:p>
          <a:p>
            <a:pPr eaLnBrk="1" hangingPunct="1">
              <a:spcBef>
                <a:spcPts val="400"/>
              </a:spcBef>
              <a:buClr>
                <a:schemeClr val="tx1"/>
              </a:buClr>
            </a:pPr>
            <a:r>
              <a:rPr lang="de-DE" sz="2000" dirty="0" smtClean="0"/>
              <a:t>Das </a:t>
            </a:r>
            <a:r>
              <a:rPr lang="de-DE" sz="2000" dirty="0" err="1" smtClean="0"/>
              <a:t>Prolamin</a:t>
            </a:r>
            <a:r>
              <a:rPr lang="de-DE" sz="2000" dirty="0" smtClean="0"/>
              <a:t> im Weizen heißt	</a:t>
            </a:r>
            <a:r>
              <a:rPr lang="de-DE" sz="2000" dirty="0" err="1" smtClean="0"/>
              <a:t>Gliadin</a:t>
            </a:r>
            <a:r>
              <a:rPr lang="de-DE" sz="2000" dirty="0" smtClean="0"/>
              <a:t>.</a:t>
            </a:r>
          </a:p>
          <a:p>
            <a:pPr eaLnBrk="1" hangingPunct="1">
              <a:spcBef>
                <a:spcPts val="400"/>
              </a:spcBef>
              <a:buClr>
                <a:schemeClr val="tx1"/>
              </a:buClr>
            </a:pPr>
            <a:r>
              <a:rPr lang="de-DE" sz="2000" dirty="0" smtClean="0"/>
              <a:t>Die Prolamine in den verschiedenen Getreidearten haben eine unterschiedliche Zusammensetzung und daher auch unterschiedliche Wirkungen im Organismus.</a:t>
            </a:r>
          </a:p>
          <a:p>
            <a:pPr eaLnBrk="1" hangingPunct="1">
              <a:spcBef>
                <a:spcPts val="400"/>
              </a:spcBef>
              <a:buClr>
                <a:schemeClr val="tx1"/>
              </a:buClr>
              <a:buFont typeface="Arial" charset="0"/>
              <a:buNone/>
            </a:pPr>
            <a:endParaRPr lang="de-DE" sz="2000" i="1" dirty="0" smtClean="0"/>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Haferprodukte</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defRPr/>
            </a:pP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Sind Haferprodukte frei von …?</a:t>
            </a:r>
            <a:endParaRPr lang="de-DE" sz="28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Foliennummernplatzhalter 3"/>
          <p:cNvSpPr>
            <a:spLocks noGrp="1"/>
          </p:cNvSpPr>
          <p:nvPr>
            <p:ph type="sldNum" sz="quarter" idx="11"/>
          </p:nvPr>
        </p:nvSpPr>
        <p:spPr>
          <a:xfrm>
            <a:off x="7019925" y="6519863"/>
            <a:ext cx="2133600" cy="365125"/>
          </a:xfrm>
        </p:spPr>
        <p:txBody>
          <a:bodyPr/>
          <a:lstStyle/>
          <a:p>
            <a:pPr>
              <a:defRPr/>
            </a:pPr>
            <a:fld id="{3474858B-113F-48D7-B6F7-534F5024136D}" type="slidenum">
              <a:rPr lang="de-DE" smtClean="0"/>
              <a:pPr>
                <a:defRPr/>
              </a:pPr>
              <a:t>14</a:t>
            </a:fld>
            <a:endParaRPr lang="de-DE"/>
          </a:p>
        </p:txBody>
      </p:sp>
      <p:sp>
        <p:nvSpPr>
          <p:cNvPr id="13" name="Fußzeilenplatzhalter 4"/>
          <p:cNvSpPr>
            <a:spLocks noGrp="1"/>
          </p:cNvSpPr>
          <p:nvPr>
            <p:ph type="ftr" sz="quarter" idx="10"/>
          </p:nvPr>
        </p:nvSpPr>
        <p:spPr>
          <a:xfrm>
            <a:off x="539750" y="6519863"/>
            <a:ext cx="5591175" cy="365125"/>
          </a:xfrm>
        </p:spPr>
        <p:txBody>
          <a:bodyPr/>
          <a:lstStyle/>
          <a:p>
            <a:pPr>
              <a:defRPr/>
            </a:pPr>
            <a:r>
              <a:rPr lang="de-DE" dirty="0"/>
              <a:t>© Hafer Die </a:t>
            </a:r>
            <a:r>
              <a:rPr lang="de-DE" dirty="0" err="1"/>
              <a:t>Alleskörner,VDGS</a:t>
            </a:r>
            <a:r>
              <a:rPr lang="de-DE" dirty="0"/>
              <a:t> e.V.</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Inhaltsplatzhalter 2"/>
          <p:cNvSpPr>
            <a:spLocks noGrp="1"/>
          </p:cNvSpPr>
          <p:nvPr>
            <p:ph idx="1"/>
          </p:nvPr>
        </p:nvSpPr>
        <p:spPr>
          <a:xfrm>
            <a:off x="456755" y="909067"/>
            <a:ext cx="6779541" cy="5688285"/>
          </a:xfrm>
        </p:spPr>
        <p:txBody>
          <a:bodyPr/>
          <a:lstStyle/>
          <a:p>
            <a:pPr eaLnBrk="1" hangingPunct="1">
              <a:buNone/>
            </a:pPr>
            <a:r>
              <a:rPr lang="de-DE" sz="1700" b="1" dirty="0" smtClean="0"/>
              <a:t>Natürliche Struktur des Hafers:</a:t>
            </a:r>
          </a:p>
          <a:p>
            <a:pPr eaLnBrk="1" hangingPunct="1"/>
            <a:r>
              <a:rPr lang="de-DE" sz="1700" dirty="0" smtClean="0"/>
              <a:t>Hafer enthält von Natur aus Gluten, jedoch weniger als andere Getreide. Das enthaltene </a:t>
            </a:r>
            <a:r>
              <a:rPr lang="de-DE" sz="1700" dirty="0" err="1" smtClean="0"/>
              <a:t>haferspezifische</a:t>
            </a:r>
            <a:r>
              <a:rPr lang="de-DE" sz="1700" dirty="0" smtClean="0"/>
              <a:t> </a:t>
            </a:r>
            <a:r>
              <a:rPr lang="de-DE" sz="1700" dirty="0" err="1" smtClean="0"/>
              <a:t>Avenin</a:t>
            </a:r>
            <a:r>
              <a:rPr lang="de-DE" sz="1700" dirty="0" smtClean="0"/>
              <a:t> gilt als weniger problematisch bei Unverträglichkeiten als z. B. das </a:t>
            </a:r>
            <a:r>
              <a:rPr lang="de-DE" sz="1700" dirty="0" err="1" smtClean="0"/>
              <a:t>Gliadin</a:t>
            </a:r>
            <a:r>
              <a:rPr lang="de-DE" sz="1700" dirty="0" smtClean="0"/>
              <a:t> in Weizen.</a:t>
            </a:r>
            <a:endParaRPr lang="de-DE" sz="900" dirty="0" smtClean="0"/>
          </a:p>
          <a:p>
            <a:pPr eaLnBrk="1" hangingPunct="1"/>
            <a:endParaRPr lang="de-DE" sz="900" dirty="0" smtClean="0"/>
          </a:p>
          <a:p>
            <a:pPr eaLnBrk="1" hangingPunct="1">
              <a:buNone/>
            </a:pPr>
            <a:r>
              <a:rPr lang="de-DE" sz="1700" b="1" dirty="0" smtClean="0"/>
              <a:t>Hafer im Kontakt mit anderen Getreiden:</a:t>
            </a:r>
          </a:p>
          <a:p>
            <a:pPr eaLnBrk="1" hangingPunct="1"/>
            <a:r>
              <a:rPr lang="de-DE" sz="1700" dirty="0" smtClean="0"/>
              <a:t>Die Vermischung - bei Anbau, Ernte, Lagerung und Verarbeitung - von Hafer mit </a:t>
            </a:r>
            <a:r>
              <a:rPr lang="de-DE" sz="1700" dirty="0" err="1" smtClean="0"/>
              <a:t>glutenhaltigeren</a:t>
            </a:r>
            <a:r>
              <a:rPr lang="de-DE" sz="1700" dirty="0" smtClean="0"/>
              <a:t> Getreiden (z. B. Weizen, Gerste), deren Prolamine stärker </a:t>
            </a:r>
            <a:r>
              <a:rPr lang="de-DE" sz="1700" dirty="0" err="1" smtClean="0"/>
              <a:t>zöliakiewirksam</a:t>
            </a:r>
            <a:r>
              <a:rPr lang="de-DE" sz="1700" dirty="0" smtClean="0"/>
              <a:t> sind, kann nur durch ganz besondere und aufwendige Maßnahmen reduziert werden. </a:t>
            </a:r>
          </a:p>
          <a:p>
            <a:pPr eaLnBrk="1" hangingPunct="1">
              <a:buNone/>
            </a:pPr>
            <a:endParaRPr lang="de-DE" sz="900" b="1" dirty="0" smtClean="0"/>
          </a:p>
          <a:p>
            <a:pPr eaLnBrk="1" hangingPunct="1">
              <a:buNone/>
            </a:pPr>
            <a:r>
              <a:rPr lang="de-DE" sz="1700" b="1" dirty="0" smtClean="0"/>
              <a:t>Haferprodukte mit „</a:t>
            </a:r>
            <a:r>
              <a:rPr lang="de-DE" sz="1700" b="1" dirty="0" err="1" smtClean="0"/>
              <a:t>glutenfrei</a:t>
            </a:r>
            <a:r>
              <a:rPr lang="de-DE" sz="1700" b="1" dirty="0" smtClean="0"/>
              <a:t>“-Label:</a:t>
            </a:r>
          </a:p>
          <a:p>
            <a:pPr eaLnBrk="1" hangingPunct="1"/>
            <a:r>
              <a:rPr lang="de-DE" sz="1700" dirty="0" smtClean="0"/>
              <a:t>Wenn Verpackungen von Haferprodukten (z. B: Haferflocken) das – von der DZG lizensierte – Label „</a:t>
            </a:r>
            <a:r>
              <a:rPr lang="de-DE" sz="1700" dirty="0" err="1" smtClean="0"/>
              <a:t>glutenfrei</a:t>
            </a:r>
            <a:r>
              <a:rPr lang="de-DE" sz="1700" dirty="0" smtClean="0"/>
              <a:t>“ tragen, so wendet der Hersteller diese Maßnahmen an und verhindert bzw. verringert eine Vermischung des Hafers mit anderen </a:t>
            </a:r>
            <a:r>
              <a:rPr lang="de-DE" sz="1700" dirty="0" err="1" smtClean="0"/>
              <a:t>glutenhaltigen</a:t>
            </a:r>
            <a:r>
              <a:rPr lang="de-DE" sz="1700" dirty="0" smtClean="0"/>
              <a:t> Getreiden.</a:t>
            </a:r>
          </a:p>
          <a:p>
            <a:pPr eaLnBrk="1" hangingPunct="1">
              <a:spcBef>
                <a:spcPts val="800"/>
              </a:spcBef>
              <a:buClr>
                <a:srgbClr val="A32730"/>
              </a:buClr>
              <a:buFont typeface="Wingdings" pitchFamily="2" charset="2"/>
              <a:buChar char="§"/>
            </a:pPr>
            <a:endParaRPr lang="de-DE" sz="1800" dirty="0" smtClean="0"/>
          </a:p>
          <a:p>
            <a:pPr eaLnBrk="1" hangingPunct="1">
              <a:spcBef>
                <a:spcPts val="400"/>
              </a:spcBef>
              <a:buClr>
                <a:srgbClr val="A32730"/>
              </a:buClr>
              <a:buFont typeface="Wingdings" pitchFamily="2" charset="2"/>
              <a:buChar char="Ø"/>
            </a:pPr>
            <a:r>
              <a:rPr lang="de-DE" sz="1600" b="1" dirty="0" smtClean="0">
                <a:solidFill>
                  <a:srgbClr val="A32730"/>
                </a:solidFill>
              </a:rPr>
              <a:t>Bei Unverträglichkeiten, Weizen- und </a:t>
            </a:r>
            <a:r>
              <a:rPr lang="de-DE" sz="1600" b="1" dirty="0" err="1" smtClean="0">
                <a:solidFill>
                  <a:srgbClr val="A32730"/>
                </a:solidFill>
              </a:rPr>
              <a:t>Glutensensitivität</a:t>
            </a:r>
            <a:r>
              <a:rPr lang="de-DE" sz="1600" b="1" dirty="0" smtClean="0">
                <a:solidFill>
                  <a:srgbClr val="A32730"/>
                </a:solidFill>
              </a:rPr>
              <a:t> und </a:t>
            </a:r>
            <a:r>
              <a:rPr lang="de-DE" sz="1600" b="1" dirty="0" err="1" smtClean="0">
                <a:solidFill>
                  <a:srgbClr val="A32730"/>
                </a:solidFill>
              </a:rPr>
              <a:t>Zöliakie</a:t>
            </a:r>
            <a:r>
              <a:rPr lang="de-DE" sz="1600" b="1" dirty="0" smtClean="0">
                <a:solidFill>
                  <a:srgbClr val="A32730"/>
                </a:solidFill>
              </a:rPr>
              <a:t>, gilt, dass der als </a:t>
            </a:r>
            <a:r>
              <a:rPr lang="de-DE" sz="1600" b="1" dirty="0" err="1" smtClean="0">
                <a:solidFill>
                  <a:srgbClr val="A32730"/>
                </a:solidFill>
              </a:rPr>
              <a:t>glutenfrei</a:t>
            </a:r>
            <a:r>
              <a:rPr lang="de-DE" sz="1600" b="1" dirty="0" smtClean="0">
                <a:solidFill>
                  <a:srgbClr val="A32730"/>
                </a:solidFill>
              </a:rPr>
              <a:t> deklarierte Hafer bei weitgehender Beschwerdefreiheit in die Ernährung einbezogen werden kann! </a:t>
            </a:r>
            <a:br>
              <a:rPr lang="de-DE" sz="1600" b="1" dirty="0" smtClean="0">
                <a:solidFill>
                  <a:srgbClr val="A32730"/>
                </a:solidFill>
              </a:rPr>
            </a:br>
            <a:r>
              <a:rPr lang="de-DE" sz="1600" b="1" dirty="0" smtClean="0">
                <a:solidFill>
                  <a:srgbClr val="A32730"/>
                </a:solidFill>
              </a:rPr>
              <a:t>Die Hafermenge sollte langsam gesteigert werden. </a:t>
            </a:r>
            <a:endParaRPr lang="de-DE" sz="1600" b="1" i="1" dirty="0" smtClean="0">
              <a:solidFill>
                <a:srgbClr val="A32730"/>
              </a:solidFill>
            </a:endParaRPr>
          </a:p>
          <a:p>
            <a:pPr eaLnBrk="1" hangingPunct="1">
              <a:spcBef>
                <a:spcPts val="400"/>
              </a:spcBef>
              <a:buClr>
                <a:srgbClr val="A32730"/>
              </a:buClr>
              <a:buFont typeface="Arial" charset="0"/>
              <a:buNone/>
            </a:pPr>
            <a:endParaRPr lang="de-DE" sz="1700" i="1" dirty="0" smtClean="0"/>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a:t>
            </a:r>
            <a:r>
              <a:rPr lang="de-DE"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und Gluten</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defRPr/>
            </a:pP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Wichtige Aspekte</a:t>
            </a:r>
            <a:endParaRPr lang="de-DE" sz="28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hteck 5"/>
          <p:cNvSpPr/>
          <p:nvPr/>
        </p:nvSpPr>
        <p:spPr>
          <a:xfrm>
            <a:off x="7164288" y="5300489"/>
            <a:ext cx="1836266" cy="1512887"/>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t>Infos auf </a:t>
            </a:r>
            <a:r>
              <a:rPr lang="de-DE" sz="1600" b="1" u="sng" dirty="0"/>
              <a:t>www.dzg-online.de</a:t>
            </a:r>
          </a:p>
          <a:p>
            <a:pPr algn="ctr">
              <a:defRPr/>
            </a:pPr>
            <a:endParaRPr lang="de-DE" sz="2000" b="1" dirty="0"/>
          </a:p>
          <a:p>
            <a:pPr algn="ctr">
              <a:defRPr/>
            </a:pPr>
            <a:r>
              <a:rPr lang="de-DE" sz="1600" b="1" dirty="0"/>
              <a:t>Deutsche </a:t>
            </a:r>
            <a:r>
              <a:rPr lang="de-DE" sz="1600" b="1" dirty="0" err="1"/>
              <a:t>Zöliakie</a:t>
            </a:r>
            <a:r>
              <a:rPr lang="de-DE" sz="1600" b="1" dirty="0"/>
              <a:t>-Gesellschaft</a:t>
            </a:r>
            <a:endParaRPr lang="de-DE" sz="1600" dirty="0"/>
          </a:p>
        </p:txBody>
      </p:sp>
      <p:sp>
        <p:nvSpPr>
          <p:cNvPr id="8" name="Abgerundetes Rechteck 7"/>
          <p:cNvSpPr/>
          <p:nvPr/>
        </p:nvSpPr>
        <p:spPr>
          <a:xfrm>
            <a:off x="0" y="1052736"/>
            <a:ext cx="395288" cy="358775"/>
          </a:xfrm>
          <a:prstGeom prst="roundRect">
            <a:avLst/>
          </a:prstGeom>
          <a:solidFill>
            <a:schemeClr val="accent2"/>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b="1" dirty="0">
                <a:solidFill>
                  <a:schemeClr val="bg1"/>
                </a:solidFill>
              </a:rPr>
              <a:t>1.</a:t>
            </a:r>
          </a:p>
        </p:txBody>
      </p:sp>
      <p:sp>
        <p:nvSpPr>
          <p:cNvPr id="9" name="Abgerundetes Rechteck 8"/>
          <p:cNvSpPr/>
          <p:nvPr/>
        </p:nvSpPr>
        <p:spPr>
          <a:xfrm>
            <a:off x="0" y="2348880"/>
            <a:ext cx="395288" cy="360362"/>
          </a:xfrm>
          <a:prstGeom prst="roundRect">
            <a:avLst/>
          </a:prstGeom>
          <a:solidFill>
            <a:schemeClr val="accent2"/>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b="1" dirty="0">
                <a:solidFill>
                  <a:schemeClr val="bg1"/>
                </a:solidFill>
              </a:rPr>
              <a:t>2.</a:t>
            </a:r>
          </a:p>
        </p:txBody>
      </p:sp>
      <p:sp>
        <p:nvSpPr>
          <p:cNvPr id="12" name="Abgerundetes Rechteck 11"/>
          <p:cNvSpPr/>
          <p:nvPr/>
        </p:nvSpPr>
        <p:spPr>
          <a:xfrm>
            <a:off x="7452320" y="3789040"/>
            <a:ext cx="1331640" cy="864096"/>
          </a:xfrm>
          <a:prstGeom prst="round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300" b="1" dirty="0" smtClean="0">
                <a:solidFill>
                  <a:schemeClr val="tx1"/>
                </a:solidFill>
              </a:rPr>
              <a:t>„</a:t>
            </a:r>
            <a:r>
              <a:rPr lang="de-DE" sz="1300" b="1" dirty="0" err="1" smtClean="0">
                <a:solidFill>
                  <a:schemeClr val="tx1"/>
                </a:solidFill>
              </a:rPr>
              <a:t>glutenfrei</a:t>
            </a:r>
            <a:r>
              <a:rPr lang="de-DE" sz="1300" b="1" dirty="0" smtClean="0">
                <a:solidFill>
                  <a:schemeClr val="tx1"/>
                </a:solidFill>
              </a:rPr>
              <a:t>“ = max. 20 mg Gluten pro kg Produkt</a:t>
            </a:r>
            <a:endParaRPr lang="de-DE" sz="1300" b="1" dirty="0">
              <a:solidFill>
                <a:schemeClr val="tx1"/>
              </a:solidFill>
            </a:endParaRPr>
          </a:p>
        </p:txBody>
      </p:sp>
      <p:cxnSp>
        <p:nvCxnSpPr>
          <p:cNvPr id="14" name="Gerade Verbindung 13"/>
          <p:cNvCxnSpPr/>
          <p:nvPr/>
        </p:nvCxnSpPr>
        <p:spPr>
          <a:xfrm>
            <a:off x="3275856" y="4653136"/>
            <a:ext cx="4464496" cy="0"/>
          </a:xfrm>
          <a:prstGeom prst="line">
            <a:avLst/>
          </a:prstGeom>
          <a:ln w="28575">
            <a:solidFill>
              <a:srgbClr val="A32730"/>
            </a:solidFill>
          </a:ln>
        </p:spPr>
        <p:style>
          <a:lnRef idx="1">
            <a:schemeClr val="accent1"/>
          </a:lnRef>
          <a:fillRef idx="0">
            <a:schemeClr val="accent1"/>
          </a:fillRef>
          <a:effectRef idx="0">
            <a:schemeClr val="accent1"/>
          </a:effectRef>
          <a:fontRef idx="minor">
            <a:schemeClr val="tx1"/>
          </a:fontRef>
        </p:style>
      </p:cxnSp>
      <p:sp>
        <p:nvSpPr>
          <p:cNvPr id="11" name="Foliennummernplatzhalter 3"/>
          <p:cNvSpPr>
            <a:spLocks noGrp="1"/>
          </p:cNvSpPr>
          <p:nvPr>
            <p:ph type="sldNum" sz="quarter" idx="11"/>
          </p:nvPr>
        </p:nvSpPr>
        <p:spPr>
          <a:xfrm>
            <a:off x="7019925" y="6519863"/>
            <a:ext cx="2133600" cy="365125"/>
          </a:xfrm>
        </p:spPr>
        <p:txBody>
          <a:bodyPr/>
          <a:lstStyle/>
          <a:p>
            <a:pPr>
              <a:defRPr/>
            </a:pPr>
            <a:fld id="{3474858B-113F-48D7-B6F7-534F5024136D}" type="slidenum">
              <a:rPr lang="de-DE" smtClean="0"/>
              <a:pPr>
                <a:defRPr/>
              </a:pPr>
              <a:t>15</a:t>
            </a:fld>
            <a:endParaRPr lang="de-DE"/>
          </a:p>
        </p:txBody>
      </p:sp>
      <p:sp>
        <p:nvSpPr>
          <p:cNvPr id="13" name="Fußzeilenplatzhalter 4"/>
          <p:cNvSpPr>
            <a:spLocks noGrp="1"/>
          </p:cNvSpPr>
          <p:nvPr>
            <p:ph type="ftr" sz="quarter" idx="10"/>
          </p:nvPr>
        </p:nvSpPr>
        <p:spPr>
          <a:xfrm>
            <a:off x="539750" y="6519863"/>
            <a:ext cx="5591175" cy="365125"/>
          </a:xfrm>
        </p:spPr>
        <p:txBody>
          <a:bodyPr/>
          <a:lstStyle/>
          <a:p>
            <a:pPr>
              <a:defRPr/>
            </a:pPr>
            <a:r>
              <a:rPr lang="de-DE" dirty="0"/>
              <a:t>© Hafer Die </a:t>
            </a:r>
            <a:r>
              <a:rPr lang="de-DE" dirty="0" err="1"/>
              <a:t>Alleskörner,VDGS</a:t>
            </a:r>
            <a:r>
              <a:rPr lang="de-DE" dirty="0"/>
              <a:t> e.V.</a:t>
            </a:r>
          </a:p>
        </p:txBody>
      </p:sp>
      <p:sp>
        <p:nvSpPr>
          <p:cNvPr id="16" name="Abgerundetes Rechteck 15"/>
          <p:cNvSpPr/>
          <p:nvPr/>
        </p:nvSpPr>
        <p:spPr>
          <a:xfrm>
            <a:off x="248" y="3932734"/>
            <a:ext cx="395288" cy="360362"/>
          </a:xfrm>
          <a:prstGeom prst="roundRect">
            <a:avLst/>
          </a:prstGeom>
          <a:solidFill>
            <a:schemeClr val="accent2"/>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b="1" dirty="0">
                <a:solidFill>
                  <a:schemeClr val="bg1"/>
                </a:solidFill>
              </a:rPr>
              <a:t>3</a:t>
            </a:r>
            <a:r>
              <a:rPr lang="de-DE" b="1" dirty="0" smtClean="0">
                <a:solidFill>
                  <a:schemeClr val="bg1"/>
                </a:solidFill>
              </a:rPr>
              <a:t>.</a:t>
            </a:r>
            <a:endParaRPr lang="de-DE" b="1" dirty="0">
              <a:solidFill>
                <a:schemeClr val="bg1"/>
              </a:solidFill>
            </a:endParaRPr>
          </a:p>
        </p:txBody>
      </p:sp>
      <p:pic>
        <p:nvPicPr>
          <p:cNvPr id="132098" name="Picture 2" descr="Label-Info: Glutenfrei-Symbol"/>
          <p:cNvPicPr>
            <a:picLocks noChangeAspect="1" noChangeArrowheads="1"/>
          </p:cNvPicPr>
          <p:nvPr/>
        </p:nvPicPr>
        <p:blipFill>
          <a:blip r:embed="rId3" cstate="email"/>
          <a:srcRect/>
          <a:stretch>
            <a:fillRect/>
          </a:stretch>
        </p:blipFill>
        <p:spPr bwMode="auto">
          <a:xfrm>
            <a:off x="8388424" y="4437112"/>
            <a:ext cx="720080" cy="720080"/>
          </a:xfrm>
          <a:prstGeom prst="rect">
            <a:avLst/>
          </a:prstGeom>
          <a:noFill/>
          <a:ln>
            <a:solidFill>
              <a:srgbClr val="A3273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268760"/>
            <a:ext cx="7488832" cy="4896520"/>
          </a:xfrm>
        </p:spPr>
        <p:txBody>
          <a:bodyPr/>
          <a:lstStyle/>
          <a:p>
            <a:pPr>
              <a:spcBef>
                <a:spcPts val="0"/>
              </a:spcBef>
              <a:buClr>
                <a:srgbClr val="A32730"/>
              </a:buClr>
              <a:buFont typeface="Arial" charset="0"/>
              <a:buNone/>
            </a:pPr>
            <a:r>
              <a:rPr lang="de-DE" sz="1600" dirty="0" smtClean="0"/>
              <a:t>Frage 1</a:t>
            </a:r>
          </a:p>
          <a:p>
            <a:pPr>
              <a:spcBef>
                <a:spcPts val="0"/>
              </a:spcBef>
              <a:buClr>
                <a:srgbClr val="A32730"/>
              </a:buClr>
              <a:buFont typeface="Arial" charset="0"/>
              <a:buNone/>
            </a:pPr>
            <a:r>
              <a:rPr lang="de-DE" sz="1600" dirty="0" smtClean="0"/>
              <a:t>Warum muss Hafer geschält werden? (mehrere Antworten möglich)</a:t>
            </a:r>
          </a:p>
          <a:p>
            <a:pPr marL="457200" indent="-457200">
              <a:spcBef>
                <a:spcPts val="0"/>
              </a:spcBef>
              <a:buClr>
                <a:srgbClr val="A32730"/>
              </a:buClr>
              <a:buFont typeface="+mj-lt"/>
              <a:buAutoNum type="alphaLcParenR"/>
            </a:pPr>
            <a:r>
              <a:rPr lang="de-DE" sz="1600" dirty="0" smtClean="0"/>
              <a:t>Die Schale, Spelze genannt, ist für den Menschen nicht essbar.</a:t>
            </a:r>
          </a:p>
          <a:p>
            <a:pPr marL="457200" indent="-457200">
              <a:spcBef>
                <a:spcPts val="0"/>
              </a:spcBef>
              <a:buClr>
                <a:srgbClr val="A32730"/>
              </a:buClr>
              <a:buFont typeface="+mj-lt"/>
              <a:buAutoNum type="alphaLcParenR"/>
            </a:pPr>
            <a:r>
              <a:rPr lang="de-DE" sz="1600" dirty="0" smtClean="0"/>
              <a:t>Die Spelze schützt das Korn vor Schädlingen, zur Verarbeitung nimmt man sie ab.</a:t>
            </a:r>
          </a:p>
          <a:p>
            <a:pPr marL="457200" indent="-457200">
              <a:spcBef>
                <a:spcPts val="0"/>
              </a:spcBef>
              <a:buClr>
                <a:srgbClr val="A32730"/>
              </a:buClr>
              <a:buFont typeface="+mj-lt"/>
              <a:buAutoNum type="alphaLcParenR"/>
            </a:pPr>
            <a:r>
              <a:rPr lang="de-DE" sz="1600" dirty="0" smtClean="0"/>
              <a:t>Die Spelze ist fest mit dem Kern verwachsen und fällt beim Dreschen nicht ab.</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r>
              <a:rPr lang="de-DE" sz="1600" dirty="0" smtClean="0"/>
              <a:t>Frage 2</a:t>
            </a:r>
          </a:p>
          <a:p>
            <a:pPr marL="457200" indent="-457200">
              <a:spcBef>
                <a:spcPts val="0"/>
              </a:spcBef>
              <a:buClr>
                <a:srgbClr val="A32730"/>
              </a:buClr>
              <a:buNone/>
            </a:pPr>
            <a:r>
              <a:rPr lang="de-DE" sz="1600" dirty="0" smtClean="0"/>
              <a:t>Werden dem Haferkern durch das  </a:t>
            </a:r>
            <a:r>
              <a:rPr lang="de-DE" sz="1600" dirty="0" err="1" smtClean="0"/>
              <a:t>Entspelzen</a:t>
            </a:r>
            <a:r>
              <a:rPr lang="de-DE" sz="1600" dirty="0" smtClean="0"/>
              <a:t> (Schälen) Nährstoffe entzogen?</a:t>
            </a:r>
          </a:p>
          <a:p>
            <a:pPr marL="457200" indent="-457200">
              <a:spcBef>
                <a:spcPts val="0"/>
              </a:spcBef>
              <a:buClr>
                <a:srgbClr val="A32730"/>
              </a:buClr>
              <a:buFont typeface="+mj-lt"/>
              <a:buAutoNum type="alphaLcParenR"/>
            </a:pPr>
            <a:r>
              <a:rPr lang="de-DE" sz="1600" dirty="0" smtClean="0"/>
              <a:t>Ja. Die äußere Kornschicht wird abgeschliffen, dadurch verliert der Kern Vitamine und Mineralstoffe.</a:t>
            </a:r>
          </a:p>
          <a:p>
            <a:pPr marL="457200" indent="-457200">
              <a:spcBef>
                <a:spcPts val="0"/>
              </a:spcBef>
              <a:buClr>
                <a:srgbClr val="A32730"/>
              </a:buClr>
              <a:buFont typeface="+mj-lt"/>
              <a:buAutoNum type="alphaLcParenR"/>
            </a:pPr>
            <a:r>
              <a:rPr lang="de-DE" sz="1600" dirty="0" smtClean="0"/>
              <a:t>Nein. Es wird nur die Spelze abgenommen, diese ist für den Menschen so nicht </a:t>
            </a:r>
            <a:r>
              <a:rPr lang="de-DE" sz="1600" dirty="0" err="1" smtClean="0"/>
              <a:t>verzehrbar</a:t>
            </a:r>
            <a:r>
              <a:rPr lang="de-DE" sz="1600" smtClean="0"/>
              <a:t>.</a:t>
            </a:r>
            <a:endParaRPr lang="de-DE" sz="1600" dirty="0" smtClean="0"/>
          </a:p>
          <a:p>
            <a:pPr marL="457200" indent="-457200">
              <a:spcBef>
                <a:spcPts val="0"/>
              </a:spcBef>
              <a:buClr>
                <a:srgbClr val="A32730"/>
              </a:buClr>
              <a:buFont typeface="+mj-lt"/>
              <a:buAutoNum type="alphaLcParenR"/>
            </a:pPr>
            <a:r>
              <a:rPr lang="de-DE" sz="1600" dirty="0" smtClean="0"/>
              <a:t>Nein. Die Nährstoffe werden vor dem Schälen durch ein besonderes Verfahren aus der Spelze in den Kern gepresst. </a:t>
            </a:r>
          </a:p>
          <a:p>
            <a:pPr marL="457200" indent="-457200">
              <a:spcBef>
                <a:spcPts val="0"/>
              </a:spcBef>
              <a:buClr>
                <a:srgbClr val="A32730"/>
              </a:buClr>
              <a:buNone/>
            </a:pPr>
            <a:endParaRPr lang="de-DE" sz="1600" dirty="0" smtClean="0"/>
          </a:p>
          <a:p>
            <a:pPr marL="457200" indent="-457200">
              <a:spcBef>
                <a:spcPts val="0"/>
              </a:spcBef>
              <a:buClr>
                <a:srgbClr val="A32730"/>
              </a:buClr>
              <a:buNone/>
            </a:pPr>
            <a:r>
              <a:rPr lang="de-DE" sz="1600" dirty="0" smtClean="0"/>
              <a:t>Frage 3</a:t>
            </a:r>
          </a:p>
          <a:p>
            <a:pPr marL="457200" indent="-457200">
              <a:spcBef>
                <a:spcPts val="0"/>
              </a:spcBef>
              <a:buClr>
                <a:srgbClr val="A32730"/>
              </a:buClr>
              <a:buNone/>
            </a:pPr>
            <a:r>
              <a:rPr lang="de-DE" sz="1600" dirty="0" smtClean="0"/>
              <a:t>Sind kernige und zarte Haferflocken </a:t>
            </a:r>
          </a:p>
          <a:p>
            <a:pPr marL="457200" indent="-457200">
              <a:spcBef>
                <a:spcPts val="0"/>
              </a:spcBef>
              <a:buClr>
                <a:srgbClr val="A32730"/>
              </a:buClr>
              <a:buNone/>
            </a:pPr>
            <a:r>
              <a:rPr lang="de-DE" sz="1600" dirty="0" smtClean="0"/>
              <a:t>Vollkornerzeugnisse?</a:t>
            </a:r>
          </a:p>
          <a:p>
            <a:pPr marL="457200" indent="-457200">
              <a:spcBef>
                <a:spcPts val="0"/>
              </a:spcBef>
              <a:buClr>
                <a:srgbClr val="A32730"/>
              </a:buClr>
              <a:buFont typeface="+mj-lt"/>
              <a:buAutoNum type="alphaLcParenR"/>
            </a:pPr>
            <a:r>
              <a:rPr lang="de-DE" sz="1600" dirty="0" smtClean="0"/>
              <a:t>Ja</a:t>
            </a:r>
          </a:p>
          <a:p>
            <a:pPr marL="457200" indent="-457200">
              <a:spcBef>
                <a:spcPts val="0"/>
              </a:spcBef>
              <a:buClr>
                <a:srgbClr val="A32730"/>
              </a:buClr>
              <a:buFont typeface="+mj-lt"/>
              <a:buAutoNum type="alphaLcParenR"/>
            </a:pPr>
            <a:r>
              <a:rPr lang="de-DE" sz="1600" dirty="0" smtClean="0"/>
              <a:t>Nein</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endParaRPr lang="de-DE" sz="1600" dirty="0" smtClean="0"/>
          </a:p>
          <a:p>
            <a:pPr>
              <a:spcBef>
                <a:spcPts val="0"/>
              </a:spcBef>
              <a:buClr>
                <a:srgbClr val="A32730"/>
              </a:buClr>
              <a:buNone/>
            </a:pPr>
            <a:endParaRPr lang="de-DE" sz="1600" dirty="0" smtClean="0"/>
          </a:p>
          <a:p>
            <a:pPr>
              <a:spcBef>
                <a:spcPts val="0"/>
              </a:spcBef>
              <a:buClr>
                <a:srgbClr val="A32730"/>
              </a:buClr>
              <a:buFont typeface="Wingdings" pitchFamily="2" charset="2"/>
              <a:buChar char="§"/>
            </a:pPr>
            <a:endParaRPr lang="de-DE" sz="1600" dirty="0" smtClean="0"/>
          </a:p>
        </p:txBody>
      </p:sp>
      <p:sp>
        <p:nvSpPr>
          <p:cNvPr id="4" name="Foliennummernplatzhalter 3"/>
          <p:cNvSpPr>
            <a:spLocks noGrp="1"/>
          </p:cNvSpPr>
          <p:nvPr>
            <p:ph type="sldNum" sz="quarter" idx="11"/>
          </p:nvPr>
        </p:nvSpPr>
        <p:spPr/>
        <p:txBody>
          <a:bodyPr/>
          <a:lstStyle/>
          <a:p>
            <a:pPr>
              <a:defRPr/>
            </a:pPr>
            <a:fld id="{FEB284F8-7EBF-4EFA-883B-5637F75377FE}" type="slidenum">
              <a:rPr lang="de-DE" smtClean="0"/>
              <a:pPr>
                <a:defRPr/>
              </a:pPr>
              <a:t>16</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6" name="Rechteck 5"/>
          <p:cNvSpPr/>
          <p:nvPr/>
        </p:nvSpPr>
        <p:spPr>
          <a:xfrm>
            <a:off x="35496" y="44624"/>
            <a:ext cx="7272808" cy="1008112"/>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i="1" dirty="0" smtClean="0">
                <a:solidFill>
                  <a:schemeClr val="tx1"/>
                </a:solidFill>
              </a:rPr>
              <a:t>Haben Sie‘s behalten?</a:t>
            </a:r>
          </a:p>
          <a:p>
            <a:r>
              <a:rPr lang="de-DE" sz="2800" b="1" dirty="0" smtClean="0">
                <a:solidFill>
                  <a:schemeClr val="tx1"/>
                </a:solidFill>
              </a:rPr>
              <a:t>Testen Sie Ihr Wissen aus diesem Kapitel!</a:t>
            </a:r>
          </a:p>
          <a:p>
            <a:pPr algn="r"/>
            <a:r>
              <a:rPr lang="de-DE" sz="1200" i="1" dirty="0" smtClean="0">
                <a:solidFill>
                  <a:schemeClr val="tx1"/>
                </a:solidFill>
              </a:rPr>
              <a:t>Die Lösungen finden Sie auf Seite 53.</a:t>
            </a:r>
            <a:endParaRPr lang="de-DE" sz="1200" i="1" dirty="0">
              <a:solidFill>
                <a:schemeClr val="tx1"/>
              </a:solidFill>
            </a:endParaRPr>
          </a:p>
        </p:txBody>
      </p:sp>
      <p:sp>
        <p:nvSpPr>
          <p:cNvPr id="7" name="Inhaltsplatzhalter 2"/>
          <p:cNvSpPr txBox="1">
            <a:spLocks/>
          </p:cNvSpPr>
          <p:nvPr/>
        </p:nvSpPr>
        <p:spPr bwMode="auto">
          <a:xfrm>
            <a:off x="4463480" y="4797152"/>
            <a:ext cx="3852936"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ct val="0"/>
              </a:spcAft>
              <a:buClr>
                <a:srgbClr val="A32730"/>
              </a:buClr>
              <a:buSzTx/>
              <a:tabLst/>
              <a:defRPr/>
            </a:pPr>
            <a:r>
              <a:rPr kumimoji="0" lang="de-DE" sz="1600" b="0" i="0" u="none" strike="noStrike" kern="1200" cap="none" spc="0" normalizeH="0" baseline="0" noProof="0" dirty="0" smtClean="0">
                <a:ln>
                  <a:noFill/>
                </a:ln>
                <a:solidFill>
                  <a:schemeClr val="tx1"/>
                </a:solidFill>
                <a:effectLst/>
                <a:uLnTx/>
                <a:uFillTx/>
                <a:latin typeface="+mn-lt"/>
                <a:ea typeface="+mn-ea"/>
                <a:cs typeface="+mn-cs"/>
              </a:rPr>
              <a:t>Frage 4</a:t>
            </a:r>
          </a:p>
          <a:p>
            <a:pPr marL="342900" marR="0" lvl="0" indent="-342900" algn="l" defTabSz="914400" rtl="0" eaLnBrk="0" fontAlgn="base" latinLnBrk="0" hangingPunct="0">
              <a:lnSpc>
                <a:spcPct val="100000"/>
              </a:lnSpc>
              <a:spcBef>
                <a:spcPts val="0"/>
              </a:spcBef>
              <a:spcAft>
                <a:spcPct val="0"/>
              </a:spcAft>
              <a:buClr>
                <a:srgbClr val="A32730"/>
              </a:buClr>
              <a:buSzTx/>
              <a:tabLst/>
              <a:defRPr/>
            </a:pPr>
            <a:r>
              <a:rPr lang="de-DE" sz="1600" dirty="0" smtClean="0">
                <a:latin typeface="+mn-lt"/>
              </a:rPr>
              <a:t>Welcher Kernbestandteil ist bei Haferkleie</a:t>
            </a:r>
          </a:p>
          <a:p>
            <a:pPr marL="342900" marR="0" lvl="0" indent="-342900" algn="l" defTabSz="914400" rtl="0" eaLnBrk="0" fontAlgn="base" latinLnBrk="0" hangingPunct="0">
              <a:lnSpc>
                <a:spcPct val="100000"/>
              </a:lnSpc>
              <a:spcBef>
                <a:spcPts val="0"/>
              </a:spcBef>
              <a:spcAft>
                <a:spcPct val="0"/>
              </a:spcAft>
              <a:buClr>
                <a:srgbClr val="A32730"/>
              </a:buClr>
              <a:buSzTx/>
              <a:tabLst/>
              <a:defRPr/>
            </a:pPr>
            <a:r>
              <a:rPr lang="de-DE" sz="1600" dirty="0" smtClean="0">
                <a:latin typeface="+mn-lt"/>
              </a:rPr>
              <a:t>überwiegend </a:t>
            </a:r>
            <a:r>
              <a:rPr lang="de-DE" sz="1600" u="sng" dirty="0" smtClean="0">
                <a:latin typeface="+mn-lt"/>
              </a:rPr>
              <a:t>nicht</a:t>
            </a:r>
            <a:r>
              <a:rPr lang="de-DE" sz="1600" dirty="0" smtClean="0">
                <a:latin typeface="+mn-lt"/>
              </a:rPr>
              <a:t> enthalten?</a:t>
            </a:r>
          </a:p>
          <a:p>
            <a:pPr marL="342900" marR="0" lvl="0" indent="-342900" algn="l" defTabSz="914400" rtl="0" eaLnBrk="0" fontAlgn="base" latinLnBrk="0" hangingPunct="0">
              <a:lnSpc>
                <a:spcPct val="100000"/>
              </a:lnSpc>
              <a:spcBef>
                <a:spcPts val="0"/>
              </a:spcBef>
              <a:spcAft>
                <a:spcPct val="0"/>
              </a:spcAft>
              <a:buClr>
                <a:srgbClr val="A32730"/>
              </a:buClr>
              <a:buSzTx/>
              <a:buFont typeface="+mj-lt"/>
              <a:buAutoNum type="alphaLcParenR"/>
              <a:tabLst/>
              <a:defRPr/>
            </a:pPr>
            <a:r>
              <a:rPr lang="de-DE" sz="1600" dirty="0" smtClean="0">
                <a:latin typeface="+mn-lt"/>
              </a:rPr>
              <a:t>Randschichten</a:t>
            </a:r>
          </a:p>
          <a:p>
            <a:pPr marL="342900" marR="0" lvl="0" indent="-342900" algn="l" defTabSz="914400" rtl="0" eaLnBrk="0" fontAlgn="base" latinLnBrk="0" hangingPunct="0">
              <a:lnSpc>
                <a:spcPct val="100000"/>
              </a:lnSpc>
              <a:spcBef>
                <a:spcPts val="0"/>
              </a:spcBef>
              <a:spcAft>
                <a:spcPct val="0"/>
              </a:spcAft>
              <a:buClr>
                <a:srgbClr val="A32730"/>
              </a:buClr>
              <a:buSzTx/>
              <a:buFont typeface="+mj-lt"/>
              <a:buAutoNum type="alphaLcParenR"/>
              <a:tabLst/>
              <a:defRPr/>
            </a:pPr>
            <a:r>
              <a:rPr lang="de-DE" sz="1600" dirty="0" smtClean="0">
                <a:latin typeface="+mn-lt"/>
              </a:rPr>
              <a:t>Mehlkörper</a:t>
            </a:r>
          </a:p>
          <a:p>
            <a:pPr marL="342900" marR="0" lvl="0" indent="-342900" algn="l" defTabSz="914400" rtl="0" eaLnBrk="0" fontAlgn="base" latinLnBrk="0" hangingPunct="0">
              <a:lnSpc>
                <a:spcPct val="100000"/>
              </a:lnSpc>
              <a:spcBef>
                <a:spcPts val="0"/>
              </a:spcBef>
              <a:spcAft>
                <a:spcPct val="0"/>
              </a:spcAft>
              <a:buClr>
                <a:srgbClr val="A32730"/>
              </a:buClr>
              <a:buSzTx/>
              <a:buFont typeface="+mj-lt"/>
              <a:buAutoNum type="alphaLcParenR"/>
              <a:tabLst/>
              <a:defRPr/>
            </a:pPr>
            <a:r>
              <a:rPr lang="de-DE" sz="1600" dirty="0" smtClean="0">
                <a:latin typeface="+mn-lt"/>
              </a:rPr>
              <a:t>Keimling</a:t>
            </a: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
                <a:srgbClr val="A32730"/>
              </a:buClr>
              <a:buSzTx/>
              <a:tabLst/>
              <a:defRPr/>
            </a:pP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ts val="0"/>
              </a:spcBef>
              <a:spcAft>
                <a:spcPct val="0"/>
              </a:spcAft>
              <a:buClr>
                <a:srgbClr val="A32730"/>
              </a:buClr>
              <a:buSzTx/>
              <a:tabLst/>
              <a:defRPr/>
            </a:pP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
                <a:srgbClr val="A32730"/>
              </a:buClr>
              <a:buSzTx/>
              <a:tabLst/>
              <a:defRPr/>
            </a:pP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
                <a:srgbClr val="A32730"/>
              </a:buClr>
              <a:buSzTx/>
              <a:tabLst/>
              <a:defRPr/>
            </a:pPr>
            <a:endParaRPr kumimoji="0" lang="de-DE"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07504" y="1700808"/>
            <a:ext cx="7200800" cy="432048"/>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70" name="Inhaltsplatzhalter 2"/>
          <p:cNvSpPr>
            <a:spLocks noGrp="1"/>
          </p:cNvSpPr>
          <p:nvPr>
            <p:ph idx="1"/>
          </p:nvPr>
        </p:nvSpPr>
        <p:spPr>
          <a:xfrm>
            <a:off x="251520" y="980728"/>
            <a:ext cx="7560840" cy="5544616"/>
          </a:xfrm>
        </p:spPr>
        <p:txBody>
          <a:bodyPr/>
          <a:lstStyle/>
          <a:p>
            <a:pPr marL="457200" indent="-457200" eaLnBrk="1" hangingPunct="1">
              <a:spcBef>
                <a:spcPts val="700"/>
              </a:spcBef>
              <a:buFont typeface="+mj-lt"/>
              <a:buAutoNum type="arabicParenBoth"/>
            </a:pPr>
            <a:r>
              <a:rPr lang="de-DE" sz="1800" dirty="0" smtClean="0"/>
              <a:t>Hafer – Natur pur				</a:t>
            </a:r>
          </a:p>
          <a:p>
            <a:pPr marL="457200" indent="-457200" eaLnBrk="1" hangingPunct="1">
              <a:spcBef>
                <a:spcPts val="700"/>
              </a:spcBef>
              <a:buFont typeface="+mj-lt"/>
              <a:buAutoNum type="arabicParenBoth"/>
            </a:pPr>
            <a:r>
              <a:rPr lang="de-DE" sz="1800" dirty="0" smtClean="0"/>
              <a:t>Vom Haferkorn (nicht nur) zur Haferflocke			</a:t>
            </a:r>
          </a:p>
          <a:p>
            <a:pPr marL="457200" indent="-457200" eaLnBrk="1" hangingPunct="1">
              <a:spcBef>
                <a:spcPts val="700"/>
              </a:spcBef>
              <a:buFont typeface="+mj-lt"/>
              <a:buAutoNum type="arabicParenBoth"/>
            </a:pPr>
            <a:r>
              <a:rPr lang="de-DE" sz="1800" b="1" dirty="0" smtClean="0"/>
              <a:t>Die Nährstoffe im Hafer</a:t>
            </a:r>
            <a:r>
              <a:rPr lang="de-DE" sz="1800" dirty="0" smtClean="0"/>
              <a:t>		</a:t>
            </a:r>
          </a:p>
          <a:p>
            <a:pPr marL="457200" indent="-457200" eaLnBrk="1" hangingPunct="1">
              <a:spcBef>
                <a:spcPts val="700"/>
              </a:spcBef>
              <a:buFont typeface="+mj-lt"/>
              <a:buAutoNum type="arabicParenBoth"/>
            </a:pPr>
            <a:r>
              <a:rPr lang="de-DE" sz="1800" dirty="0" smtClean="0"/>
              <a:t>Hafer im Lebensmittelhandel				</a:t>
            </a:r>
          </a:p>
          <a:p>
            <a:pPr marL="457200" indent="-457200" eaLnBrk="1" hangingPunct="1">
              <a:spcBef>
                <a:spcPts val="700"/>
              </a:spcBef>
              <a:buFont typeface="+mj-lt"/>
              <a:buAutoNum type="arabicParenBoth"/>
            </a:pPr>
            <a:r>
              <a:rPr lang="de-DE" sz="1800" dirty="0" smtClean="0"/>
              <a:t>Hafer in der Bäckerei					</a:t>
            </a:r>
          </a:p>
          <a:p>
            <a:pPr marL="457200" indent="-457200" eaLnBrk="1" hangingPunct="1">
              <a:spcBef>
                <a:spcPts val="700"/>
              </a:spcBef>
              <a:buFont typeface="+mj-lt"/>
              <a:buAutoNum type="arabicParenBoth"/>
            </a:pPr>
            <a:r>
              <a:rPr lang="de-DE" sz="1800" dirty="0" smtClean="0"/>
              <a:t>Hafer in der Gastronomie				</a:t>
            </a:r>
          </a:p>
          <a:p>
            <a:pPr marL="457200" indent="-457200" eaLnBrk="1" hangingPunct="1">
              <a:spcBef>
                <a:spcPts val="700"/>
              </a:spcBef>
              <a:buFont typeface="+mj-lt"/>
              <a:buAutoNum type="arabicParenBoth"/>
            </a:pPr>
            <a:r>
              <a:rPr lang="de-DE" sz="1800" dirty="0" smtClean="0"/>
              <a:t>Hafer im Alltag der Verbraucher				</a:t>
            </a:r>
          </a:p>
          <a:p>
            <a:pPr marL="457200" indent="-457200" eaLnBrk="1" hangingPunct="1">
              <a:spcBef>
                <a:spcPts val="700"/>
              </a:spcBef>
              <a:buFont typeface="+mj-lt"/>
              <a:buAutoNum type="arabicParenBoth"/>
            </a:pPr>
            <a:r>
              <a:rPr lang="de-DE" sz="1800" dirty="0" smtClean="0"/>
              <a:t>Vorstellung Informationsbroschüren und Website		</a:t>
            </a:r>
          </a:p>
          <a:p>
            <a:pPr marL="457200" indent="-457200" eaLnBrk="1" hangingPunct="1">
              <a:spcBef>
                <a:spcPts val="700"/>
              </a:spcBef>
              <a:buFont typeface="+mj-lt"/>
              <a:buAutoNum type="arabicParenBoth"/>
            </a:pPr>
            <a:r>
              <a:rPr lang="de-DE" sz="1800" dirty="0" smtClean="0"/>
              <a:t>TOP-Fakten für das kurze Kundengespräch			</a:t>
            </a:r>
          </a:p>
          <a:p>
            <a:pPr marL="457200" indent="-457200" eaLnBrk="1" hangingPunct="1">
              <a:spcBef>
                <a:spcPts val="700"/>
              </a:spcBef>
              <a:buFont typeface="+mj-lt"/>
              <a:buAutoNum type="arabicParenBoth"/>
            </a:pPr>
            <a:r>
              <a:rPr lang="de-DE" sz="1800" dirty="0" smtClean="0"/>
              <a:t>Lösungen zu den Testfragen zum Abschluss der Kapitel	</a:t>
            </a:r>
          </a:p>
          <a:p>
            <a:pPr marL="457200" indent="-457200" eaLnBrk="1" hangingPunct="1">
              <a:buFont typeface="+mj-lt"/>
              <a:buAutoNum type="arabicParenBoth"/>
            </a:pPr>
            <a:endParaRPr lang="de-DE" sz="1800" dirty="0" smtClean="0"/>
          </a:p>
          <a:p>
            <a:pPr marL="457200" indent="-457200" eaLnBrk="1" hangingPunct="1">
              <a:buFont typeface="+mj-lt"/>
              <a:buAutoNum type="arabicParenBoth"/>
            </a:pPr>
            <a:endParaRPr lang="de-DE" sz="1800" dirty="0" smtClean="0"/>
          </a:p>
        </p:txBody>
      </p:sp>
      <p:sp>
        <p:nvSpPr>
          <p:cNvPr id="4" name="Foliennummernplatzhalter 3"/>
          <p:cNvSpPr>
            <a:spLocks noGrp="1"/>
          </p:cNvSpPr>
          <p:nvPr>
            <p:ph type="sldNum" sz="quarter" idx="11"/>
          </p:nvPr>
        </p:nvSpPr>
        <p:spPr/>
        <p:txBody>
          <a:bodyPr/>
          <a:lstStyle/>
          <a:p>
            <a:pPr>
              <a:defRPr/>
            </a:pPr>
            <a:fld id="{D8C0327C-B9FD-40ED-9627-147A682AFA97}" type="slidenum">
              <a:rPr lang="de-DE" smtClean="0"/>
              <a:pPr>
                <a:defRPr/>
              </a:pPr>
              <a:t>17</a:t>
            </a:fld>
            <a:endParaRPr lang="de-DE"/>
          </a:p>
        </p:txBody>
      </p:sp>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Inhaltsverzeichnis</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descr="D:\Eigene Dateien\A GNV Sparte Hafermühlen\Hafer Fotos und Rezepte\Broschüre\Haferkörner.jpg"/>
          <p:cNvPicPr>
            <a:picLocks noChangeAspect="1" noChangeArrowheads="1"/>
          </p:cNvPicPr>
          <p:nvPr/>
        </p:nvPicPr>
        <p:blipFill>
          <a:blip r:embed="rId3" cstate="email"/>
          <a:srcRect/>
          <a:stretch>
            <a:fillRect/>
          </a:stretch>
        </p:blipFill>
        <p:spPr bwMode="auto">
          <a:xfrm>
            <a:off x="107950" y="981075"/>
            <a:ext cx="8504238" cy="5616575"/>
          </a:xfrm>
          <a:prstGeom prst="rect">
            <a:avLst/>
          </a:prstGeom>
          <a:noFill/>
          <a:ln w="9525">
            <a:noFill/>
            <a:miter lim="800000"/>
            <a:headEnd/>
            <a:tailEnd/>
          </a:ln>
        </p:spPr>
      </p:pic>
      <p:sp>
        <p:nvSpPr>
          <p:cNvPr id="4" name="Foliennummernplatzhalter 3"/>
          <p:cNvSpPr>
            <a:spLocks noGrp="1"/>
          </p:cNvSpPr>
          <p:nvPr>
            <p:ph type="sldNum" sz="quarter" idx="11"/>
          </p:nvPr>
        </p:nvSpPr>
        <p:spPr/>
        <p:txBody>
          <a:bodyPr/>
          <a:lstStyle/>
          <a:p>
            <a:pPr>
              <a:defRPr/>
            </a:pPr>
            <a:fld id="{AA887BB3-576F-4858-9DCA-DF1AA64B2E0F}" type="slidenum">
              <a:rPr lang="de-DE" smtClean="0"/>
              <a:pPr>
                <a:defRPr/>
              </a:pPr>
              <a:t>18</a:t>
            </a:fld>
            <a:endParaRPr lang="de-DE"/>
          </a:p>
        </p:txBody>
      </p:sp>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b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5366" name="Picture 7"/>
          <p:cNvPicPr>
            <a:picLocks noChangeAspect="1" noChangeArrowheads="1"/>
          </p:cNvPicPr>
          <p:nvPr/>
        </p:nvPicPr>
        <p:blipFill>
          <a:blip r:embed="rId4" cstate="email"/>
          <a:srcRect/>
          <a:stretch>
            <a:fillRect/>
          </a:stretch>
        </p:blipFill>
        <p:spPr bwMode="auto">
          <a:xfrm>
            <a:off x="6804248" y="1844824"/>
            <a:ext cx="1216010" cy="654709"/>
          </a:xfrm>
          <a:prstGeom prst="rect">
            <a:avLst/>
          </a:prstGeom>
          <a:noFill/>
          <a:ln w="9525">
            <a:noFill/>
            <a:miter lim="800000"/>
            <a:headEnd/>
            <a:tailEnd/>
          </a:ln>
        </p:spPr>
      </p:pic>
      <p:pic>
        <p:nvPicPr>
          <p:cNvPr id="15367" name="Picture 8"/>
          <p:cNvPicPr>
            <a:picLocks noChangeAspect="1" noChangeArrowheads="1"/>
          </p:cNvPicPr>
          <p:nvPr/>
        </p:nvPicPr>
        <p:blipFill>
          <a:blip r:embed="rId5" cstate="email"/>
          <a:srcRect/>
          <a:stretch>
            <a:fillRect/>
          </a:stretch>
        </p:blipFill>
        <p:spPr bwMode="auto">
          <a:xfrm>
            <a:off x="611560" y="1772816"/>
            <a:ext cx="1309419" cy="654710"/>
          </a:xfrm>
          <a:prstGeom prst="rect">
            <a:avLst/>
          </a:prstGeom>
          <a:noFill/>
          <a:ln w="9525">
            <a:noFill/>
            <a:miter lim="800000"/>
            <a:headEnd/>
            <a:tailEnd/>
          </a:ln>
        </p:spPr>
      </p:pic>
      <p:pic>
        <p:nvPicPr>
          <p:cNvPr id="15368" name="Picture 9"/>
          <p:cNvPicPr>
            <a:picLocks noChangeAspect="1" noChangeArrowheads="1"/>
          </p:cNvPicPr>
          <p:nvPr/>
        </p:nvPicPr>
        <p:blipFill>
          <a:blip r:embed="rId6" cstate="email"/>
          <a:srcRect/>
          <a:stretch>
            <a:fillRect/>
          </a:stretch>
        </p:blipFill>
        <p:spPr bwMode="auto">
          <a:xfrm>
            <a:off x="1259632" y="5013176"/>
            <a:ext cx="1386693" cy="693771"/>
          </a:xfrm>
          <a:prstGeom prst="rect">
            <a:avLst/>
          </a:prstGeom>
          <a:noFill/>
          <a:ln w="9525">
            <a:noFill/>
            <a:miter lim="800000"/>
            <a:headEnd/>
            <a:tailEnd/>
          </a:ln>
        </p:spPr>
      </p:pic>
      <p:pic>
        <p:nvPicPr>
          <p:cNvPr id="15369" name="Picture 10"/>
          <p:cNvPicPr>
            <a:picLocks noChangeAspect="1" noChangeArrowheads="1"/>
          </p:cNvPicPr>
          <p:nvPr/>
        </p:nvPicPr>
        <p:blipFill>
          <a:blip r:embed="rId7" cstate="email"/>
          <a:srcRect/>
          <a:stretch>
            <a:fillRect/>
          </a:stretch>
        </p:blipFill>
        <p:spPr bwMode="auto">
          <a:xfrm>
            <a:off x="4139952" y="5661248"/>
            <a:ext cx="1289038" cy="577434"/>
          </a:xfrm>
          <a:prstGeom prst="rect">
            <a:avLst/>
          </a:prstGeom>
          <a:noFill/>
          <a:ln w="9525">
            <a:noFill/>
            <a:miter lim="800000"/>
            <a:headEnd/>
            <a:tailEnd/>
          </a:ln>
        </p:spPr>
      </p:pic>
      <p:pic>
        <p:nvPicPr>
          <p:cNvPr id="15370" name="Picture 11"/>
          <p:cNvPicPr>
            <a:picLocks noChangeAspect="1" noChangeArrowheads="1"/>
          </p:cNvPicPr>
          <p:nvPr/>
        </p:nvPicPr>
        <p:blipFill>
          <a:blip r:embed="rId8" cstate="email"/>
          <a:srcRect/>
          <a:stretch>
            <a:fillRect/>
          </a:stretch>
        </p:blipFill>
        <p:spPr bwMode="auto">
          <a:xfrm>
            <a:off x="3491880" y="1052736"/>
            <a:ext cx="1526806" cy="577435"/>
          </a:xfrm>
          <a:prstGeom prst="rect">
            <a:avLst/>
          </a:prstGeom>
          <a:noFill/>
          <a:ln w="9525">
            <a:noFill/>
            <a:miter lim="800000"/>
            <a:headEnd/>
            <a:tailEnd/>
          </a:ln>
        </p:spPr>
      </p:pic>
      <p:pic>
        <p:nvPicPr>
          <p:cNvPr id="15371" name="Picture 12"/>
          <p:cNvPicPr>
            <a:picLocks noChangeAspect="1" noChangeArrowheads="1"/>
          </p:cNvPicPr>
          <p:nvPr/>
        </p:nvPicPr>
        <p:blipFill>
          <a:blip r:embed="rId9" cstate="email"/>
          <a:srcRect/>
          <a:stretch>
            <a:fillRect/>
          </a:stretch>
        </p:blipFill>
        <p:spPr bwMode="auto">
          <a:xfrm>
            <a:off x="467544" y="3573016"/>
            <a:ext cx="1067406" cy="577435"/>
          </a:xfrm>
          <a:prstGeom prst="rect">
            <a:avLst/>
          </a:prstGeom>
          <a:noFill/>
          <a:ln w="9525">
            <a:noFill/>
            <a:miter lim="800000"/>
            <a:headEnd/>
            <a:tailEnd/>
          </a:ln>
        </p:spPr>
      </p:pic>
      <p:pic>
        <p:nvPicPr>
          <p:cNvPr id="15372" name="Picture 13"/>
          <p:cNvPicPr>
            <a:picLocks noChangeAspect="1" noChangeArrowheads="1"/>
          </p:cNvPicPr>
          <p:nvPr/>
        </p:nvPicPr>
        <p:blipFill>
          <a:blip r:embed="rId10" cstate="email"/>
          <a:srcRect/>
          <a:stretch>
            <a:fillRect/>
          </a:stretch>
        </p:blipFill>
        <p:spPr bwMode="auto">
          <a:xfrm>
            <a:off x="6588224" y="4869160"/>
            <a:ext cx="1617667" cy="577435"/>
          </a:xfrm>
          <a:prstGeom prst="rect">
            <a:avLst/>
          </a:prstGeom>
          <a:noFill/>
          <a:ln w="9525">
            <a:noFill/>
            <a:miter lim="800000"/>
            <a:headEnd/>
            <a:tailEnd/>
          </a:ln>
        </p:spPr>
      </p:pic>
      <p:sp>
        <p:nvSpPr>
          <p:cNvPr id="13" name="Abgerundetes Rechteck 12"/>
          <p:cNvSpPr/>
          <p:nvPr/>
        </p:nvSpPr>
        <p:spPr>
          <a:xfrm>
            <a:off x="2051720" y="2276872"/>
            <a:ext cx="4464496" cy="2520280"/>
          </a:xfrm>
          <a:prstGeom prst="roundRect">
            <a:avLst/>
          </a:prstGeom>
          <a:solidFill>
            <a:srgbClr val="A3273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Alle Haferflocken-Produkte sind Vollkornprodukte und enthalten daher von Natur aus wertvolle Nährstoffe.</a:t>
            </a:r>
          </a:p>
          <a:p>
            <a:pPr algn="ctr"/>
            <a:endParaRPr lang="de-DE" b="1" dirty="0" smtClean="0"/>
          </a:p>
          <a:p>
            <a:pPr algn="ctr"/>
            <a:r>
              <a:rPr lang="de-DE" b="1" dirty="0" smtClean="0"/>
              <a:t>Auch alle anderen Hafer-Lebensmittel sind entweder Vollkornprodukte oder sind besonders nährstoffreich (da der stärkehaltige Mehlkörper entfernt wurde).</a:t>
            </a:r>
            <a:endParaRPr lang="de-DE"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p:cNvSpPr>
            <a:spLocks noGrp="1"/>
          </p:cNvSpPr>
          <p:nvPr>
            <p:ph idx="1"/>
          </p:nvPr>
        </p:nvSpPr>
        <p:spPr>
          <a:xfrm>
            <a:off x="35496" y="980728"/>
            <a:ext cx="7488237" cy="5544839"/>
          </a:xfrm>
        </p:spPr>
        <p:txBody>
          <a:bodyPr/>
          <a:lstStyle/>
          <a:p>
            <a:pPr marL="457200" indent="-457200" eaLnBrk="1" hangingPunct="1">
              <a:spcBef>
                <a:spcPts val="800"/>
              </a:spcBef>
              <a:buNone/>
            </a:pPr>
            <a:r>
              <a:rPr lang="de-DE" sz="2000" b="1" dirty="0" smtClean="0"/>
              <a:t>Nachstehend die wichtigsten Informationen über die Nährstoffe </a:t>
            </a:r>
          </a:p>
          <a:p>
            <a:pPr marL="457200" indent="-457200" eaLnBrk="1" hangingPunct="1">
              <a:spcBef>
                <a:spcPts val="0"/>
              </a:spcBef>
              <a:buNone/>
            </a:pPr>
            <a:r>
              <a:rPr lang="de-DE" sz="2000" b="1" dirty="0" smtClean="0"/>
              <a:t>im Hafer:</a:t>
            </a:r>
          </a:p>
          <a:p>
            <a:pPr marL="457200" indent="-457200" eaLnBrk="1" hangingPunct="1">
              <a:spcBef>
                <a:spcPts val="800"/>
              </a:spcBef>
              <a:buFont typeface="Calibri" pitchFamily="34" charset="0"/>
              <a:buAutoNum type="arabicParenBoth"/>
            </a:pPr>
            <a:r>
              <a:rPr lang="de-DE" sz="2000" b="1" dirty="0" smtClean="0">
                <a:solidFill>
                  <a:srgbClr val="A32730"/>
                </a:solidFill>
              </a:rPr>
              <a:t>Groß: Mineralstoffe und Spurenelemente</a:t>
            </a:r>
            <a:br>
              <a:rPr lang="de-DE" sz="2000" b="1" dirty="0" smtClean="0">
                <a:solidFill>
                  <a:srgbClr val="A32730"/>
                </a:solidFill>
              </a:rPr>
            </a:br>
            <a:r>
              <a:rPr lang="de-DE" sz="2000" b="1" dirty="0" smtClean="0">
                <a:solidFill>
                  <a:srgbClr val="A32730"/>
                </a:solidFill>
              </a:rPr>
              <a:t>Hafer ist reich an: Phosphor, Magnesium sowie Mangan, </a:t>
            </a:r>
            <a:br>
              <a:rPr lang="de-DE" sz="2000" b="1" dirty="0" smtClean="0">
                <a:solidFill>
                  <a:srgbClr val="A32730"/>
                </a:solidFill>
              </a:rPr>
            </a:br>
            <a:r>
              <a:rPr lang="de-DE" sz="2000" b="1" dirty="0" smtClean="0">
                <a:solidFill>
                  <a:srgbClr val="A32730"/>
                </a:solidFill>
              </a:rPr>
              <a:t>Kupfer, Zink, Eisen</a:t>
            </a:r>
            <a:br>
              <a:rPr lang="de-DE" sz="2000" b="1" dirty="0" smtClean="0">
                <a:solidFill>
                  <a:srgbClr val="A32730"/>
                </a:solidFill>
              </a:rPr>
            </a:br>
            <a:r>
              <a:rPr lang="de-DE" sz="2000" b="1" dirty="0" smtClean="0">
                <a:sym typeface="Wingdings" pitchFamily="2" charset="2"/>
              </a:rPr>
              <a:t> </a:t>
            </a:r>
            <a:r>
              <a:rPr lang="de-DE" sz="2000" dirty="0" smtClean="0"/>
              <a:t>Knochenaufbau, Muskulatur, Blutbildung, Immunsystem</a:t>
            </a:r>
          </a:p>
          <a:p>
            <a:pPr marL="457200" indent="-457200" eaLnBrk="1" hangingPunct="1">
              <a:spcBef>
                <a:spcPts val="800"/>
              </a:spcBef>
              <a:buFont typeface="Calibri" pitchFamily="34" charset="0"/>
              <a:buAutoNum type="arabicParenBoth"/>
            </a:pPr>
            <a:r>
              <a:rPr lang="de-DE" sz="2000" b="1" dirty="0" smtClean="0">
                <a:solidFill>
                  <a:srgbClr val="A32730"/>
                </a:solidFill>
              </a:rPr>
              <a:t>Genial: Vitamine</a:t>
            </a:r>
            <a:br>
              <a:rPr lang="de-DE" sz="2000" b="1" dirty="0" smtClean="0">
                <a:solidFill>
                  <a:srgbClr val="A32730"/>
                </a:solidFill>
              </a:rPr>
            </a:br>
            <a:r>
              <a:rPr lang="de-DE" sz="2000" b="1" dirty="0" smtClean="0">
                <a:solidFill>
                  <a:srgbClr val="A32730"/>
                </a:solidFill>
              </a:rPr>
              <a:t>Hafer ist reich an: Vitamin K, Vitamin B1, Folsäure, Biotin</a:t>
            </a:r>
            <a:br>
              <a:rPr lang="de-DE" sz="2000" b="1" dirty="0" smtClean="0">
                <a:solidFill>
                  <a:srgbClr val="A32730"/>
                </a:solidFill>
              </a:rPr>
            </a:br>
            <a:r>
              <a:rPr lang="de-DE" sz="2000" b="1" dirty="0" smtClean="0">
                <a:sym typeface="Wingdings" pitchFamily="2" charset="2"/>
              </a:rPr>
              <a:t> </a:t>
            </a:r>
            <a:r>
              <a:rPr lang="de-DE" sz="2000" dirty="0" smtClean="0"/>
              <a:t>Nervensystem, Zellwachstum, Knochenaufbau, Haut, Nägel</a:t>
            </a:r>
          </a:p>
          <a:p>
            <a:pPr marL="457200" indent="-457200" eaLnBrk="1" hangingPunct="1">
              <a:spcBef>
                <a:spcPts val="800"/>
              </a:spcBef>
              <a:buFont typeface="Calibri" pitchFamily="34" charset="0"/>
              <a:buAutoNum type="arabicParenBoth"/>
            </a:pPr>
            <a:r>
              <a:rPr lang="de-DE" sz="2000" b="1" dirty="0" smtClean="0">
                <a:solidFill>
                  <a:srgbClr val="A32730"/>
                </a:solidFill>
              </a:rPr>
              <a:t>Lässig: Kohlenhydrate (KH)</a:t>
            </a:r>
            <a:br>
              <a:rPr lang="de-DE" sz="2000" b="1" dirty="0" smtClean="0">
                <a:solidFill>
                  <a:srgbClr val="A32730"/>
                </a:solidFill>
              </a:rPr>
            </a:br>
            <a:r>
              <a:rPr lang="de-DE" sz="2000" dirty="0" smtClean="0"/>
              <a:t>Hafer enthält </a:t>
            </a:r>
            <a:r>
              <a:rPr lang="de-DE" sz="2000" b="1" dirty="0" smtClean="0">
                <a:solidFill>
                  <a:srgbClr val="A32730"/>
                </a:solidFill>
              </a:rPr>
              <a:t>komplexe Kohlenhydrate</a:t>
            </a:r>
            <a:r>
              <a:rPr lang="de-DE" sz="2000" dirty="0" smtClean="0"/>
              <a:t> </a:t>
            </a:r>
            <a:r>
              <a:rPr lang="de-DE" sz="2000" dirty="0" smtClean="0">
                <a:sym typeface="Wingdings" pitchFamily="2" charset="2"/>
              </a:rPr>
              <a:t> </a:t>
            </a:r>
            <a:r>
              <a:rPr lang="de-DE" sz="2000" dirty="0" smtClean="0"/>
              <a:t>Blutzucker-</a:t>
            </a:r>
            <a:br>
              <a:rPr lang="de-DE" sz="2000" dirty="0" smtClean="0"/>
            </a:br>
            <a:r>
              <a:rPr lang="de-DE" sz="2000" dirty="0" smtClean="0"/>
              <a:t>spiegel steigt langsam, bleibt stabil </a:t>
            </a:r>
            <a:r>
              <a:rPr lang="de-DE" sz="2000" dirty="0" smtClean="0">
                <a:sym typeface="Wingdings" pitchFamily="2" charset="2"/>
              </a:rPr>
              <a:t> </a:t>
            </a:r>
            <a:r>
              <a:rPr lang="de-DE" sz="2000" dirty="0" smtClean="0"/>
              <a:t>längere Leistungs-</a:t>
            </a:r>
            <a:br>
              <a:rPr lang="de-DE" sz="2000" dirty="0" smtClean="0"/>
            </a:br>
            <a:r>
              <a:rPr lang="de-DE" sz="2000" dirty="0" err="1" smtClean="0"/>
              <a:t>fähigkeit</a:t>
            </a:r>
            <a:r>
              <a:rPr lang="de-DE" sz="2000" dirty="0" smtClean="0"/>
              <a:t>; Speicherung der KH als Glykogen in Muskeln u. Leber</a:t>
            </a:r>
          </a:p>
          <a:p>
            <a:pPr marL="457200" indent="-457200" eaLnBrk="1" hangingPunct="1">
              <a:spcBef>
                <a:spcPts val="800"/>
              </a:spcBef>
              <a:buFont typeface="Calibri" pitchFamily="34" charset="0"/>
              <a:buAutoNum type="arabicParenBoth"/>
            </a:pPr>
            <a:r>
              <a:rPr lang="de-DE" sz="2000" b="1" dirty="0" smtClean="0">
                <a:solidFill>
                  <a:srgbClr val="A32730"/>
                </a:solidFill>
              </a:rPr>
              <a:t>Glücklich: Aus Kohlenhydraten Bildung von Serotonin</a:t>
            </a:r>
            <a:br>
              <a:rPr lang="de-DE" sz="2000" b="1" dirty="0" smtClean="0">
                <a:solidFill>
                  <a:srgbClr val="A32730"/>
                </a:solidFill>
              </a:rPr>
            </a:br>
            <a:r>
              <a:rPr lang="de-DE" sz="2000" dirty="0" smtClean="0"/>
              <a:t>ein Hormon, das u. a. im Nervensystem wirkt </a:t>
            </a:r>
            <a:r>
              <a:rPr lang="de-DE" sz="2000" b="1" dirty="0" smtClean="0">
                <a:solidFill>
                  <a:srgbClr val="A32730"/>
                </a:solidFill>
              </a:rPr>
              <a:t/>
            </a:r>
            <a:br>
              <a:rPr lang="de-DE" sz="2000" b="1" dirty="0" smtClean="0">
                <a:solidFill>
                  <a:srgbClr val="A32730"/>
                </a:solidFill>
              </a:rPr>
            </a:br>
            <a:r>
              <a:rPr lang="de-DE" sz="2000" b="1" dirty="0" smtClean="0">
                <a:sym typeface="Wingdings" pitchFamily="2" charset="2"/>
              </a:rPr>
              <a:t> </a:t>
            </a:r>
            <a:r>
              <a:rPr lang="de-DE" sz="2000" dirty="0" smtClean="0"/>
              <a:t>für Regelung von Wohlbefinden, Schlaf, Hunger …</a:t>
            </a:r>
          </a:p>
        </p:txBody>
      </p:sp>
      <p:sp>
        <p:nvSpPr>
          <p:cNvPr id="4" name="Foliennummernplatzhalter 3"/>
          <p:cNvSpPr>
            <a:spLocks noGrp="1"/>
          </p:cNvSpPr>
          <p:nvPr>
            <p:ph type="sldNum" sz="quarter" idx="11"/>
          </p:nvPr>
        </p:nvSpPr>
        <p:spPr/>
        <p:txBody>
          <a:bodyPr/>
          <a:lstStyle/>
          <a:p>
            <a:pPr>
              <a:defRPr/>
            </a:pPr>
            <a:fld id="{548F15C0-CCBE-477F-873C-FE79B6385616}" type="slidenum">
              <a:rPr lang="de-DE" smtClean="0"/>
              <a:pPr>
                <a:defRPr/>
              </a:pPr>
              <a:t>19</a:t>
            </a:fld>
            <a:endParaRPr lang="de-DE"/>
          </a:p>
        </p:txBody>
      </p:sp>
      <p:sp>
        <p:nvSpPr>
          <p:cNvPr id="7" name="Fußzeilenplatzhalter 6"/>
          <p:cNvSpPr>
            <a:spLocks noGrp="1"/>
          </p:cNvSpPr>
          <p:nvPr>
            <p:ph type="ftr" sz="quarter" idx="10"/>
          </p:nvPr>
        </p:nvSpPr>
        <p:spPr/>
        <p:txBody>
          <a:bodyPr/>
          <a:lstStyle/>
          <a:p>
            <a:pPr>
              <a:defRPr/>
            </a:pPr>
            <a:r>
              <a:rPr lang="de-DE"/>
              <a:t>© Hafer Die Alleskörner,VDGS e.V.</a:t>
            </a:r>
          </a:p>
        </p:txBody>
      </p:sp>
      <p:sp>
        <p:nvSpPr>
          <p:cNvPr id="8" name="Rechteck 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Übersicht / I</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6390" name="Picture 6" descr="D:\Eigene Dateien\A GNV Sparte Hafermühlen\Hafer Fotos und Rezepte\Fotolia\Fotolia Fotos 2015\gekauft quartal 2\Fotolia_43613461_M_© photocrew - Fotolia.com.jpg"/>
          <p:cNvPicPr>
            <a:picLocks noChangeAspect="1" noChangeArrowheads="1"/>
          </p:cNvPicPr>
          <p:nvPr/>
        </p:nvPicPr>
        <p:blipFill>
          <a:blip r:embed="rId3" cstate="email"/>
          <a:srcRect/>
          <a:stretch>
            <a:fillRect/>
          </a:stretch>
        </p:blipFill>
        <p:spPr bwMode="auto">
          <a:xfrm>
            <a:off x="6804248" y="5304490"/>
            <a:ext cx="2339752" cy="1553510"/>
          </a:xfrm>
          <a:prstGeom prst="rect">
            <a:avLst/>
          </a:prstGeom>
          <a:noFill/>
          <a:ln w="9525">
            <a:noFill/>
            <a:miter lim="800000"/>
            <a:headEnd/>
            <a:tailEnd/>
          </a:ln>
        </p:spPr>
      </p:pic>
      <p:sp>
        <p:nvSpPr>
          <p:cNvPr id="11" name="Rechteck 10"/>
          <p:cNvSpPr/>
          <p:nvPr/>
        </p:nvSpPr>
        <p:spPr>
          <a:xfrm>
            <a:off x="7020272" y="4581128"/>
            <a:ext cx="2123728" cy="503659"/>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300" dirty="0" smtClean="0"/>
              <a:t>100 g Haferflocken enthalten 58,7 g KH.</a:t>
            </a:r>
            <a:endParaRPr lang="de-DE" sz="1300" dirty="0"/>
          </a:p>
        </p:txBody>
      </p:sp>
      <p:sp>
        <p:nvSpPr>
          <p:cNvPr id="10" name="Rechteck 9"/>
          <p:cNvSpPr/>
          <p:nvPr/>
        </p:nvSpPr>
        <p:spPr>
          <a:xfrm>
            <a:off x="7020272" y="1628800"/>
            <a:ext cx="2123728" cy="1368152"/>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300" dirty="0" smtClean="0"/>
              <a:t>Bsp.: 1 </a:t>
            </a:r>
            <a:r>
              <a:rPr lang="de-DE" sz="1300" dirty="0"/>
              <a:t>Portion von </a:t>
            </a:r>
            <a:br>
              <a:rPr lang="de-DE" sz="1300" dirty="0"/>
            </a:br>
            <a:r>
              <a:rPr lang="de-DE" sz="1300" dirty="0"/>
              <a:t>40 g </a:t>
            </a:r>
            <a:r>
              <a:rPr lang="de-DE" sz="1300" dirty="0" smtClean="0"/>
              <a:t>Haferflocken deckt die Referenzmenge für die Tageszufuhr von Phosphor zu 25 %, von Eisen und Zink zu je 17 %.</a:t>
            </a:r>
            <a:endParaRPr lang="de-DE" sz="1300" dirty="0"/>
          </a:p>
        </p:txBody>
      </p:sp>
      <p:sp>
        <p:nvSpPr>
          <p:cNvPr id="13" name="Rechteck 12"/>
          <p:cNvSpPr/>
          <p:nvPr/>
        </p:nvSpPr>
        <p:spPr>
          <a:xfrm>
            <a:off x="7020272" y="3140968"/>
            <a:ext cx="2123728" cy="1368152"/>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300" dirty="0" smtClean="0"/>
              <a:t>Bsp.: 1 </a:t>
            </a:r>
            <a:r>
              <a:rPr lang="de-DE" sz="1300" dirty="0"/>
              <a:t>Portion von </a:t>
            </a:r>
            <a:br>
              <a:rPr lang="de-DE" sz="1300" dirty="0"/>
            </a:br>
            <a:r>
              <a:rPr lang="de-DE" sz="1300" dirty="0"/>
              <a:t>40 g </a:t>
            </a:r>
            <a:r>
              <a:rPr lang="de-DE" sz="1300" dirty="0" smtClean="0"/>
              <a:t>Haferflocken deckt die Referenzmenge für die Tageszufuhr von </a:t>
            </a:r>
            <a:r>
              <a:rPr lang="de-DE" sz="1300" dirty="0" err="1" smtClean="0"/>
              <a:t>Thiamin</a:t>
            </a:r>
            <a:r>
              <a:rPr lang="de-DE" sz="1300" dirty="0" smtClean="0"/>
              <a:t> zu 21 % und von Folsäure </a:t>
            </a:r>
            <a:br>
              <a:rPr lang="de-DE" sz="1300" dirty="0" smtClean="0"/>
            </a:br>
            <a:r>
              <a:rPr lang="de-DE" sz="1300" dirty="0" smtClean="0"/>
              <a:t>zu 17 %.</a:t>
            </a:r>
            <a:endParaRPr lang="de-DE" sz="1300" dirty="0"/>
          </a:p>
        </p:txBody>
      </p:sp>
      <p:sp>
        <p:nvSpPr>
          <p:cNvPr id="14" name="Textfeld 13"/>
          <p:cNvSpPr txBox="1"/>
          <p:nvPr/>
        </p:nvSpPr>
        <p:spPr>
          <a:xfrm>
            <a:off x="3121389" y="548680"/>
            <a:ext cx="4186915" cy="307777"/>
          </a:xfrm>
          <a:prstGeom prst="rect">
            <a:avLst/>
          </a:prstGeom>
          <a:noFill/>
        </p:spPr>
        <p:txBody>
          <a:bodyPr wrap="none" rtlCol="0">
            <a:spAutoFit/>
          </a:bodyPr>
          <a:lstStyle/>
          <a:p>
            <a:pPr algn="r"/>
            <a:r>
              <a:rPr lang="de-DE" sz="1400" b="1" dirty="0" smtClean="0">
                <a:solidFill>
                  <a:schemeClr val="bg1"/>
                </a:solidFill>
                <a:latin typeface="+mn-lt"/>
              </a:rPr>
              <a:t>Weiterführende Informationen im Anhang ab Seite 54</a:t>
            </a:r>
            <a:endParaRPr lang="de-DE" sz="1400" b="1" dirty="0">
              <a:solidFill>
                <a:schemeClr val="bg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nhaltsplatzhalter 2"/>
          <p:cNvSpPr>
            <a:spLocks noGrp="1"/>
          </p:cNvSpPr>
          <p:nvPr>
            <p:ph idx="1"/>
          </p:nvPr>
        </p:nvSpPr>
        <p:spPr>
          <a:xfrm>
            <a:off x="251520" y="980728"/>
            <a:ext cx="7560840" cy="5544616"/>
          </a:xfrm>
        </p:spPr>
        <p:txBody>
          <a:bodyPr/>
          <a:lstStyle/>
          <a:p>
            <a:pPr marL="457200" indent="-457200" eaLnBrk="1" hangingPunct="1">
              <a:spcBef>
                <a:spcPts val="700"/>
              </a:spcBef>
              <a:buFont typeface="+mj-lt"/>
              <a:buAutoNum type="arabicParenBoth"/>
            </a:pPr>
            <a:r>
              <a:rPr lang="de-DE" sz="1800" dirty="0" smtClean="0"/>
              <a:t>Hafer – Natur pur				Seite	3-4</a:t>
            </a:r>
          </a:p>
          <a:p>
            <a:pPr marL="457200" indent="-457200" eaLnBrk="1" hangingPunct="1">
              <a:spcBef>
                <a:spcPts val="700"/>
              </a:spcBef>
              <a:buFont typeface="+mj-lt"/>
              <a:buAutoNum type="arabicParenBoth"/>
            </a:pPr>
            <a:r>
              <a:rPr lang="de-DE" sz="1800" dirty="0" smtClean="0"/>
              <a:t>Vom Haferkorn (nicht nur) zur Haferflocke			5-16</a:t>
            </a:r>
          </a:p>
          <a:p>
            <a:pPr marL="457200" indent="-457200" eaLnBrk="1" hangingPunct="1">
              <a:spcBef>
                <a:spcPts val="700"/>
              </a:spcBef>
              <a:buFont typeface="+mj-lt"/>
              <a:buAutoNum type="arabicParenBoth"/>
            </a:pPr>
            <a:r>
              <a:rPr lang="de-DE" sz="1800" dirty="0" smtClean="0"/>
              <a:t>Die Nährstoffe im Hafer					17-22</a:t>
            </a:r>
          </a:p>
          <a:p>
            <a:pPr marL="457200" indent="-457200" eaLnBrk="1" hangingPunct="1">
              <a:spcBef>
                <a:spcPts val="700"/>
              </a:spcBef>
              <a:buFont typeface="+mj-lt"/>
              <a:buAutoNum type="arabicParenBoth"/>
            </a:pPr>
            <a:r>
              <a:rPr lang="de-DE" sz="1800" dirty="0" smtClean="0"/>
              <a:t>Hafer im Lebensmittelhandel				23-29</a:t>
            </a:r>
          </a:p>
          <a:p>
            <a:pPr marL="457200" indent="-457200" eaLnBrk="1" hangingPunct="1">
              <a:spcBef>
                <a:spcPts val="700"/>
              </a:spcBef>
              <a:buFont typeface="+mj-lt"/>
              <a:buAutoNum type="arabicParenBoth"/>
            </a:pPr>
            <a:r>
              <a:rPr lang="de-DE" sz="1800" dirty="0" smtClean="0"/>
              <a:t>Hafer in der Bäckerei					30-33</a:t>
            </a:r>
          </a:p>
          <a:p>
            <a:pPr marL="457200" indent="-457200" eaLnBrk="1" hangingPunct="1">
              <a:spcBef>
                <a:spcPts val="700"/>
              </a:spcBef>
              <a:buFont typeface="+mj-lt"/>
              <a:buAutoNum type="arabicParenBoth"/>
            </a:pPr>
            <a:r>
              <a:rPr lang="de-DE" sz="1800" dirty="0" smtClean="0"/>
              <a:t>Hafer in der Gastronomie				34-39</a:t>
            </a:r>
          </a:p>
          <a:p>
            <a:pPr marL="457200" indent="-457200" eaLnBrk="1" hangingPunct="1">
              <a:spcBef>
                <a:spcPts val="700"/>
              </a:spcBef>
              <a:buFont typeface="+mj-lt"/>
              <a:buAutoNum type="arabicParenBoth"/>
            </a:pPr>
            <a:r>
              <a:rPr lang="de-DE" sz="1800" dirty="0" smtClean="0"/>
              <a:t>Hafer im Alltag der Verbraucher				40-44</a:t>
            </a:r>
          </a:p>
          <a:p>
            <a:pPr marL="457200" indent="-457200" eaLnBrk="1" hangingPunct="1">
              <a:spcBef>
                <a:spcPts val="700"/>
              </a:spcBef>
              <a:buFont typeface="+mj-lt"/>
              <a:buAutoNum type="arabicParenBoth"/>
            </a:pPr>
            <a:r>
              <a:rPr lang="de-DE" sz="1800" dirty="0" smtClean="0"/>
              <a:t>Vorstellung Informationsbroschüren und Website		45-47</a:t>
            </a:r>
          </a:p>
          <a:p>
            <a:pPr marL="457200" indent="-457200" eaLnBrk="1" hangingPunct="1">
              <a:spcBef>
                <a:spcPts val="700"/>
              </a:spcBef>
              <a:buFont typeface="+mj-lt"/>
              <a:buAutoNum type="arabicParenBoth"/>
            </a:pPr>
            <a:r>
              <a:rPr lang="de-DE" sz="1800" dirty="0" smtClean="0"/>
              <a:t>TOP-Fakten für das kurze Kundengespräch			48-51</a:t>
            </a:r>
          </a:p>
          <a:p>
            <a:pPr marL="457200" indent="-457200" eaLnBrk="1" hangingPunct="1">
              <a:spcBef>
                <a:spcPts val="700"/>
              </a:spcBef>
              <a:buFont typeface="+mj-lt"/>
              <a:buAutoNum type="arabicParenBoth"/>
            </a:pPr>
            <a:r>
              <a:rPr lang="de-DE" sz="1800" dirty="0" smtClean="0"/>
              <a:t>Lösungen zu den Testfragen zum Abschluss der Kapitel	52-53</a:t>
            </a:r>
          </a:p>
          <a:p>
            <a:pPr marL="457200" indent="-457200" eaLnBrk="1" hangingPunct="1">
              <a:buFont typeface="+mj-lt"/>
              <a:buAutoNum type="arabicParenBoth"/>
            </a:pPr>
            <a:endParaRPr lang="de-DE" sz="1800" dirty="0" smtClean="0"/>
          </a:p>
          <a:p>
            <a:pPr marL="457200" indent="-457200" eaLnBrk="1" hangingPunct="1">
              <a:buFont typeface="+mj-lt"/>
              <a:buAutoNum type="arabicParenBoth"/>
            </a:pPr>
            <a:endParaRPr lang="de-DE" sz="1800" dirty="0" smtClean="0"/>
          </a:p>
          <a:p>
            <a:pPr marL="457200" indent="-457200" eaLnBrk="1" hangingPunct="1">
              <a:buNone/>
            </a:pPr>
            <a:r>
              <a:rPr lang="de-DE" sz="1800" dirty="0" smtClean="0"/>
              <a:t>	Anhang:					ab Seite	54</a:t>
            </a:r>
          </a:p>
          <a:p>
            <a:pPr marL="457200" indent="-457200" eaLnBrk="1" hangingPunct="1">
              <a:spcBef>
                <a:spcPts val="0"/>
              </a:spcBef>
              <a:buNone/>
            </a:pPr>
            <a:r>
              <a:rPr lang="de-DE" sz="1800" dirty="0" smtClean="0"/>
              <a:t>	Zusatzkapitel zu den Nährstoffen im Hafer	</a:t>
            </a:r>
          </a:p>
        </p:txBody>
      </p:sp>
      <p:sp>
        <p:nvSpPr>
          <p:cNvPr id="4" name="Foliennummernplatzhalter 3"/>
          <p:cNvSpPr>
            <a:spLocks noGrp="1"/>
          </p:cNvSpPr>
          <p:nvPr>
            <p:ph type="sldNum" sz="quarter" idx="11"/>
          </p:nvPr>
        </p:nvSpPr>
        <p:spPr/>
        <p:txBody>
          <a:bodyPr/>
          <a:lstStyle/>
          <a:p>
            <a:pPr>
              <a:defRPr/>
            </a:pPr>
            <a:fld id="{D8C0327C-B9FD-40ED-9627-147A682AFA97}" type="slidenum">
              <a:rPr lang="de-DE" smtClean="0"/>
              <a:pPr>
                <a:defRPr/>
              </a:pPr>
              <a:t>2</a:t>
            </a:fld>
            <a:endParaRPr lang="de-DE"/>
          </a:p>
        </p:txBody>
      </p:sp>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Inhaltsverzeichnis</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nhaltsplatzhalter 2"/>
          <p:cNvSpPr>
            <a:spLocks noGrp="1"/>
          </p:cNvSpPr>
          <p:nvPr>
            <p:ph idx="1"/>
          </p:nvPr>
        </p:nvSpPr>
        <p:spPr>
          <a:xfrm>
            <a:off x="35496" y="908720"/>
            <a:ext cx="7777162" cy="3888085"/>
          </a:xfrm>
        </p:spPr>
        <p:txBody>
          <a:bodyPr/>
          <a:lstStyle/>
          <a:p>
            <a:pPr marL="457200" indent="-457200" eaLnBrk="1" hangingPunct="1">
              <a:spcBef>
                <a:spcPts val="800"/>
              </a:spcBef>
              <a:buFont typeface="+mj-lt"/>
              <a:buAutoNum type="arabicParenBoth" startAt="5"/>
              <a:defRPr/>
            </a:pPr>
            <a:r>
              <a:rPr lang="de-DE" sz="2000" b="1" dirty="0" smtClean="0">
                <a:solidFill>
                  <a:srgbClr val="A32730"/>
                </a:solidFill>
              </a:rPr>
              <a:t>Gesund: Ballaststoffe</a:t>
            </a:r>
            <a:br>
              <a:rPr lang="de-DE" sz="2000" b="1" dirty="0" smtClean="0">
                <a:solidFill>
                  <a:srgbClr val="A32730"/>
                </a:solidFill>
              </a:rPr>
            </a:br>
            <a:r>
              <a:rPr lang="de-DE" sz="2000" b="1" dirty="0" smtClean="0">
                <a:solidFill>
                  <a:srgbClr val="A32730"/>
                </a:solidFill>
              </a:rPr>
              <a:t>insbesondere Hafer-Beta-</a:t>
            </a:r>
            <a:r>
              <a:rPr lang="de-DE" sz="2000" b="1" dirty="0" err="1" smtClean="0">
                <a:solidFill>
                  <a:srgbClr val="A32730"/>
                </a:solidFill>
              </a:rPr>
              <a:t>Glucan</a:t>
            </a:r>
            <a:r>
              <a:rPr lang="de-DE" sz="2000" b="1" dirty="0" smtClean="0">
                <a:solidFill>
                  <a:srgbClr val="A32730"/>
                </a:solidFill>
              </a:rPr>
              <a:t> = </a:t>
            </a:r>
            <a:br>
              <a:rPr lang="de-DE" sz="2000" b="1" dirty="0" smtClean="0">
                <a:solidFill>
                  <a:srgbClr val="A32730"/>
                </a:solidFill>
              </a:rPr>
            </a:br>
            <a:r>
              <a:rPr lang="de-DE" sz="2000" b="1" dirty="0" smtClean="0">
                <a:solidFill>
                  <a:srgbClr val="A32730"/>
                </a:solidFill>
              </a:rPr>
              <a:t>getreidespezifischer löslicher Ballaststoff</a:t>
            </a:r>
            <a:br>
              <a:rPr lang="de-DE" sz="2000" b="1" dirty="0" smtClean="0">
                <a:solidFill>
                  <a:srgbClr val="A32730"/>
                </a:solidFill>
              </a:rPr>
            </a:br>
            <a:r>
              <a:rPr lang="de-DE" sz="2000" b="1" dirty="0" smtClean="0">
                <a:sym typeface="Wingdings" pitchFamily="2" charset="2"/>
              </a:rPr>
              <a:t> </a:t>
            </a:r>
            <a:r>
              <a:rPr lang="de-DE" sz="2000" dirty="0" smtClean="0"/>
              <a:t>kann Cholesterinspiegel senken und auf normalem Niveau halten</a:t>
            </a:r>
            <a:br>
              <a:rPr lang="de-DE" sz="2000" dirty="0" smtClean="0"/>
            </a:br>
            <a:r>
              <a:rPr lang="de-DE" sz="2000" dirty="0" smtClean="0">
                <a:sym typeface="Wingdings" pitchFamily="2" charset="2"/>
              </a:rPr>
              <a:t> </a:t>
            </a:r>
            <a:r>
              <a:rPr lang="de-DE" sz="2000" dirty="0" smtClean="0"/>
              <a:t>reguliert Blutzuckerspiegel und unterstützt effiziente Wirkung </a:t>
            </a:r>
            <a:br>
              <a:rPr lang="de-DE" sz="2000" dirty="0" smtClean="0"/>
            </a:br>
            <a:r>
              <a:rPr lang="de-DE" sz="2000" dirty="0" smtClean="0"/>
              <a:t>des Insulins</a:t>
            </a:r>
            <a:br>
              <a:rPr lang="de-DE" sz="2000" dirty="0" smtClean="0"/>
            </a:br>
            <a:r>
              <a:rPr lang="de-DE" sz="2000" dirty="0" smtClean="0">
                <a:sym typeface="Wingdings" pitchFamily="2" charset="2"/>
              </a:rPr>
              <a:t> </a:t>
            </a:r>
            <a:r>
              <a:rPr lang="de-DE" sz="2000" dirty="0" smtClean="0"/>
              <a:t>unterstützt Darmgesundheit und Verdauung</a:t>
            </a:r>
          </a:p>
          <a:p>
            <a:pPr marL="457200" indent="-457200" eaLnBrk="1" hangingPunct="1">
              <a:spcBef>
                <a:spcPts val="800"/>
              </a:spcBef>
              <a:buFont typeface="+mj-lt"/>
              <a:buAutoNum type="arabicParenBoth" startAt="5"/>
              <a:defRPr/>
            </a:pPr>
            <a:r>
              <a:rPr lang="de-DE" sz="2000" b="1" dirty="0" smtClean="0">
                <a:solidFill>
                  <a:srgbClr val="A32730"/>
                </a:solidFill>
              </a:rPr>
              <a:t>Stark: Eiweiß</a:t>
            </a:r>
            <a:br>
              <a:rPr lang="de-DE" sz="2000" b="1" dirty="0" smtClean="0">
                <a:solidFill>
                  <a:srgbClr val="A32730"/>
                </a:solidFill>
              </a:rPr>
            </a:br>
            <a:r>
              <a:rPr lang="de-DE" sz="2000" dirty="0" smtClean="0"/>
              <a:t>Hafer-Eiweiß mit hoher biologischer Wertigkeit </a:t>
            </a:r>
            <a:r>
              <a:rPr lang="de-DE" sz="2000" dirty="0" smtClean="0">
                <a:sym typeface="Wingdings" pitchFamily="2" charset="2"/>
              </a:rPr>
              <a:t> </a:t>
            </a:r>
            <a:r>
              <a:rPr lang="de-DE" sz="2000" dirty="0" smtClean="0"/>
              <a:t>kann effektiv zur Bildung von körpereigenem Eiweiß verwertet werden,</a:t>
            </a:r>
            <a:r>
              <a:rPr lang="de-DE" sz="2000" b="1" dirty="0" smtClean="0">
                <a:solidFill>
                  <a:srgbClr val="A32730"/>
                </a:solidFill>
              </a:rPr>
              <a:t/>
            </a:r>
            <a:br>
              <a:rPr lang="de-DE" sz="2000" b="1" dirty="0" smtClean="0">
                <a:solidFill>
                  <a:srgbClr val="A32730"/>
                </a:solidFill>
              </a:rPr>
            </a:br>
            <a:r>
              <a:rPr lang="de-DE" sz="2000" b="1" dirty="0" smtClean="0">
                <a:solidFill>
                  <a:srgbClr val="A32730"/>
                </a:solidFill>
                <a:sym typeface="Wingdings" pitchFamily="2" charset="2"/>
              </a:rPr>
              <a:t> </a:t>
            </a:r>
            <a:r>
              <a:rPr lang="de-DE" sz="2000" dirty="0" smtClean="0"/>
              <a:t>wichtig für Stoffwechsel, Aufbau von Gewebe und Muskeln, Produktion von Enzymen und Hormonen</a:t>
            </a:r>
            <a:endParaRPr lang="de-DE" sz="2000" b="1" dirty="0" smtClean="0">
              <a:solidFill>
                <a:srgbClr val="A32730"/>
              </a:solidFill>
            </a:endParaRPr>
          </a:p>
          <a:p>
            <a:pPr eaLnBrk="1" hangingPunct="1">
              <a:spcBef>
                <a:spcPts val="800"/>
              </a:spcBef>
              <a:buFont typeface="Arial" charset="0"/>
              <a:buNone/>
              <a:defRPr/>
            </a:pPr>
            <a:endParaRPr lang="de-DE" sz="1700" b="1" dirty="0" smtClean="0">
              <a:solidFill>
                <a:srgbClr val="A32730"/>
              </a:solidFill>
            </a:endParaRPr>
          </a:p>
        </p:txBody>
      </p:sp>
      <p:sp>
        <p:nvSpPr>
          <p:cNvPr id="4" name="Foliennummernplatzhalter 3"/>
          <p:cNvSpPr>
            <a:spLocks noGrp="1"/>
          </p:cNvSpPr>
          <p:nvPr>
            <p:ph type="sldNum" sz="quarter" idx="11"/>
          </p:nvPr>
        </p:nvSpPr>
        <p:spPr/>
        <p:txBody>
          <a:bodyPr/>
          <a:lstStyle/>
          <a:p>
            <a:pPr>
              <a:defRPr/>
            </a:pPr>
            <a:fld id="{2377A06D-92D6-498B-B454-BDE192227A4E}" type="slidenum">
              <a:rPr lang="de-DE" smtClean="0"/>
              <a:pPr>
                <a:defRPr/>
              </a:pPr>
              <a:t>20</a:t>
            </a:fld>
            <a:endParaRPr lang="de-DE"/>
          </a:p>
        </p:txBody>
      </p:sp>
      <p:sp>
        <p:nvSpPr>
          <p:cNvPr id="7" name="Fußzeilenplatzhalter 6"/>
          <p:cNvSpPr>
            <a:spLocks noGrp="1"/>
          </p:cNvSpPr>
          <p:nvPr>
            <p:ph type="ftr" sz="quarter" idx="10"/>
          </p:nvPr>
        </p:nvSpPr>
        <p:spPr/>
        <p:txBody>
          <a:bodyPr/>
          <a:lstStyle/>
          <a:p>
            <a:pPr>
              <a:defRPr/>
            </a:pPr>
            <a:r>
              <a:rPr lang="de-DE" dirty="0"/>
              <a:t>© Hafer Die </a:t>
            </a:r>
            <a:r>
              <a:rPr lang="de-DE" dirty="0" err="1"/>
              <a:t>Alleskörner,VDGS</a:t>
            </a:r>
            <a:r>
              <a:rPr lang="de-DE" dirty="0"/>
              <a:t> e.V.</a:t>
            </a:r>
          </a:p>
        </p:txBody>
      </p:sp>
      <p:sp>
        <p:nvSpPr>
          <p:cNvPr id="8" name="Rechteck 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Übersicht / II</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7414" name="Picture 6" descr="D:\Eigene Dateien\A GNV Sparte Hafermühlen\Hafer Fotos und Rezepte\Fotolia\Fotolia Fotos 2015\gekauft quartal 2\Fotolia_43612948_M_© photocrew - Fotolia.com.jpg"/>
          <p:cNvPicPr>
            <a:picLocks noChangeAspect="1" noChangeArrowheads="1"/>
          </p:cNvPicPr>
          <p:nvPr/>
        </p:nvPicPr>
        <p:blipFill>
          <a:blip r:embed="rId3" cstate="email"/>
          <a:srcRect/>
          <a:stretch>
            <a:fillRect/>
          </a:stretch>
        </p:blipFill>
        <p:spPr bwMode="auto">
          <a:xfrm>
            <a:off x="6732240" y="5255722"/>
            <a:ext cx="2411760" cy="1602277"/>
          </a:xfrm>
          <a:prstGeom prst="rect">
            <a:avLst/>
          </a:prstGeom>
          <a:noFill/>
          <a:ln w="9525">
            <a:noFill/>
            <a:miter lim="800000"/>
            <a:headEnd/>
            <a:tailEnd/>
          </a:ln>
        </p:spPr>
      </p:pic>
      <p:sp>
        <p:nvSpPr>
          <p:cNvPr id="9" name="Inhaltsplatzhalter 2"/>
          <p:cNvSpPr txBox="1">
            <a:spLocks/>
          </p:cNvSpPr>
          <p:nvPr/>
        </p:nvSpPr>
        <p:spPr bwMode="auto">
          <a:xfrm>
            <a:off x="35794" y="4868814"/>
            <a:ext cx="6480720" cy="1989186"/>
          </a:xfrm>
          <a:prstGeom prst="rect">
            <a:avLst/>
          </a:prstGeom>
          <a:noFill/>
          <a:ln w="9525">
            <a:noFill/>
            <a:miter lim="800000"/>
            <a:headEnd/>
            <a:tailEnd/>
          </a:ln>
        </p:spPr>
        <p:txBody>
          <a:bodyPr/>
          <a:lstStyle/>
          <a:p>
            <a:pPr marL="457200" indent="-457200">
              <a:spcBef>
                <a:spcPts val="800"/>
              </a:spcBef>
              <a:buFont typeface="+mj-lt"/>
              <a:buAutoNum type="arabicParenBoth" startAt="7"/>
              <a:defRPr/>
            </a:pPr>
            <a:r>
              <a:rPr lang="de-DE" sz="2000" b="1" dirty="0">
                <a:solidFill>
                  <a:srgbClr val="A32730"/>
                </a:solidFill>
                <a:latin typeface="+mn-lt"/>
              </a:rPr>
              <a:t>Sexy: </a:t>
            </a:r>
            <a:r>
              <a:rPr lang="de-DE" sz="2000" b="1" dirty="0" smtClean="0">
                <a:solidFill>
                  <a:srgbClr val="A32730"/>
                </a:solidFill>
                <a:latin typeface="+mn-lt"/>
              </a:rPr>
              <a:t>Fettsäuren </a:t>
            </a:r>
            <a:r>
              <a:rPr lang="de-DE" sz="2000" i="1" dirty="0" smtClean="0">
                <a:solidFill>
                  <a:srgbClr val="A32730"/>
                </a:solidFill>
                <a:latin typeface="+mn-lt"/>
              </a:rPr>
              <a:t>(und andere Nährstoffe)</a:t>
            </a:r>
            <a:r>
              <a:rPr lang="de-DE" sz="2000" b="1" dirty="0">
                <a:solidFill>
                  <a:srgbClr val="A32730"/>
                </a:solidFill>
                <a:latin typeface="+mn-lt"/>
              </a:rPr>
              <a:t/>
            </a:r>
            <a:br>
              <a:rPr lang="de-DE" sz="2000" b="1" dirty="0">
                <a:solidFill>
                  <a:srgbClr val="A32730"/>
                </a:solidFill>
                <a:latin typeface="+mn-lt"/>
              </a:rPr>
            </a:br>
            <a:r>
              <a:rPr lang="de-DE" sz="2000" b="1" dirty="0" smtClean="0">
                <a:solidFill>
                  <a:srgbClr val="A32730"/>
                </a:solidFill>
                <a:latin typeface="+mn-lt"/>
              </a:rPr>
              <a:t>Fettanteil im Hafer = 75 % hochwertige </a:t>
            </a:r>
            <a:r>
              <a:rPr lang="de-DE" sz="2000" b="1" dirty="0">
                <a:solidFill>
                  <a:srgbClr val="A32730"/>
                </a:solidFill>
                <a:latin typeface="+mn-lt"/>
              </a:rPr>
              <a:t>ungesättigte </a:t>
            </a:r>
            <a:r>
              <a:rPr lang="de-DE" sz="2000" b="1" dirty="0" smtClean="0">
                <a:solidFill>
                  <a:srgbClr val="A32730"/>
                </a:solidFill>
                <a:latin typeface="+mn-lt"/>
              </a:rPr>
              <a:t>Fettsäuren</a:t>
            </a:r>
            <a:r>
              <a:rPr lang="de-DE" sz="2000" dirty="0" smtClean="0">
                <a:latin typeface="+mn-lt"/>
              </a:rPr>
              <a:t> </a:t>
            </a:r>
            <a:r>
              <a:rPr lang="de-DE" sz="2000" dirty="0" smtClean="0">
                <a:latin typeface="+mn-lt"/>
                <a:sym typeface="Wingdings" pitchFamily="2" charset="2"/>
              </a:rPr>
              <a:t> </a:t>
            </a:r>
            <a:r>
              <a:rPr lang="de-DE" sz="2000" dirty="0" smtClean="0">
                <a:latin typeface="+mn-lt"/>
              </a:rPr>
              <a:t>regulieren Cholesterin- und Blutfett-spiegel; wichtig </a:t>
            </a:r>
            <a:r>
              <a:rPr lang="de-DE" sz="2000" dirty="0">
                <a:latin typeface="+mn-lt"/>
              </a:rPr>
              <a:t>für den Aufbau von </a:t>
            </a:r>
            <a:r>
              <a:rPr lang="de-DE" sz="2000" dirty="0" smtClean="0">
                <a:latin typeface="+mn-lt"/>
              </a:rPr>
              <a:t>Zellmembranen </a:t>
            </a:r>
            <a:r>
              <a:rPr lang="de-DE" sz="2000" dirty="0" smtClean="0">
                <a:latin typeface="+mn-lt"/>
                <a:sym typeface="Wingdings" pitchFamily="2" charset="2"/>
              </a:rPr>
              <a:t> </a:t>
            </a:r>
            <a:r>
              <a:rPr lang="de-DE" sz="2000" dirty="0" smtClean="0">
                <a:latin typeface="+mn-lt"/>
              </a:rPr>
              <a:t>wirken Hautreizungen </a:t>
            </a:r>
            <a:r>
              <a:rPr lang="de-DE" sz="2000" dirty="0">
                <a:latin typeface="+mn-lt"/>
              </a:rPr>
              <a:t>und Lichtschädigungen der Haut </a:t>
            </a:r>
            <a:r>
              <a:rPr lang="de-DE" sz="2000" dirty="0" smtClean="0">
                <a:latin typeface="+mn-lt"/>
              </a:rPr>
              <a:t>entgegen</a:t>
            </a:r>
            <a:endParaRPr lang="de-DE" sz="2000" b="1" dirty="0">
              <a:solidFill>
                <a:srgbClr val="A32730"/>
              </a:solidFill>
              <a:latin typeface="+mn-lt"/>
            </a:endParaRPr>
          </a:p>
        </p:txBody>
      </p:sp>
      <p:sp>
        <p:nvSpPr>
          <p:cNvPr id="11" name="Textfeld 10"/>
          <p:cNvSpPr txBox="1"/>
          <p:nvPr/>
        </p:nvSpPr>
        <p:spPr>
          <a:xfrm>
            <a:off x="3121389" y="548680"/>
            <a:ext cx="4186915" cy="307777"/>
          </a:xfrm>
          <a:prstGeom prst="rect">
            <a:avLst/>
          </a:prstGeom>
          <a:noFill/>
        </p:spPr>
        <p:txBody>
          <a:bodyPr wrap="none" rtlCol="0">
            <a:spAutoFit/>
          </a:bodyPr>
          <a:lstStyle/>
          <a:p>
            <a:pPr algn="r"/>
            <a:r>
              <a:rPr lang="de-DE" sz="1400" b="1" dirty="0" smtClean="0">
                <a:solidFill>
                  <a:schemeClr val="bg1"/>
                </a:solidFill>
                <a:latin typeface="+mn-lt"/>
              </a:rPr>
              <a:t>Weiterführende Informationen im Anhang ab Seite 54</a:t>
            </a:r>
            <a:endParaRPr lang="de-DE" sz="1400" b="1" dirty="0">
              <a:solidFill>
                <a:schemeClr val="bg1"/>
              </a:solidFill>
              <a:latin typeface="+mn-lt"/>
            </a:endParaRPr>
          </a:p>
        </p:txBody>
      </p:sp>
      <p:sp>
        <p:nvSpPr>
          <p:cNvPr id="15" name="Rechteck 14"/>
          <p:cNvSpPr/>
          <p:nvPr/>
        </p:nvSpPr>
        <p:spPr>
          <a:xfrm>
            <a:off x="7596336" y="3429000"/>
            <a:ext cx="1512317" cy="503659"/>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300" dirty="0" smtClean="0"/>
              <a:t>13,5 g *</a:t>
            </a:r>
            <a:endParaRPr lang="de-DE" sz="1300" dirty="0"/>
          </a:p>
        </p:txBody>
      </p:sp>
      <p:sp>
        <p:nvSpPr>
          <p:cNvPr id="16" name="Rechteck 15"/>
          <p:cNvSpPr/>
          <p:nvPr/>
        </p:nvSpPr>
        <p:spPr>
          <a:xfrm>
            <a:off x="7020272" y="4653533"/>
            <a:ext cx="2088232" cy="503659"/>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300" dirty="0" smtClean="0"/>
              <a:t>7,0 g Fett*</a:t>
            </a:r>
          </a:p>
          <a:p>
            <a:pPr algn="ctr">
              <a:defRPr/>
            </a:pPr>
            <a:r>
              <a:rPr lang="de-DE" sz="1300" dirty="0" smtClean="0"/>
              <a:t>davon: 5,3 ungesättigte F.*</a:t>
            </a:r>
            <a:endParaRPr lang="de-DE" sz="1300" dirty="0"/>
          </a:p>
        </p:txBody>
      </p:sp>
      <p:sp>
        <p:nvSpPr>
          <p:cNvPr id="17" name="Rechteck 16"/>
          <p:cNvSpPr/>
          <p:nvPr/>
        </p:nvSpPr>
        <p:spPr>
          <a:xfrm>
            <a:off x="7020272" y="1197149"/>
            <a:ext cx="2088232" cy="503659"/>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300" dirty="0" smtClean="0"/>
              <a:t>10,0 g Ballaststoffe*</a:t>
            </a:r>
          </a:p>
          <a:p>
            <a:pPr algn="ctr">
              <a:defRPr/>
            </a:pPr>
            <a:r>
              <a:rPr lang="de-DE" sz="1300" dirty="0" smtClean="0"/>
              <a:t>davon: 4,5 g Beta-</a:t>
            </a:r>
            <a:r>
              <a:rPr lang="de-DE" sz="1300" dirty="0" err="1" smtClean="0"/>
              <a:t>Glucan</a:t>
            </a:r>
            <a:r>
              <a:rPr lang="de-DE" sz="1300" dirty="0" smtClean="0"/>
              <a:t>*</a:t>
            </a:r>
            <a:endParaRPr lang="de-DE" sz="1300" dirty="0"/>
          </a:p>
        </p:txBody>
      </p:sp>
      <p:sp>
        <p:nvSpPr>
          <p:cNvPr id="12" name="Rechteck 11"/>
          <p:cNvSpPr/>
          <p:nvPr/>
        </p:nvSpPr>
        <p:spPr>
          <a:xfrm>
            <a:off x="4355976" y="6597352"/>
            <a:ext cx="2376413" cy="260648"/>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de-DE" sz="1200" dirty="0" smtClean="0"/>
              <a:t>* bezogen auf 100 g Haferflocken</a:t>
            </a:r>
            <a:endParaRPr lang="de-DE"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214313" y="214313"/>
            <a:ext cx="8229600" cy="714375"/>
          </a:xfrm>
        </p:spPr>
        <p:txBody>
          <a:bodyPr/>
          <a:lstStyle/>
          <a:p>
            <a:pPr algn="l"/>
            <a:r>
              <a:rPr lang="de-DE" sz="2800" smtClean="0"/>
              <a:t>Die Nährstoffe im Hafer</a:t>
            </a:r>
            <a:br>
              <a:rPr lang="de-DE" sz="2800" smtClean="0"/>
            </a:br>
            <a:r>
              <a:rPr lang="de-DE" sz="2000" i="1" smtClean="0"/>
              <a:t>Hafer deckt zu einem hohen Anteil den täglichen Nährstoffbedarf</a:t>
            </a:r>
          </a:p>
        </p:txBody>
      </p:sp>
      <p:sp>
        <p:nvSpPr>
          <p:cNvPr id="4" name="Foliennummernplatzhalter 3"/>
          <p:cNvSpPr>
            <a:spLocks noGrp="1"/>
          </p:cNvSpPr>
          <p:nvPr>
            <p:ph type="sldNum" sz="quarter" idx="11"/>
          </p:nvPr>
        </p:nvSpPr>
        <p:spPr/>
        <p:txBody>
          <a:bodyPr/>
          <a:lstStyle/>
          <a:p>
            <a:pPr>
              <a:defRPr/>
            </a:pPr>
            <a:fld id="{557560FE-67D6-41A3-AF48-9528F7EDF855}" type="slidenum">
              <a:rPr lang="de-DE" smtClean="0"/>
              <a:pPr>
                <a:defRPr/>
              </a:pPr>
              <a:t>21</a:t>
            </a:fld>
            <a:endParaRPr lang="de-DE"/>
          </a:p>
        </p:txBody>
      </p:sp>
      <p:graphicFrame>
        <p:nvGraphicFramePr>
          <p:cNvPr id="8" name="Tabelle 7"/>
          <p:cNvGraphicFramePr>
            <a:graphicFrameLocks noGrp="1"/>
          </p:cNvGraphicFramePr>
          <p:nvPr/>
        </p:nvGraphicFramePr>
        <p:xfrm>
          <a:off x="357188" y="1143000"/>
          <a:ext cx="7239148" cy="5382816"/>
        </p:xfrm>
        <a:graphic>
          <a:graphicData uri="http://schemas.openxmlformats.org/drawingml/2006/table">
            <a:tbl>
              <a:tblPr/>
              <a:tblGrid>
                <a:gridCol w="1312629"/>
                <a:gridCol w="1023851"/>
                <a:gridCol w="249400"/>
                <a:gridCol w="1036976"/>
                <a:gridCol w="1036976"/>
                <a:gridCol w="1289658"/>
                <a:gridCol w="1289658"/>
              </a:tblGrid>
              <a:tr h="928678">
                <a:tc>
                  <a:txBody>
                    <a:bodyPr/>
                    <a:lstStyle/>
                    <a:p>
                      <a:pPr algn="ctr" fontAlgn="ctr"/>
                      <a:endParaRPr lang="de-DE" sz="1100" b="1" i="0" u="none" strike="noStrike" dirty="0">
                        <a:solidFill>
                          <a:schemeClr val="bg1"/>
                        </a:solidFill>
                        <a:latin typeface="+mn-lt"/>
                      </a:endParaRPr>
                    </a:p>
                  </a:txBody>
                  <a:tcPr marL="8112" marR="8112" marT="8112" marB="0" anchor="ctr">
                    <a:lnL>
                      <a:noFill/>
                    </a:lnL>
                    <a:lnR>
                      <a:noFill/>
                    </a:lnR>
                    <a:lnT>
                      <a:noFill/>
                    </a:lnT>
                    <a:lnB>
                      <a:noFill/>
                    </a:lnB>
                    <a:solidFill>
                      <a:srgbClr val="A32730"/>
                    </a:solidFill>
                  </a:tcPr>
                </a:tc>
                <a:tc>
                  <a:txBody>
                    <a:bodyPr/>
                    <a:lstStyle/>
                    <a:p>
                      <a:pPr algn="ctr" fontAlgn="ctr"/>
                      <a:r>
                        <a:rPr lang="de-DE" sz="1100" b="1" i="0" u="none" strike="noStrike" dirty="0">
                          <a:solidFill>
                            <a:schemeClr val="bg1"/>
                          </a:solidFill>
                          <a:latin typeface="+mn-lt"/>
                        </a:rPr>
                        <a:t>Empfohlene Tageszufuhr</a:t>
                      </a:r>
                    </a:p>
                  </a:txBody>
                  <a:tcPr marL="8112" marR="8112" marT="8112" marB="0" anchor="ctr">
                    <a:lnL>
                      <a:noFill/>
                    </a:lnL>
                    <a:lnR>
                      <a:noFill/>
                    </a:lnR>
                    <a:lnT>
                      <a:noFill/>
                    </a:lnT>
                    <a:lnB>
                      <a:noFill/>
                    </a:lnB>
                    <a:solidFill>
                      <a:srgbClr val="A32730"/>
                    </a:solidFill>
                  </a:tcPr>
                </a:tc>
                <a:tc>
                  <a:txBody>
                    <a:bodyPr/>
                    <a:lstStyle/>
                    <a:p>
                      <a:pPr algn="ctr" fontAlgn="ctr"/>
                      <a:r>
                        <a:rPr lang="de-DE" sz="1100" b="1" i="0" u="none" strike="noStrike">
                          <a:solidFill>
                            <a:schemeClr val="bg1"/>
                          </a:solidFill>
                          <a:latin typeface="+mn-lt"/>
                        </a:rPr>
                        <a:t> </a:t>
                      </a:r>
                    </a:p>
                  </a:txBody>
                  <a:tcPr marL="8112" marR="8112" marT="8112" marB="0" anchor="ctr">
                    <a:lnL>
                      <a:noFill/>
                    </a:lnL>
                    <a:lnR>
                      <a:noFill/>
                    </a:lnR>
                    <a:lnT>
                      <a:noFill/>
                    </a:lnT>
                    <a:lnB>
                      <a:noFill/>
                    </a:lnB>
                    <a:solidFill>
                      <a:srgbClr val="A32730"/>
                    </a:solidFill>
                  </a:tcPr>
                </a:tc>
                <a:tc>
                  <a:txBody>
                    <a:bodyPr/>
                    <a:lstStyle/>
                    <a:p>
                      <a:pPr algn="ctr" fontAlgn="ctr"/>
                      <a:r>
                        <a:rPr lang="de-DE" sz="1100" b="1" i="0" u="none" strike="noStrike">
                          <a:solidFill>
                            <a:schemeClr val="bg1"/>
                          </a:solidFill>
                          <a:latin typeface="+mn-lt"/>
                        </a:rPr>
                        <a:t>Gehalt in 100 g Haferflocken</a:t>
                      </a:r>
                    </a:p>
                  </a:txBody>
                  <a:tcPr marL="8112" marR="8112" marT="8112" marB="0" anchor="ctr">
                    <a:lnL>
                      <a:noFill/>
                    </a:lnL>
                    <a:lnR>
                      <a:noFill/>
                    </a:lnR>
                    <a:lnT>
                      <a:noFill/>
                    </a:lnT>
                    <a:lnB>
                      <a:noFill/>
                    </a:lnB>
                    <a:solidFill>
                      <a:srgbClr val="A32730"/>
                    </a:solidFill>
                  </a:tcPr>
                </a:tc>
                <a:tc>
                  <a:txBody>
                    <a:bodyPr/>
                    <a:lstStyle/>
                    <a:p>
                      <a:pPr algn="ctr" fontAlgn="ctr"/>
                      <a:r>
                        <a:rPr lang="de-DE" sz="1100" b="1" i="0" u="none" strike="noStrike">
                          <a:solidFill>
                            <a:schemeClr val="bg1"/>
                          </a:solidFill>
                          <a:latin typeface="+mn-lt"/>
                        </a:rPr>
                        <a:t>Gehalt in 40 g Haferflocken</a:t>
                      </a:r>
                    </a:p>
                  </a:txBody>
                  <a:tcPr marL="8112" marR="8112" marT="8112" marB="0" anchor="ctr">
                    <a:lnL>
                      <a:noFill/>
                    </a:lnL>
                    <a:lnR>
                      <a:noFill/>
                    </a:lnR>
                    <a:lnT>
                      <a:noFill/>
                    </a:lnT>
                    <a:lnB>
                      <a:noFill/>
                    </a:lnB>
                    <a:solidFill>
                      <a:srgbClr val="A32730"/>
                    </a:solidFill>
                  </a:tcPr>
                </a:tc>
                <a:tc>
                  <a:txBody>
                    <a:bodyPr/>
                    <a:lstStyle/>
                    <a:p>
                      <a:pPr algn="ctr" fontAlgn="ctr"/>
                      <a:r>
                        <a:rPr lang="de-DE" sz="1100" b="1" i="0" u="none" strike="noStrike">
                          <a:solidFill>
                            <a:schemeClr val="bg1"/>
                          </a:solidFill>
                          <a:latin typeface="+mn-lt"/>
                        </a:rPr>
                        <a:t>Deckung des Tagesbedarfs durch 40 g Haferflocken</a:t>
                      </a:r>
                    </a:p>
                  </a:txBody>
                  <a:tcPr marL="8112" marR="8112" marT="8112" marB="0" anchor="ctr">
                    <a:lnL>
                      <a:noFill/>
                    </a:lnL>
                    <a:lnR>
                      <a:noFill/>
                    </a:lnR>
                    <a:lnT>
                      <a:noFill/>
                    </a:lnT>
                    <a:lnB>
                      <a:noFill/>
                    </a:lnB>
                    <a:solidFill>
                      <a:srgbClr val="A32730"/>
                    </a:solidFill>
                  </a:tcPr>
                </a:tc>
                <a:tc>
                  <a:txBody>
                    <a:bodyPr/>
                    <a:lstStyle/>
                    <a:p>
                      <a:pPr algn="ctr" fontAlgn="ctr"/>
                      <a:r>
                        <a:rPr lang="de-DE" sz="1100" b="1" i="0" u="none" strike="noStrike" dirty="0">
                          <a:solidFill>
                            <a:schemeClr val="bg1"/>
                          </a:solidFill>
                          <a:latin typeface="+mn-lt"/>
                        </a:rPr>
                        <a:t>Deckung des Tagesbedarfs durch 40g Haferflocken + 125 ml fettarme Milch + 1 Banane</a:t>
                      </a:r>
                    </a:p>
                  </a:txBody>
                  <a:tcPr marL="8112" marR="8112" marT="8112" marB="0" anchor="ctr">
                    <a:lnL>
                      <a:noFill/>
                    </a:lnL>
                    <a:lnR>
                      <a:noFill/>
                    </a:lnR>
                    <a:lnT>
                      <a:noFill/>
                    </a:lnT>
                    <a:lnB>
                      <a:noFill/>
                    </a:lnB>
                    <a:solidFill>
                      <a:srgbClr val="A32730"/>
                    </a:solidFill>
                  </a:tcPr>
                </a:tc>
              </a:tr>
              <a:tr h="187469">
                <a:tc>
                  <a:txBody>
                    <a:bodyPr/>
                    <a:lstStyle/>
                    <a:p>
                      <a:pPr algn="l" fontAlgn="b"/>
                      <a:r>
                        <a:rPr lang="de-DE" sz="1200" b="1" i="0" u="sng" strike="noStrike" dirty="0">
                          <a:solidFill>
                            <a:srgbClr val="A32730"/>
                          </a:solidFill>
                          <a:latin typeface="+mn-lt"/>
                        </a:rPr>
                        <a:t>Mineralstoffe</a:t>
                      </a:r>
                    </a:p>
                  </a:txBody>
                  <a:tcPr marL="8112" marR="8112" marT="8112" marB="0" anchor="b">
                    <a:lnL>
                      <a:noFill/>
                    </a:lnL>
                    <a:lnR>
                      <a:noFill/>
                    </a:lnR>
                    <a:lnT>
                      <a:noFill/>
                    </a:lnT>
                    <a:lnB>
                      <a:noFill/>
                    </a:lnB>
                  </a:tcPr>
                </a:tc>
                <a:tc>
                  <a:txBody>
                    <a:bodyPr/>
                    <a:lstStyle/>
                    <a:p>
                      <a:pPr algn="ctr" fontAlgn="ctr"/>
                      <a:endParaRPr lang="de-DE" sz="1200" b="1" i="0" u="none" strike="noStrike">
                        <a:solidFill>
                          <a:srgbClr val="FFFFFF"/>
                        </a:solidFill>
                        <a:latin typeface="+mn-lt"/>
                      </a:endParaRPr>
                    </a:p>
                  </a:txBody>
                  <a:tcPr marL="8112" marR="8112" marT="8112" marB="0" anchor="ctr">
                    <a:lnL>
                      <a:noFill/>
                    </a:lnL>
                    <a:lnR>
                      <a:noFill/>
                    </a:lnR>
                    <a:lnT>
                      <a:noFill/>
                    </a:lnT>
                    <a:lnB>
                      <a:noFill/>
                    </a:lnB>
                  </a:tcPr>
                </a:tc>
                <a:tc>
                  <a:txBody>
                    <a:bodyPr/>
                    <a:lstStyle/>
                    <a:p>
                      <a:pPr algn="ctr" fontAlgn="ctr"/>
                      <a:endParaRPr lang="de-DE" sz="1200" b="1" i="0" u="none" strike="noStrike">
                        <a:solidFill>
                          <a:srgbClr val="FFFFFF"/>
                        </a:solidFill>
                        <a:latin typeface="+mn-lt"/>
                      </a:endParaRPr>
                    </a:p>
                  </a:txBody>
                  <a:tcPr marL="8112" marR="8112" marT="8112" marB="0" anchor="ctr">
                    <a:lnL>
                      <a:noFill/>
                    </a:lnL>
                    <a:lnR>
                      <a:noFill/>
                    </a:lnR>
                    <a:lnT>
                      <a:noFill/>
                    </a:lnT>
                    <a:lnB>
                      <a:noFill/>
                    </a:lnB>
                  </a:tcPr>
                </a:tc>
                <a:tc>
                  <a:txBody>
                    <a:bodyPr/>
                    <a:lstStyle/>
                    <a:p>
                      <a:pPr algn="ctr" fontAlgn="ctr"/>
                      <a:endParaRPr lang="de-DE" sz="1200" b="1" i="0" u="none" strike="noStrike">
                        <a:solidFill>
                          <a:srgbClr val="FFFFFF"/>
                        </a:solidFill>
                        <a:latin typeface="+mn-lt"/>
                      </a:endParaRPr>
                    </a:p>
                  </a:txBody>
                  <a:tcPr marL="8112" marR="8112" marT="8112" marB="0" anchor="ctr">
                    <a:lnL>
                      <a:noFill/>
                    </a:lnL>
                    <a:lnR>
                      <a:noFill/>
                    </a:lnR>
                    <a:lnT>
                      <a:noFill/>
                    </a:lnT>
                    <a:lnB>
                      <a:noFill/>
                    </a:lnB>
                  </a:tcPr>
                </a:tc>
                <a:tc>
                  <a:txBody>
                    <a:bodyPr/>
                    <a:lstStyle/>
                    <a:p>
                      <a:pPr algn="ctr" fontAlgn="ctr"/>
                      <a:endParaRPr lang="de-DE" sz="1200" b="1" i="0" u="none" strike="noStrike">
                        <a:solidFill>
                          <a:srgbClr val="FFFFFF"/>
                        </a:solidFill>
                        <a:latin typeface="+mn-lt"/>
                      </a:endParaRPr>
                    </a:p>
                  </a:txBody>
                  <a:tcPr marL="8112" marR="8112" marT="8112" marB="0" anchor="ctr">
                    <a:lnL>
                      <a:noFill/>
                    </a:lnL>
                    <a:lnR>
                      <a:noFill/>
                    </a:lnR>
                    <a:lnT>
                      <a:noFill/>
                    </a:lnT>
                    <a:lnB>
                      <a:noFill/>
                    </a:lnB>
                  </a:tcPr>
                </a:tc>
                <a:tc>
                  <a:txBody>
                    <a:bodyPr/>
                    <a:lstStyle/>
                    <a:p>
                      <a:pPr algn="ctr" fontAlgn="ctr"/>
                      <a:endParaRPr lang="de-DE" sz="1200" b="1" i="0" u="none" strike="noStrike" dirty="0">
                        <a:solidFill>
                          <a:srgbClr val="A32730"/>
                        </a:solidFill>
                        <a:latin typeface="+mn-lt"/>
                      </a:endParaRPr>
                    </a:p>
                  </a:txBody>
                  <a:tcPr marL="8112" marR="8112" marT="8112" marB="0" anchor="ctr">
                    <a:lnL>
                      <a:noFill/>
                    </a:lnL>
                    <a:lnR>
                      <a:noFill/>
                    </a:lnR>
                    <a:lnT>
                      <a:noFill/>
                    </a:lnT>
                    <a:lnB>
                      <a:noFill/>
                    </a:lnB>
                    <a:noFill/>
                  </a:tcPr>
                </a:tc>
                <a:tc>
                  <a:txBody>
                    <a:bodyPr/>
                    <a:lstStyle/>
                    <a:p>
                      <a:pPr algn="ctr" fontAlgn="ctr"/>
                      <a:endParaRPr lang="de-DE" sz="1200" b="1" i="0" u="none" strike="noStrike" dirty="0">
                        <a:solidFill>
                          <a:srgbClr val="FFFFFF"/>
                        </a:solidFill>
                        <a:latin typeface="+mn-lt"/>
                      </a:endParaRPr>
                    </a:p>
                  </a:txBody>
                  <a:tcPr marL="8112" marR="8112" marT="8112" marB="0" anchor="ctr">
                    <a:lnL>
                      <a:noFill/>
                    </a:lnL>
                    <a:lnR>
                      <a:noFill/>
                    </a:lnR>
                    <a:lnT>
                      <a:noFill/>
                    </a:lnT>
                    <a:lnB>
                      <a:noFill/>
                    </a:lnB>
                  </a:tcPr>
                </a:tc>
              </a:tr>
              <a:tr h="187469">
                <a:tc>
                  <a:txBody>
                    <a:bodyPr/>
                    <a:lstStyle/>
                    <a:p>
                      <a:pPr algn="l" fontAlgn="b"/>
                      <a:r>
                        <a:rPr lang="de-DE" sz="1200" b="0" i="0" u="none" strike="noStrike">
                          <a:latin typeface="+mn-lt"/>
                        </a:rPr>
                        <a:t>Phosphor</a:t>
                      </a:r>
                    </a:p>
                  </a:txBody>
                  <a:tcPr marL="8112" marR="8112" marT="8112" marB="0" anchor="b">
                    <a:lnL>
                      <a:noFill/>
                    </a:lnL>
                    <a:lnR>
                      <a:noFill/>
                    </a:lnR>
                    <a:lnT>
                      <a:noFill/>
                    </a:lnT>
                    <a:lnB>
                      <a:noFill/>
                    </a:lnB>
                  </a:tcPr>
                </a:tc>
                <a:tc>
                  <a:txBody>
                    <a:bodyPr/>
                    <a:lstStyle/>
                    <a:p>
                      <a:pPr algn="r" fontAlgn="b"/>
                      <a:r>
                        <a:rPr lang="de-DE" sz="1200" b="0" i="0" u="none" strike="noStrike">
                          <a:latin typeface="+mn-lt"/>
                        </a:rPr>
                        <a:t>700</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430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172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24,6 %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47,1</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Magnesium</a:t>
                      </a:r>
                    </a:p>
                  </a:txBody>
                  <a:tcPr marL="8112" marR="8112" marT="8112" marB="0" anchor="b">
                    <a:lnL>
                      <a:noFill/>
                    </a:lnL>
                    <a:lnR>
                      <a:noFill/>
                    </a:lnR>
                    <a:lnT>
                      <a:noFill/>
                    </a:lnT>
                    <a:lnB>
                      <a:noFill/>
                    </a:lnB>
                  </a:tcPr>
                </a:tc>
                <a:tc>
                  <a:txBody>
                    <a:bodyPr/>
                    <a:lstStyle/>
                    <a:p>
                      <a:pPr algn="r" fontAlgn="b"/>
                      <a:r>
                        <a:rPr lang="de-DE" sz="1200" b="0" i="0" u="none" strike="noStrike">
                          <a:latin typeface="+mn-lt"/>
                        </a:rPr>
                        <a:t>375</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130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52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13,9 %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33,9</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Kalium</a:t>
                      </a:r>
                    </a:p>
                  </a:txBody>
                  <a:tcPr marL="8112" marR="8112" marT="8112" marB="0" anchor="b">
                    <a:lnL>
                      <a:noFill/>
                    </a:lnL>
                    <a:lnR>
                      <a:noFill/>
                    </a:lnR>
                    <a:lnT>
                      <a:noFill/>
                    </a:lnT>
                    <a:lnB>
                      <a:noFill/>
                    </a:lnB>
                  </a:tcPr>
                </a:tc>
                <a:tc>
                  <a:txBody>
                    <a:bodyPr/>
                    <a:lstStyle/>
                    <a:p>
                      <a:pPr algn="r" fontAlgn="b"/>
                      <a:r>
                        <a:rPr lang="de-DE" sz="1200" b="0" i="0" u="none" strike="noStrike">
                          <a:latin typeface="+mn-lt"/>
                        </a:rPr>
                        <a:t>2000</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397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158,8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7,9 %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54,3</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dirty="0">
                          <a:latin typeface="+mn-lt"/>
                        </a:rPr>
                        <a:t>Chlorid</a:t>
                      </a:r>
                    </a:p>
                  </a:txBody>
                  <a:tcPr marL="8112" marR="8112" marT="8112" marB="0" anchor="b">
                    <a:lnL>
                      <a:noFill/>
                    </a:lnL>
                    <a:lnR>
                      <a:noFill/>
                    </a:lnR>
                    <a:lnT>
                      <a:noFill/>
                    </a:lnT>
                    <a:lnB>
                      <a:noFill/>
                    </a:lnB>
                  </a:tcPr>
                </a:tc>
                <a:tc>
                  <a:txBody>
                    <a:bodyPr/>
                    <a:lstStyle/>
                    <a:p>
                      <a:pPr algn="r" fontAlgn="b"/>
                      <a:r>
                        <a:rPr lang="de-DE" sz="1200" b="0" i="0" u="none" strike="noStrike">
                          <a:latin typeface="+mn-lt"/>
                        </a:rPr>
                        <a:t>800</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61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24,4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3,1 %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46,1</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Calcium</a:t>
                      </a:r>
                    </a:p>
                  </a:txBody>
                  <a:tcPr marL="8112" marR="8112" marT="8112" marB="0" anchor="b">
                    <a:lnL>
                      <a:noFill/>
                    </a:lnL>
                    <a:lnR>
                      <a:noFill/>
                    </a:lnR>
                    <a:lnT>
                      <a:noFill/>
                    </a:lnT>
                    <a:lnB>
                      <a:noFill/>
                    </a:lnB>
                  </a:tcPr>
                </a:tc>
                <a:tc>
                  <a:txBody>
                    <a:bodyPr/>
                    <a:lstStyle/>
                    <a:p>
                      <a:pPr algn="r" fontAlgn="b"/>
                      <a:r>
                        <a:rPr lang="de-DE" sz="1200" b="0" i="0" u="none" strike="noStrike">
                          <a:latin typeface="+mn-lt"/>
                        </a:rPr>
                        <a:t>800</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43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17,2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2,2 %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22,2</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1" i="0" u="sng" strike="noStrike" dirty="0">
                          <a:solidFill>
                            <a:srgbClr val="A32730"/>
                          </a:solidFill>
                          <a:latin typeface="+mn-lt"/>
                        </a:rPr>
                        <a:t>Spurenelemente</a:t>
                      </a:r>
                    </a:p>
                  </a:txBody>
                  <a:tcPr marL="8112" marR="8112" marT="8112" marB="0" anchor="b">
                    <a:lnL>
                      <a:noFill/>
                    </a:lnL>
                    <a:lnR>
                      <a:noFill/>
                    </a:lnR>
                    <a:lnT>
                      <a:noFill/>
                    </a:lnT>
                    <a:lnB>
                      <a:noFill/>
                    </a:lnB>
                  </a:tcPr>
                </a:tc>
                <a:tc>
                  <a:txBody>
                    <a:bodyPr/>
                    <a:lstStyle/>
                    <a:p>
                      <a:pPr algn="r" fontAlgn="b"/>
                      <a:endParaRPr lang="de-DE" sz="1200" b="0" i="0" u="none" strike="noStrike">
                        <a:latin typeface="+mn-lt"/>
                      </a:endParaRPr>
                    </a:p>
                  </a:txBody>
                  <a:tcPr marL="8112" marR="8112" marT="8112" marB="0" anchor="b">
                    <a:lnL>
                      <a:noFill/>
                    </a:lnL>
                    <a:lnR>
                      <a:noFill/>
                    </a:lnR>
                    <a:lnT>
                      <a:noFill/>
                    </a:lnT>
                    <a:lnB>
                      <a:noFill/>
                    </a:lnB>
                  </a:tcPr>
                </a:tc>
                <a:tc>
                  <a:txBody>
                    <a:bodyPr/>
                    <a:lstStyle/>
                    <a:p>
                      <a:pPr algn="l" fontAlgn="b"/>
                      <a:endParaRPr lang="de-DE" sz="1200" b="0" i="0" u="none" strike="noStrike">
                        <a:latin typeface="+mn-lt"/>
                      </a:endParaRPr>
                    </a:p>
                  </a:txBody>
                  <a:tcPr marL="8112" marR="8112" marT="8112" marB="0" anchor="b">
                    <a:lnL>
                      <a:noFill/>
                    </a:lnL>
                    <a:lnR>
                      <a:noFill/>
                    </a:lnR>
                    <a:lnT>
                      <a:noFill/>
                    </a:lnT>
                    <a:lnB>
                      <a:noFill/>
                    </a:lnB>
                  </a:tcPr>
                </a:tc>
                <a:tc>
                  <a:txBody>
                    <a:bodyPr/>
                    <a:lstStyle/>
                    <a:p>
                      <a:pPr algn="r" fontAlgn="b"/>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Mangan</a:t>
                      </a:r>
                    </a:p>
                  </a:txBody>
                  <a:tcPr marL="8112" marR="8112" marT="8112" marB="0" anchor="b">
                    <a:lnL>
                      <a:noFill/>
                    </a:lnL>
                    <a:lnR>
                      <a:noFill/>
                    </a:lnR>
                    <a:lnT>
                      <a:noFill/>
                    </a:lnT>
                    <a:lnB>
                      <a:noFill/>
                    </a:lnB>
                  </a:tcPr>
                </a:tc>
                <a:tc>
                  <a:txBody>
                    <a:bodyPr/>
                    <a:lstStyle/>
                    <a:p>
                      <a:pPr algn="r" fontAlgn="b"/>
                      <a:r>
                        <a:rPr lang="de-DE" sz="1200" b="0" i="0" u="none" strike="noStrike">
                          <a:latin typeface="+mn-lt"/>
                        </a:rPr>
                        <a:t>2</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4,5 mg </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1,8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90,0 %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116,0</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204778">
                <a:tc>
                  <a:txBody>
                    <a:bodyPr/>
                    <a:lstStyle/>
                    <a:p>
                      <a:pPr algn="l" fontAlgn="b"/>
                      <a:r>
                        <a:rPr lang="de-DE" sz="1200" b="0" i="0" u="none" strike="noStrike">
                          <a:latin typeface="+mn-lt"/>
                        </a:rPr>
                        <a:t>Kupfer</a:t>
                      </a:r>
                    </a:p>
                  </a:txBody>
                  <a:tcPr marL="8112" marR="8112" marT="8112" marB="0" anchor="b">
                    <a:lnL>
                      <a:noFill/>
                    </a:lnL>
                    <a:lnR>
                      <a:noFill/>
                    </a:lnR>
                    <a:lnT>
                      <a:noFill/>
                    </a:lnT>
                    <a:lnB>
                      <a:noFill/>
                    </a:lnB>
                  </a:tcPr>
                </a:tc>
                <a:tc>
                  <a:txBody>
                    <a:bodyPr/>
                    <a:lstStyle/>
                    <a:p>
                      <a:pPr algn="r" fontAlgn="b"/>
                      <a:r>
                        <a:rPr lang="de-DE" sz="1200" b="0" i="0" u="none" strike="noStrike">
                          <a:latin typeface="+mn-lt"/>
                        </a:rPr>
                        <a:t>1</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0,53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0,212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21,2 %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44,1</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Zink</a:t>
                      </a:r>
                    </a:p>
                  </a:txBody>
                  <a:tcPr marL="8112" marR="8112" marT="8112" marB="0" anchor="b">
                    <a:lnL>
                      <a:noFill/>
                    </a:lnL>
                    <a:lnR>
                      <a:noFill/>
                    </a:lnR>
                    <a:lnT>
                      <a:noFill/>
                    </a:lnT>
                    <a:lnB>
                      <a:noFill/>
                    </a:lnB>
                  </a:tcPr>
                </a:tc>
                <a:tc>
                  <a:txBody>
                    <a:bodyPr/>
                    <a:lstStyle/>
                    <a:p>
                      <a:pPr algn="r" fontAlgn="b"/>
                      <a:r>
                        <a:rPr lang="de-DE" sz="1200" b="0" i="0" u="none" strike="noStrike">
                          <a:latin typeface="+mn-lt"/>
                        </a:rPr>
                        <a:t>10</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4,3</a:t>
                      </a:r>
                      <a:r>
                        <a:rPr lang="de-DE" sz="1200" b="0" i="0" u="none" strike="noStrike" baseline="0" dirty="0" smtClean="0">
                          <a:latin typeface="+mn-lt"/>
                        </a:rPr>
                        <a:t>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1,72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17,2 %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25,7</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Eisen</a:t>
                      </a:r>
                    </a:p>
                  </a:txBody>
                  <a:tcPr marL="8112" marR="8112" marT="8112" marB="0" anchor="b">
                    <a:lnL>
                      <a:noFill/>
                    </a:lnL>
                    <a:lnR>
                      <a:noFill/>
                    </a:lnR>
                    <a:lnT>
                      <a:noFill/>
                    </a:lnT>
                    <a:lnB>
                      <a:noFill/>
                    </a:lnB>
                  </a:tcPr>
                </a:tc>
                <a:tc>
                  <a:txBody>
                    <a:bodyPr/>
                    <a:lstStyle/>
                    <a:p>
                      <a:pPr algn="r" fontAlgn="b"/>
                      <a:r>
                        <a:rPr lang="de-DE" sz="1200" b="0" i="0" u="none" strike="noStrike">
                          <a:latin typeface="+mn-lt"/>
                        </a:rPr>
                        <a:t>14</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5,8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2,32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16,6 %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22,0</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Selen</a:t>
                      </a:r>
                    </a:p>
                  </a:txBody>
                  <a:tcPr marL="8112" marR="8112" marT="8112" marB="0" anchor="b">
                    <a:lnL>
                      <a:noFill/>
                    </a:lnL>
                    <a:lnR>
                      <a:noFill/>
                    </a:lnR>
                    <a:lnT>
                      <a:noFill/>
                    </a:lnT>
                    <a:lnB>
                      <a:noFill/>
                    </a:lnB>
                  </a:tcPr>
                </a:tc>
                <a:tc>
                  <a:txBody>
                    <a:bodyPr/>
                    <a:lstStyle/>
                    <a:p>
                      <a:pPr algn="r" fontAlgn="b"/>
                      <a:r>
                        <a:rPr lang="de-DE" sz="1200" b="0" i="0" u="none" strike="noStrike">
                          <a:latin typeface="+mn-lt"/>
                        </a:rPr>
                        <a:t>55</a:t>
                      </a:r>
                    </a:p>
                  </a:txBody>
                  <a:tcPr marL="8112" marR="8112" marT="8112" marB="0" anchor="b">
                    <a:lnL>
                      <a:noFill/>
                    </a:lnL>
                    <a:lnR>
                      <a:noFill/>
                    </a:lnR>
                    <a:lnT>
                      <a:noFill/>
                    </a:lnT>
                    <a:lnB>
                      <a:noFill/>
                    </a:lnB>
                  </a:tcPr>
                </a:tc>
                <a:tc>
                  <a:txBody>
                    <a:bodyPr/>
                    <a:lstStyle/>
                    <a:p>
                      <a:pPr algn="l" fontAlgn="b"/>
                      <a:r>
                        <a:rPr lang="de-DE" sz="1200" b="0" i="0" u="none" strike="noStrike">
                          <a:latin typeface="+mn-lt"/>
                        </a:rPr>
                        <a:t>µg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9,7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3,88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7,1 %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12,2</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Jod</a:t>
                      </a:r>
                    </a:p>
                  </a:txBody>
                  <a:tcPr marL="8112" marR="8112" marT="8112" marB="0" anchor="b">
                    <a:lnL>
                      <a:noFill/>
                    </a:lnL>
                    <a:lnR>
                      <a:noFill/>
                    </a:lnR>
                    <a:lnT>
                      <a:noFill/>
                    </a:lnT>
                    <a:lnB>
                      <a:noFill/>
                    </a:lnB>
                  </a:tcPr>
                </a:tc>
                <a:tc>
                  <a:txBody>
                    <a:bodyPr/>
                    <a:lstStyle/>
                    <a:p>
                      <a:pPr algn="r" fontAlgn="b"/>
                      <a:r>
                        <a:rPr lang="de-DE" sz="1200" b="0" i="0" u="none" strike="noStrike">
                          <a:latin typeface="+mn-lt"/>
                        </a:rPr>
                        <a:t>150</a:t>
                      </a:r>
                    </a:p>
                  </a:txBody>
                  <a:tcPr marL="8112" marR="8112" marT="8112" marB="0" anchor="b">
                    <a:lnL>
                      <a:noFill/>
                    </a:lnL>
                    <a:lnR>
                      <a:noFill/>
                    </a:lnR>
                    <a:lnT>
                      <a:noFill/>
                    </a:lnT>
                    <a:lnB>
                      <a:noFill/>
                    </a:lnB>
                  </a:tcPr>
                </a:tc>
                <a:tc>
                  <a:txBody>
                    <a:bodyPr/>
                    <a:lstStyle/>
                    <a:p>
                      <a:pPr algn="l" fontAlgn="b"/>
                      <a:r>
                        <a:rPr lang="de-DE" sz="1200" b="0" i="0" u="none" strike="noStrike">
                          <a:latin typeface="+mn-lt"/>
                        </a:rPr>
                        <a:t>µg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4,5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1,8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1,2 %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6,6</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1" i="0" u="sng" strike="noStrike" dirty="0">
                          <a:solidFill>
                            <a:srgbClr val="A32730"/>
                          </a:solidFill>
                          <a:latin typeface="+mn-lt"/>
                        </a:rPr>
                        <a:t>Vitamine</a:t>
                      </a:r>
                    </a:p>
                  </a:txBody>
                  <a:tcPr marL="8112" marR="8112" marT="8112" marB="0" anchor="b">
                    <a:lnL>
                      <a:noFill/>
                    </a:lnL>
                    <a:lnR>
                      <a:noFill/>
                    </a:lnR>
                    <a:lnT>
                      <a:noFill/>
                    </a:lnT>
                    <a:lnB>
                      <a:noFill/>
                    </a:lnB>
                  </a:tcPr>
                </a:tc>
                <a:tc>
                  <a:txBody>
                    <a:bodyPr/>
                    <a:lstStyle/>
                    <a:p>
                      <a:pPr algn="r" fontAlgn="b"/>
                      <a:endParaRPr lang="de-DE" sz="1200" b="0" i="0" u="none" strike="noStrike">
                        <a:latin typeface="+mn-lt"/>
                      </a:endParaRPr>
                    </a:p>
                  </a:txBody>
                  <a:tcPr marL="8112" marR="8112" marT="8112" marB="0" anchor="b">
                    <a:lnL>
                      <a:noFill/>
                    </a:lnL>
                    <a:lnR>
                      <a:noFill/>
                    </a:lnR>
                    <a:lnT>
                      <a:noFill/>
                    </a:lnT>
                    <a:lnB>
                      <a:noFill/>
                    </a:lnB>
                  </a:tcPr>
                </a:tc>
                <a:tc>
                  <a:txBody>
                    <a:bodyPr/>
                    <a:lstStyle/>
                    <a:p>
                      <a:pPr algn="l" fontAlgn="b"/>
                      <a:endParaRPr lang="de-DE" sz="1200" b="0" i="0" u="none" strike="noStrike">
                        <a:latin typeface="+mn-lt"/>
                      </a:endParaRPr>
                    </a:p>
                  </a:txBody>
                  <a:tcPr marL="8112" marR="8112" marT="8112" marB="0" anchor="b">
                    <a:lnL>
                      <a:noFill/>
                    </a:lnL>
                    <a:lnR>
                      <a:noFill/>
                    </a:lnR>
                    <a:lnT>
                      <a:noFill/>
                    </a:lnT>
                    <a:lnB>
                      <a:noFill/>
                    </a:lnB>
                  </a:tcPr>
                </a:tc>
                <a:tc>
                  <a:txBody>
                    <a:bodyPr/>
                    <a:lstStyle/>
                    <a:p>
                      <a:pPr algn="r" fontAlgn="b"/>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dirty="0">
                          <a:latin typeface="+mn-lt"/>
                        </a:rPr>
                        <a:t>K </a:t>
                      </a:r>
                      <a:r>
                        <a:rPr lang="de-DE" sz="1200" b="0" i="0" u="none" strike="noStrike" dirty="0" smtClean="0">
                          <a:latin typeface="+mn-lt"/>
                        </a:rPr>
                        <a:t>(</a:t>
                      </a:r>
                      <a:r>
                        <a:rPr lang="de-DE" sz="1200" b="0" i="0" u="none" strike="noStrike" dirty="0" err="1" smtClean="0">
                          <a:latin typeface="+mn-lt"/>
                        </a:rPr>
                        <a:t>Phyllochinon</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a:latin typeface="+mn-lt"/>
                        </a:rPr>
                        <a:t>75</a:t>
                      </a:r>
                    </a:p>
                  </a:txBody>
                  <a:tcPr marL="8112" marR="8112" marT="8112" marB="0" anchor="b">
                    <a:lnL>
                      <a:noFill/>
                    </a:lnL>
                    <a:lnR>
                      <a:noFill/>
                    </a:lnR>
                    <a:lnT>
                      <a:noFill/>
                    </a:lnT>
                    <a:lnB>
                      <a:noFill/>
                    </a:lnB>
                  </a:tcPr>
                </a:tc>
                <a:tc>
                  <a:txBody>
                    <a:bodyPr/>
                    <a:lstStyle/>
                    <a:p>
                      <a:pPr algn="l" fontAlgn="b"/>
                      <a:r>
                        <a:rPr lang="de-DE" sz="1200" b="0" i="0" u="none" strike="noStrike">
                          <a:latin typeface="+mn-lt"/>
                        </a:rPr>
                        <a:t>µg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63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25,2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33,6 %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34,3</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dirty="0">
                          <a:latin typeface="+mn-lt"/>
                        </a:rPr>
                        <a:t>B1 </a:t>
                      </a:r>
                      <a:r>
                        <a:rPr lang="de-DE" sz="1200" b="0" i="0" u="none" strike="noStrike" dirty="0" smtClean="0">
                          <a:latin typeface="+mn-lt"/>
                        </a:rPr>
                        <a:t>(</a:t>
                      </a:r>
                      <a:r>
                        <a:rPr lang="de-DE" sz="1200" b="0" i="0" u="none" strike="noStrike" dirty="0" err="1" smtClean="0">
                          <a:latin typeface="+mn-lt"/>
                        </a:rPr>
                        <a:t>Thiamin</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a:latin typeface="+mn-lt"/>
                        </a:rPr>
                        <a:t>1,1</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0,59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0,236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21,5 %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33,7</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dirty="0">
                          <a:latin typeface="+mn-lt"/>
                        </a:rPr>
                        <a:t>B9 </a:t>
                      </a:r>
                      <a:r>
                        <a:rPr lang="de-DE" sz="1200" b="0" i="0" u="none" strike="noStrike" dirty="0" smtClean="0">
                          <a:latin typeface="+mn-lt"/>
                        </a:rPr>
                        <a:t>(Folsäure)</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a:latin typeface="+mn-lt"/>
                        </a:rPr>
                        <a:t>200</a:t>
                      </a:r>
                    </a:p>
                  </a:txBody>
                  <a:tcPr marL="8112" marR="8112" marT="8112" marB="0" anchor="b">
                    <a:lnL>
                      <a:noFill/>
                    </a:lnL>
                    <a:lnR>
                      <a:noFill/>
                    </a:lnR>
                    <a:lnT>
                      <a:noFill/>
                    </a:lnT>
                    <a:lnB>
                      <a:noFill/>
                    </a:lnB>
                  </a:tcPr>
                </a:tc>
                <a:tc>
                  <a:txBody>
                    <a:bodyPr/>
                    <a:lstStyle/>
                    <a:p>
                      <a:pPr algn="l" fontAlgn="b"/>
                      <a:r>
                        <a:rPr lang="de-DE" sz="1200" b="0" i="0" u="none" strike="noStrike">
                          <a:latin typeface="+mn-lt"/>
                        </a:rPr>
                        <a:t>µg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87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34,8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17,4 %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34,0</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214760">
                <a:tc>
                  <a:txBody>
                    <a:bodyPr/>
                    <a:lstStyle/>
                    <a:p>
                      <a:pPr algn="l" fontAlgn="b"/>
                      <a:r>
                        <a:rPr lang="de-DE" sz="1200" b="0" i="0" u="none" strike="noStrike" dirty="0" smtClean="0">
                          <a:latin typeface="+mn-lt"/>
                        </a:rPr>
                        <a:t>H (Biotin)</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50</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l" fontAlgn="b"/>
                      <a:r>
                        <a:rPr lang="de-DE" sz="1200" b="0" i="0" u="none" strike="noStrike" dirty="0" smtClean="0">
                          <a:latin typeface="+mn-lt"/>
                        </a:rPr>
                        <a:t>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20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8 µg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16,0 %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38,0 %</a:t>
                      </a:r>
                      <a:endParaRPr lang="de-DE" sz="1200" b="0" i="0" u="none" strike="noStrike" dirty="0">
                        <a:latin typeface="+mn-lt"/>
                      </a:endParaRPr>
                    </a:p>
                  </a:txBody>
                  <a:tcPr marL="8112" marR="8112" marT="8112" marB="0" anchor="b">
                    <a:lnL>
                      <a:noFill/>
                    </a:lnL>
                    <a:lnR>
                      <a:noFill/>
                    </a:lnR>
                    <a:lnT>
                      <a:noFill/>
                    </a:lnT>
                    <a:lnB>
                      <a:noFill/>
                    </a:lnB>
                  </a:tcPr>
                </a:tc>
              </a:tr>
              <a:tr h="214760">
                <a:tc>
                  <a:txBody>
                    <a:bodyPr/>
                    <a:lstStyle/>
                    <a:p>
                      <a:pPr algn="l" fontAlgn="b"/>
                      <a:r>
                        <a:rPr lang="de-DE" sz="1200" b="0" i="0" u="none" strike="noStrike" dirty="0">
                          <a:latin typeface="+mn-lt"/>
                        </a:rPr>
                        <a:t>B5 </a:t>
                      </a:r>
                      <a:r>
                        <a:rPr lang="de-DE" sz="1200" b="0" i="0" u="none" strike="noStrike" dirty="0" smtClean="0">
                          <a:latin typeface="+mn-lt"/>
                        </a:rPr>
                        <a:t>(</a:t>
                      </a:r>
                      <a:r>
                        <a:rPr lang="de-DE" sz="1200" b="0" i="0" u="none" strike="noStrike" dirty="0" err="1" smtClean="0">
                          <a:latin typeface="+mn-lt"/>
                        </a:rPr>
                        <a:t>Pantothensäure</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a:latin typeface="+mn-lt"/>
                        </a:rPr>
                        <a:t>6</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1,1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0,44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7,3 %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15,0</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a:latin typeface="+mn-lt"/>
                        </a:rPr>
                        <a:t>E</a:t>
                      </a:r>
                    </a:p>
                  </a:txBody>
                  <a:tcPr marL="8112" marR="8112" marT="8112" marB="0" anchor="b">
                    <a:lnL>
                      <a:noFill/>
                    </a:lnL>
                    <a:lnR>
                      <a:noFill/>
                    </a:lnR>
                    <a:lnT>
                      <a:noFill/>
                    </a:lnT>
                    <a:lnB>
                      <a:noFill/>
                    </a:lnB>
                  </a:tcPr>
                </a:tc>
                <a:tc>
                  <a:txBody>
                    <a:bodyPr/>
                    <a:lstStyle/>
                    <a:p>
                      <a:pPr algn="r" fontAlgn="b"/>
                      <a:r>
                        <a:rPr lang="de-DE" sz="1200" b="0" i="0" u="none" strike="noStrike">
                          <a:latin typeface="+mn-lt"/>
                        </a:rPr>
                        <a:t>12</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1,5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0,6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5,0 %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9,5</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dirty="0">
                          <a:latin typeface="+mn-lt"/>
                        </a:rPr>
                        <a:t>B6 </a:t>
                      </a:r>
                      <a:r>
                        <a:rPr lang="de-DE" sz="1200" b="0" i="0" u="none" strike="noStrike" dirty="0" smtClean="0">
                          <a:latin typeface="+mn-lt"/>
                        </a:rPr>
                        <a:t>(</a:t>
                      </a:r>
                      <a:r>
                        <a:rPr lang="de-DE" sz="1200" b="0" i="0" u="none" strike="noStrike" dirty="0" err="1" smtClean="0">
                          <a:latin typeface="+mn-lt"/>
                        </a:rPr>
                        <a:t>Pyridoxin</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a:latin typeface="+mn-lt"/>
                        </a:rPr>
                        <a:t>1,4</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0,16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0,064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4,6 %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60,5</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dirty="0">
                          <a:latin typeface="+mn-lt"/>
                        </a:rPr>
                        <a:t>B2 </a:t>
                      </a:r>
                      <a:r>
                        <a:rPr lang="de-DE" sz="1200" b="0" i="0" u="none" strike="noStrike" dirty="0" smtClean="0">
                          <a:latin typeface="+mn-lt"/>
                        </a:rPr>
                        <a:t>(Riboflavin)</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a:latin typeface="+mn-lt"/>
                        </a:rPr>
                        <a:t>1,4</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0,15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0,06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4,3 %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28,5</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r h="187469">
                <a:tc>
                  <a:txBody>
                    <a:bodyPr/>
                    <a:lstStyle/>
                    <a:p>
                      <a:pPr algn="l" fontAlgn="b"/>
                      <a:r>
                        <a:rPr lang="de-DE" sz="1200" b="0" i="0" u="none" strike="noStrike" dirty="0">
                          <a:latin typeface="+mn-lt"/>
                        </a:rPr>
                        <a:t>B3 </a:t>
                      </a:r>
                      <a:r>
                        <a:rPr lang="de-DE" sz="1200" b="0" i="0" u="none" strike="noStrike" dirty="0" smtClean="0">
                          <a:latin typeface="+mn-lt"/>
                        </a:rPr>
                        <a:t>(Niacin)</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a:latin typeface="+mn-lt"/>
                        </a:rPr>
                        <a:t>16</a:t>
                      </a:r>
                    </a:p>
                  </a:txBody>
                  <a:tcPr marL="8112" marR="8112" marT="8112" marB="0" anchor="b">
                    <a:lnL>
                      <a:noFill/>
                    </a:lnL>
                    <a:lnR>
                      <a:noFill/>
                    </a:lnR>
                    <a:lnT>
                      <a:noFill/>
                    </a:lnT>
                    <a:lnB>
                      <a:noFill/>
                    </a:lnB>
                  </a:tcPr>
                </a:tc>
                <a:tc>
                  <a:txBody>
                    <a:bodyPr/>
                    <a:lstStyle/>
                    <a:p>
                      <a:pPr algn="l" fontAlgn="b"/>
                      <a:r>
                        <a:rPr lang="de-DE" sz="1200" b="0" i="0" u="none" strike="noStrike">
                          <a:latin typeface="+mn-lt"/>
                        </a:rPr>
                        <a:t>mg</a:t>
                      </a: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1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latin typeface="+mn-lt"/>
                        </a:rPr>
                        <a:t>0,4 mg</a:t>
                      </a:r>
                      <a:endParaRPr lang="de-DE" sz="1200" b="0" i="0" u="none" strike="noStrike" dirty="0">
                        <a:latin typeface="+mn-lt"/>
                      </a:endParaRPr>
                    </a:p>
                  </a:txBody>
                  <a:tcPr marL="8112" marR="8112" marT="8112" marB="0" anchor="b">
                    <a:lnL>
                      <a:noFill/>
                    </a:lnL>
                    <a:lnR>
                      <a:noFill/>
                    </a:lnR>
                    <a:lnT>
                      <a:noFill/>
                    </a:lnT>
                    <a:lnB>
                      <a:noFill/>
                    </a:lnB>
                  </a:tcPr>
                </a:tc>
                <a:tc>
                  <a:txBody>
                    <a:bodyPr/>
                    <a:lstStyle/>
                    <a:p>
                      <a:pPr algn="r" fontAlgn="b"/>
                      <a:r>
                        <a:rPr lang="de-DE" sz="1200" b="0" i="0" u="none" strike="noStrike" dirty="0" smtClean="0">
                          <a:solidFill>
                            <a:srgbClr val="A32730"/>
                          </a:solidFill>
                          <a:latin typeface="+mn-lt"/>
                        </a:rPr>
                        <a:t>2,5 %</a:t>
                      </a:r>
                      <a:endParaRPr lang="de-DE" sz="1200" b="0" i="0" u="none" strike="noStrike" dirty="0">
                        <a:solidFill>
                          <a:srgbClr val="A32730"/>
                        </a:solidFill>
                        <a:latin typeface="+mn-lt"/>
                      </a:endParaRPr>
                    </a:p>
                  </a:txBody>
                  <a:tcPr marL="8112" marR="8112" marT="8112" marB="0" anchor="b">
                    <a:lnL>
                      <a:noFill/>
                    </a:lnL>
                    <a:lnR>
                      <a:noFill/>
                    </a:lnR>
                    <a:lnT>
                      <a:noFill/>
                    </a:lnT>
                    <a:lnB>
                      <a:noFill/>
                    </a:lnB>
                    <a:noFill/>
                  </a:tcPr>
                </a:tc>
                <a:tc>
                  <a:txBody>
                    <a:bodyPr/>
                    <a:lstStyle/>
                    <a:p>
                      <a:pPr algn="r" fontAlgn="b"/>
                      <a:r>
                        <a:rPr lang="de-DE" sz="1200" b="0" i="0" u="none" strike="noStrike" dirty="0" smtClean="0">
                          <a:latin typeface="+mn-lt"/>
                        </a:rPr>
                        <a:t>2,5</a:t>
                      </a:r>
                      <a:r>
                        <a:rPr lang="de-DE" sz="1200" b="0" i="0" u="none" strike="noStrike" baseline="0" dirty="0" smtClean="0">
                          <a:latin typeface="+mn-lt"/>
                        </a:rPr>
                        <a:t> </a:t>
                      </a:r>
                      <a:r>
                        <a:rPr lang="de-DE" sz="1200" b="0" i="0" u="none" strike="noStrike" dirty="0" smtClean="0">
                          <a:latin typeface="+mn-lt"/>
                        </a:rPr>
                        <a:t>%</a:t>
                      </a:r>
                      <a:endParaRPr lang="de-DE" sz="1200" b="0" i="0" u="none" strike="noStrike" dirty="0">
                        <a:latin typeface="+mn-lt"/>
                      </a:endParaRPr>
                    </a:p>
                  </a:txBody>
                  <a:tcPr marL="8112" marR="8112" marT="8112" marB="0" anchor="b">
                    <a:lnL>
                      <a:noFill/>
                    </a:lnL>
                    <a:lnR>
                      <a:noFill/>
                    </a:lnR>
                    <a:lnT>
                      <a:noFill/>
                    </a:lnT>
                    <a:lnB>
                      <a:noFill/>
                    </a:lnB>
                  </a:tcPr>
                </a:tc>
              </a:tr>
            </a:tbl>
          </a:graphicData>
        </a:graphic>
      </p:graphicFrame>
      <p:sp>
        <p:nvSpPr>
          <p:cNvPr id="5" name="Fußzeilenplatzhalter 4"/>
          <p:cNvSpPr>
            <a:spLocks noGrp="1"/>
          </p:cNvSpPr>
          <p:nvPr>
            <p:ph type="ftr" sz="quarter" idx="10"/>
          </p:nvPr>
        </p:nvSpPr>
        <p:spPr>
          <a:xfrm>
            <a:off x="250825" y="6492875"/>
            <a:ext cx="5591175" cy="365125"/>
          </a:xfrm>
        </p:spPr>
        <p:txBody>
          <a:bodyPr/>
          <a:lstStyle/>
          <a:p>
            <a:pPr>
              <a:defRPr/>
            </a:pPr>
            <a:r>
              <a:rPr lang="de-DE"/>
              <a:t>© Hafer Die Alleskörner,VDGS e.V.</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268760"/>
            <a:ext cx="7488832" cy="4896520"/>
          </a:xfrm>
        </p:spPr>
        <p:txBody>
          <a:bodyPr/>
          <a:lstStyle/>
          <a:p>
            <a:pPr>
              <a:spcBef>
                <a:spcPts val="0"/>
              </a:spcBef>
              <a:buClr>
                <a:srgbClr val="A32730"/>
              </a:buClr>
              <a:buFont typeface="Arial" charset="0"/>
              <a:buNone/>
            </a:pPr>
            <a:r>
              <a:rPr lang="de-DE" sz="1600" dirty="0" smtClean="0"/>
              <a:t>Frage 5</a:t>
            </a:r>
          </a:p>
          <a:p>
            <a:pPr>
              <a:spcBef>
                <a:spcPts val="0"/>
              </a:spcBef>
              <a:buClr>
                <a:srgbClr val="A32730"/>
              </a:buClr>
              <a:buFont typeface="Arial" charset="0"/>
              <a:buNone/>
            </a:pPr>
            <a:r>
              <a:rPr lang="de-DE" sz="1600" dirty="0" smtClean="0"/>
              <a:t>Nennen Sie mindestens ein Vitamin und einen Mineralstoff, deren Gehalt im Hafer hoch ist.</a:t>
            </a:r>
          </a:p>
          <a:p>
            <a:pPr marL="457200" indent="-457200">
              <a:spcBef>
                <a:spcPts val="0"/>
              </a:spcBef>
              <a:buClr>
                <a:srgbClr val="A32730"/>
              </a:buClr>
            </a:pPr>
            <a:r>
              <a:rPr lang="de-DE" sz="1600" dirty="0" smtClean="0"/>
              <a:t>Vitamin: 	______________________</a:t>
            </a:r>
          </a:p>
          <a:p>
            <a:pPr marL="457200" indent="-457200">
              <a:spcBef>
                <a:spcPts val="0"/>
              </a:spcBef>
              <a:buClr>
                <a:srgbClr val="A32730"/>
              </a:buClr>
            </a:pPr>
            <a:r>
              <a:rPr lang="de-DE" sz="1600" dirty="0" smtClean="0"/>
              <a:t>Mineralstoff: 	__________________</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r>
              <a:rPr lang="de-DE" sz="1600" dirty="0" smtClean="0"/>
              <a:t>Frage 6</a:t>
            </a:r>
          </a:p>
          <a:p>
            <a:pPr marL="457200" indent="-457200">
              <a:spcBef>
                <a:spcPts val="0"/>
              </a:spcBef>
              <a:buClr>
                <a:srgbClr val="A32730"/>
              </a:buClr>
              <a:buNone/>
            </a:pPr>
            <a:r>
              <a:rPr lang="de-DE" sz="1600" dirty="0" smtClean="0"/>
              <a:t>Welche Fettsäuren haben im Hafer den größten Anteil?</a:t>
            </a:r>
          </a:p>
          <a:p>
            <a:pPr marL="457200" indent="-457200">
              <a:spcBef>
                <a:spcPts val="0"/>
              </a:spcBef>
              <a:buClr>
                <a:srgbClr val="A32730"/>
              </a:buClr>
              <a:buFont typeface="+mj-lt"/>
              <a:buAutoNum type="alphaLcParenR"/>
            </a:pPr>
            <a:r>
              <a:rPr lang="de-DE" sz="1600" dirty="0" smtClean="0"/>
              <a:t>Gesättigte Fettsäuren</a:t>
            </a:r>
          </a:p>
          <a:p>
            <a:pPr marL="457200" indent="-457200">
              <a:spcBef>
                <a:spcPts val="0"/>
              </a:spcBef>
              <a:buClr>
                <a:srgbClr val="A32730"/>
              </a:buClr>
              <a:buFont typeface="+mj-lt"/>
              <a:buAutoNum type="alphaLcParenR"/>
            </a:pPr>
            <a:r>
              <a:rPr lang="de-DE" sz="1600" dirty="0" smtClean="0"/>
              <a:t>Ungesättigte Fettsäuren</a:t>
            </a:r>
          </a:p>
          <a:p>
            <a:pPr marL="457200" indent="-457200">
              <a:spcBef>
                <a:spcPts val="0"/>
              </a:spcBef>
              <a:buClr>
                <a:srgbClr val="A32730"/>
              </a:buClr>
              <a:buFont typeface="+mj-lt"/>
              <a:buAutoNum type="alphaLcParenR"/>
            </a:pPr>
            <a:r>
              <a:rPr lang="de-DE" sz="1600" dirty="0" smtClean="0"/>
              <a:t>Transfettsäuren</a:t>
            </a:r>
          </a:p>
          <a:p>
            <a:pPr marL="457200" indent="-457200">
              <a:spcBef>
                <a:spcPts val="0"/>
              </a:spcBef>
              <a:buClr>
                <a:srgbClr val="A32730"/>
              </a:buClr>
              <a:buNone/>
            </a:pPr>
            <a:endParaRPr lang="de-DE" sz="1600" dirty="0" smtClean="0"/>
          </a:p>
          <a:p>
            <a:pPr marL="457200" indent="-457200">
              <a:spcBef>
                <a:spcPts val="0"/>
              </a:spcBef>
              <a:buClr>
                <a:srgbClr val="A32730"/>
              </a:buClr>
              <a:buNone/>
            </a:pPr>
            <a:r>
              <a:rPr lang="de-DE" sz="1600" dirty="0" smtClean="0"/>
              <a:t>Frage 7</a:t>
            </a:r>
          </a:p>
          <a:p>
            <a:pPr marL="457200" indent="-457200">
              <a:spcBef>
                <a:spcPts val="0"/>
              </a:spcBef>
              <a:buClr>
                <a:srgbClr val="A32730"/>
              </a:buClr>
              <a:buNone/>
            </a:pPr>
            <a:r>
              <a:rPr lang="de-DE" sz="1600" dirty="0" smtClean="0"/>
              <a:t>Welche für die Gesundheit förderliche Wirkung hat der Ballaststoff Hafer-Beta-</a:t>
            </a:r>
            <a:r>
              <a:rPr lang="de-DE" sz="1600" dirty="0" err="1" smtClean="0"/>
              <a:t>Glucan</a:t>
            </a:r>
            <a:r>
              <a:rPr lang="de-DE" sz="1600" dirty="0" smtClean="0"/>
              <a:t> unter anderen?</a:t>
            </a:r>
          </a:p>
          <a:p>
            <a:pPr marL="457200" indent="-457200">
              <a:spcBef>
                <a:spcPts val="0"/>
              </a:spcBef>
              <a:buClr>
                <a:srgbClr val="A32730"/>
              </a:buClr>
              <a:buFont typeface="+mj-lt"/>
              <a:buAutoNum type="alphaLcParenR"/>
            </a:pPr>
            <a:r>
              <a:rPr lang="de-DE" sz="1600" dirty="0" smtClean="0"/>
              <a:t>Er kann einen erhöhten Cholesterinspiegel senken.</a:t>
            </a:r>
          </a:p>
          <a:p>
            <a:pPr marL="457200" indent="-457200">
              <a:spcBef>
                <a:spcPts val="0"/>
              </a:spcBef>
              <a:buClr>
                <a:srgbClr val="A32730"/>
              </a:buClr>
              <a:buFont typeface="+mj-lt"/>
              <a:buAutoNum type="alphaLcParenR"/>
            </a:pPr>
            <a:r>
              <a:rPr lang="de-DE" sz="1600" dirty="0" smtClean="0"/>
              <a:t>Er kann den Aufbau von Muskeln unterstützen.</a:t>
            </a:r>
          </a:p>
          <a:p>
            <a:pPr marL="457200" indent="-457200">
              <a:spcBef>
                <a:spcPts val="0"/>
              </a:spcBef>
              <a:buClr>
                <a:srgbClr val="A32730"/>
              </a:buClr>
              <a:buFont typeface="+mj-lt"/>
              <a:buAutoNum type="alphaLcParenR"/>
            </a:pPr>
            <a:r>
              <a:rPr lang="de-DE" sz="1600" dirty="0" smtClean="0"/>
              <a:t>Er spielt bei der Reizübertragung im Nervensystem eine wichtige Rolle.</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endParaRPr lang="de-DE" sz="1600" dirty="0" smtClean="0"/>
          </a:p>
          <a:p>
            <a:pPr>
              <a:spcBef>
                <a:spcPts val="0"/>
              </a:spcBef>
              <a:buClr>
                <a:srgbClr val="A32730"/>
              </a:buClr>
              <a:buNone/>
            </a:pPr>
            <a:endParaRPr lang="de-DE" sz="1600" dirty="0" smtClean="0"/>
          </a:p>
          <a:p>
            <a:pPr>
              <a:spcBef>
                <a:spcPts val="0"/>
              </a:spcBef>
              <a:buClr>
                <a:srgbClr val="A32730"/>
              </a:buClr>
              <a:buFont typeface="Wingdings" pitchFamily="2" charset="2"/>
              <a:buChar char="§"/>
            </a:pPr>
            <a:endParaRPr lang="de-DE" sz="1600" dirty="0" smtClean="0"/>
          </a:p>
        </p:txBody>
      </p:sp>
      <p:sp>
        <p:nvSpPr>
          <p:cNvPr id="4" name="Foliennummernplatzhalter 3"/>
          <p:cNvSpPr>
            <a:spLocks noGrp="1"/>
          </p:cNvSpPr>
          <p:nvPr>
            <p:ph type="sldNum" sz="quarter" idx="11"/>
          </p:nvPr>
        </p:nvSpPr>
        <p:spPr/>
        <p:txBody>
          <a:bodyPr/>
          <a:lstStyle/>
          <a:p>
            <a:pPr>
              <a:defRPr/>
            </a:pPr>
            <a:fld id="{FEB284F8-7EBF-4EFA-883B-5637F75377FE}" type="slidenum">
              <a:rPr lang="de-DE" smtClean="0"/>
              <a:pPr>
                <a:defRPr/>
              </a:pPr>
              <a:t>22</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6" name="Rechteck 5"/>
          <p:cNvSpPr/>
          <p:nvPr/>
        </p:nvSpPr>
        <p:spPr>
          <a:xfrm>
            <a:off x="35496" y="44624"/>
            <a:ext cx="7272808" cy="1008112"/>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i="1" dirty="0" smtClean="0">
                <a:solidFill>
                  <a:schemeClr val="tx1"/>
                </a:solidFill>
              </a:rPr>
              <a:t>Haben Sie‘s behalten?</a:t>
            </a:r>
          </a:p>
          <a:p>
            <a:r>
              <a:rPr lang="de-DE" sz="2800" b="1" dirty="0" smtClean="0">
                <a:solidFill>
                  <a:schemeClr val="tx1"/>
                </a:solidFill>
              </a:rPr>
              <a:t>Testen Sie Ihr Wissen aus diesem Kapitel!</a:t>
            </a:r>
          </a:p>
          <a:p>
            <a:pPr algn="r"/>
            <a:r>
              <a:rPr lang="de-DE" sz="1200" i="1" dirty="0" smtClean="0">
                <a:solidFill>
                  <a:schemeClr val="tx1"/>
                </a:solidFill>
              </a:rPr>
              <a:t>Die Lösungen finden Sie auf Seite 53.</a:t>
            </a:r>
            <a:endParaRPr lang="de-DE" sz="1200" i="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07504" y="2060848"/>
            <a:ext cx="7200800" cy="432048"/>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70" name="Inhaltsplatzhalter 2"/>
          <p:cNvSpPr>
            <a:spLocks noGrp="1"/>
          </p:cNvSpPr>
          <p:nvPr>
            <p:ph idx="1"/>
          </p:nvPr>
        </p:nvSpPr>
        <p:spPr>
          <a:xfrm>
            <a:off x="251520" y="980728"/>
            <a:ext cx="7560840" cy="5544616"/>
          </a:xfrm>
        </p:spPr>
        <p:txBody>
          <a:bodyPr/>
          <a:lstStyle/>
          <a:p>
            <a:pPr marL="457200" indent="-457200" eaLnBrk="1" hangingPunct="1">
              <a:spcBef>
                <a:spcPts val="700"/>
              </a:spcBef>
              <a:buFont typeface="+mj-lt"/>
              <a:buAutoNum type="arabicParenBoth"/>
            </a:pPr>
            <a:r>
              <a:rPr lang="de-DE" sz="1800" dirty="0" smtClean="0"/>
              <a:t>Hafer – Natur pur				</a:t>
            </a:r>
          </a:p>
          <a:p>
            <a:pPr marL="457200" indent="-457200" eaLnBrk="1" hangingPunct="1">
              <a:spcBef>
                <a:spcPts val="700"/>
              </a:spcBef>
              <a:buFont typeface="+mj-lt"/>
              <a:buAutoNum type="arabicParenBoth"/>
            </a:pPr>
            <a:r>
              <a:rPr lang="de-DE" sz="1800" dirty="0" smtClean="0"/>
              <a:t>Vom Haferkorn (nicht nur) zur Haferflocke			</a:t>
            </a:r>
          </a:p>
          <a:p>
            <a:pPr marL="457200" indent="-457200" eaLnBrk="1" hangingPunct="1">
              <a:spcBef>
                <a:spcPts val="700"/>
              </a:spcBef>
              <a:buFont typeface="+mj-lt"/>
              <a:buAutoNum type="arabicParenBoth"/>
            </a:pPr>
            <a:r>
              <a:rPr lang="de-DE" sz="1800" dirty="0" smtClean="0"/>
              <a:t>Die Nährstoffe im Hafer 		</a:t>
            </a:r>
          </a:p>
          <a:p>
            <a:pPr marL="457200" indent="-457200" eaLnBrk="1" hangingPunct="1">
              <a:spcBef>
                <a:spcPts val="700"/>
              </a:spcBef>
              <a:buFont typeface="+mj-lt"/>
              <a:buAutoNum type="arabicParenBoth"/>
            </a:pPr>
            <a:r>
              <a:rPr lang="de-DE" sz="1800" b="1" dirty="0" smtClean="0"/>
              <a:t>Hafer im Lebensmittelhandel</a:t>
            </a:r>
            <a:r>
              <a:rPr lang="de-DE" sz="1800" dirty="0" smtClean="0"/>
              <a:t>				</a:t>
            </a:r>
          </a:p>
          <a:p>
            <a:pPr marL="457200" indent="-457200" eaLnBrk="1" hangingPunct="1">
              <a:spcBef>
                <a:spcPts val="700"/>
              </a:spcBef>
              <a:buFont typeface="+mj-lt"/>
              <a:buAutoNum type="arabicParenBoth"/>
            </a:pPr>
            <a:r>
              <a:rPr lang="de-DE" sz="1800" dirty="0" smtClean="0"/>
              <a:t>Hafer in der Bäckerei					</a:t>
            </a:r>
          </a:p>
          <a:p>
            <a:pPr marL="457200" indent="-457200" eaLnBrk="1" hangingPunct="1">
              <a:spcBef>
                <a:spcPts val="700"/>
              </a:spcBef>
              <a:buFont typeface="+mj-lt"/>
              <a:buAutoNum type="arabicParenBoth"/>
            </a:pPr>
            <a:r>
              <a:rPr lang="de-DE" sz="1800" dirty="0" smtClean="0"/>
              <a:t>Hafer in der Gastronomie				</a:t>
            </a:r>
          </a:p>
          <a:p>
            <a:pPr marL="457200" indent="-457200" eaLnBrk="1" hangingPunct="1">
              <a:spcBef>
                <a:spcPts val="700"/>
              </a:spcBef>
              <a:buFont typeface="+mj-lt"/>
              <a:buAutoNum type="arabicParenBoth"/>
            </a:pPr>
            <a:r>
              <a:rPr lang="de-DE" sz="1800" dirty="0" smtClean="0"/>
              <a:t>Hafer im Alltag der Verbraucher				</a:t>
            </a:r>
          </a:p>
          <a:p>
            <a:pPr marL="457200" indent="-457200" eaLnBrk="1" hangingPunct="1">
              <a:spcBef>
                <a:spcPts val="700"/>
              </a:spcBef>
              <a:buFont typeface="+mj-lt"/>
              <a:buAutoNum type="arabicParenBoth"/>
            </a:pPr>
            <a:r>
              <a:rPr lang="de-DE" sz="1800" dirty="0" smtClean="0"/>
              <a:t>Vorstellung Informationsbroschüren und Website		</a:t>
            </a:r>
          </a:p>
          <a:p>
            <a:pPr marL="457200" indent="-457200" eaLnBrk="1" hangingPunct="1">
              <a:spcBef>
                <a:spcPts val="700"/>
              </a:spcBef>
              <a:buFont typeface="+mj-lt"/>
              <a:buAutoNum type="arabicParenBoth"/>
            </a:pPr>
            <a:r>
              <a:rPr lang="de-DE" sz="1800" dirty="0" smtClean="0"/>
              <a:t>TOP-Fakten für das kurze Kundengespräch			</a:t>
            </a:r>
          </a:p>
          <a:p>
            <a:pPr marL="457200" indent="-457200" eaLnBrk="1" hangingPunct="1">
              <a:spcBef>
                <a:spcPts val="700"/>
              </a:spcBef>
              <a:buFont typeface="+mj-lt"/>
              <a:buAutoNum type="arabicParenBoth"/>
            </a:pPr>
            <a:r>
              <a:rPr lang="de-DE" sz="1800" dirty="0" smtClean="0"/>
              <a:t>Lösungen zu den Testfragen zum Abschluss der Kapitel	</a:t>
            </a:r>
          </a:p>
          <a:p>
            <a:pPr marL="457200" indent="-457200" eaLnBrk="1" hangingPunct="1">
              <a:buFont typeface="+mj-lt"/>
              <a:buAutoNum type="arabicParenBoth"/>
            </a:pPr>
            <a:endParaRPr lang="de-DE" sz="1800" dirty="0" smtClean="0"/>
          </a:p>
          <a:p>
            <a:pPr marL="457200" indent="-457200" eaLnBrk="1" hangingPunct="1">
              <a:buFont typeface="+mj-lt"/>
              <a:buAutoNum type="arabicParenBoth"/>
            </a:pPr>
            <a:endParaRPr lang="de-DE" sz="1800" dirty="0" smtClean="0"/>
          </a:p>
        </p:txBody>
      </p:sp>
      <p:sp>
        <p:nvSpPr>
          <p:cNvPr id="4" name="Foliennummernplatzhalter 3"/>
          <p:cNvSpPr>
            <a:spLocks noGrp="1"/>
          </p:cNvSpPr>
          <p:nvPr>
            <p:ph type="sldNum" sz="quarter" idx="11"/>
          </p:nvPr>
        </p:nvSpPr>
        <p:spPr/>
        <p:txBody>
          <a:bodyPr/>
          <a:lstStyle/>
          <a:p>
            <a:pPr>
              <a:defRPr/>
            </a:pPr>
            <a:fld id="{D8C0327C-B9FD-40ED-9627-147A682AFA97}" type="slidenum">
              <a:rPr lang="de-DE" smtClean="0"/>
              <a:pPr>
                <a:defRPr/>
              </a:pPr>
              <a:t>23</a:t>
            </a:fld>
            <a:endParaRPr lang="de-DE"/>
          </a:p>
        </p:txBody>
      </p:sp>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Inhaltsverzeichnis</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Inhaltsplatzhalter 2"/>
          <p:cNvSpPr>
            <a:spLocks noGrp="1"/>
          </p:cNvSpPr>
          <p:nvPr>
            <p:ph idx="1"/>
          </p:nvPr>
        </p:nvSpPr>
        <p:spPr>
          <a:xfrm>
            <a:off x="250825" y="981075"/>
            <a:ext cx="4608513" cy="5688013"/>
          </a:xfrm>
        </p:spPr>
        <p:txBody>
          <a:bodyPr/>
          <a:lstStyle/>
          <a:p>
            <a:pPr marL="514350" indent="-457200">
              <a:spcBef>
                <a:spcPts val="800"/>
              </a:spcBef>
              <a:buClr>
                <a:srgbClr val="A32730"/>
              </a:buClr>
              <a:buFont typeface="Arial" charset="0"/>
              <a:buNone/>
              <a:defRPr/>
            </a:pPr>
            <a:r>
              <a:rPr lang="de-DE" sz="2000" b="1" u="sng" dirty="0" smtClean="0"/>
              <a:t>Produkt</a:t>
            </a:r>
          </a:p>
          <a:p>
            <a:pPr marL="514350" indent="-457200">
              <a:spcBef>
                <a:spcPts val="800"/>
              </a:spcBef>
              <a:buClr>
                <a:srgbClr val="A32730"/>
              </a:buClr>
              <a:buFont typeface="+mj-lt"/>
              <a:buAutoNum type="arabicParenBoth"/>
              <a:defRPr/>
            </a:pPr>
            <a:r>
              <a:rPr lang="de-DE" sz="2000" dirty="0" smtClean="0"/>
              <a:t>Ganze Haferkerne</a:t>
            </a:r>
          </a:p>
          <a:p>
            <a:pPr marL="514350" indent="-457200">
              <a:spcBef>
                <a:spcPts val="800"/>
              </a:spcBef>
              <a:buClr>
                <a:srgbClr val="A32730"/>
              </a:buClr>
              <a:buFont typeface="+mj-lt"/>
              <a:buAutoNum type="arabicParenBoth"/>
              <a:defRPr/>
            </a:pPr>
            <a:r>
              <a:rPr lang="de-DE" sz="2000" dirty="0" smtClean="0"/>
              <a:t>Hafergrütze</a:t>
            </a:r>
          </a:p>
          <a:p>
            <a:pPr marL="514350" indent="-457200">
              <a:spcBef>
                <a:spcPts val="800"/>
              </a:spcBef>
              <a:buClr>
                <a:srgbClr val="A32730"/>
              </a:buClr>
              <a:buFont typeface="+mj-lt"/>
              <a:buAutoNum type="arabicParenBoth"/>
              <a:defRPr/>
            </a:pPr>
            <a:r>
              <a:rPr lang="de-DE" sz="2000" dirty="0" smtClean="0"/>
              <a:t>Kernige Haferflocken</a:t>
            </a:r>
          </a:p>
          <a:p>
            <a:pPr marL="514350" indent="-457200">
              <a:spcBef>
                <a:spcPts val="800"/>
              </a:spcBef>
              <a:buClr>
                <a:srgbClr val="A32730"/>
              </a:buClr>
              <a:buFont typeface="+mj-lt"/>
              <a:buAutoNum type="arabicParenBoth"/>
              <a:defRPr/>
            </a:pPr>
            <a:r>
              <a:rPr lang="de-DE" sz="2000" dirty="0" smtClean="0"/>
              <a:t>Zarte Haferflocken</a:t>
            </a:r>
          </a:p>
          <a:p>
            <a:pPr marL="514350" indent="-457200">
              <a:spcBef>
                <a:spcPts val="800"/>
              </a:spcBef>
              <a:buClr>
                <a:srgbClr val="A32730"/>
              </a:buClr>
              <a:buFont typeface="+mj-lt"/>
              <a:buAutoNum type="arabicParenBoth"/>
              <a:defRPr/>
            </a:pPr>
            <a:r>
              <a:rPr lang="de-DE" sz="2000" dirty="0" smtClean="0"/>
              <a:t>Lösliche Haferflocken</a:t>
            </a:r>
          </a:p>
          <a:p>
            <a:pPr marL="514350" indent="-457200">
              <a:spcBef>
                <a:spcPts val="800"/>
              </a:spcBef>
              <a:buClr>
                <a:srgbClr val="A32730"/>
              </a:buClr>
              <a:buFont typeface="+mj-lt"/>
              <a:buAutoNum type="arabicParenBoth"/>
              <a:defRPr/>
            </a:pPr>
            <a:r>
              <a:rPr lang="de-DE" sz="2000" dirty="0" smtClean="0"/>
              <a:t>Haferkleie in Grießform</a:t>
            </a:r>
          </a:p>
          <a:p>
            <a:pPr marL="514350" indent="-457200">
              <a:spcBef>
                <a:spcPts val="800"/>
              </a:spcBef>
              <a:buClr>
                <a:srgbClr val="A32730"/>
              </a:buClr>
              <a:buFont typeface="+mj-lt"/>
              <a:buAutoNum type="arabicParenBoth"/>
              <a:defRPr/>
            </a:pPr>
            <a:r>
              <a:rPr lang="de-DE" sz="2000" dirty="0" smtClean="0"/>
              <a:t>Lösliche Haferkleie-Flocken</a:t>
            </a:r>
          </a:p>
          <a:p>
            <a:pPr marL="514350" indent="-457200">
              <a:spcBef>
                <a:spcPts val="800"/>
              </a:spcBef>
              <a:buClr>
                <a:srgbClr val="A32730"/>
              </a:buClr>
              <a:buFont typeface="+mj-lt"/>
              <a:buAutoNum type="arabicParenBoth"/>
              <a:defRPr/>
            </a:pPr>
            <a:r>
              <a:rPr lang="de-DE" sz="2000" dirty="0" smtClean="0"/>
              <a:t>Hafercerealien</a:t>
            </a:r>
          </a:p>
          <a:p>
            <a:pPr marL="514350" indent="-457200">
              <a:spcBef>
                <a:spcPts val="800"/>
              </a:spcBef>
              <a:buClr>
                <a:srgbClr val="A32730"/>
              </a:buClr>
              <a:buFont typeface="+mj-lt"/>
              <a:buAutoNum type="arabicParenBoth"/>
              <a:defRPr/>
            </a:pPr>
            <a:r>
              <a:rPr lang="de-DE" sz="2000" dirty="0" smtClean="0"/>
              <a:t>Hafer-Porridge-Zubereitung</a:t>
            </a:r>
          </a:p>
          <a:p>
            <a:pPr marL="514350" indent="-457200">
              <a:spcBef>
                <a:spcPts val="800"/>
              </a:spcBef>
              <a:buClr>
                <a:srgbClr val="A32730"/>
              </a:buClr>
              <a:buFont typeface="+mj-lt"/>
              <a:buAutoNum type="arabicParenBoth"/>
              <a:defRPr/>
            </a:pPr>
            <a:r>
              <a:rPr lang="de-DE" sz="2000" dirty="0" smtClean="0"/>
              <a:t>Hafermehl</a:t>
            </a:r>
          </a:p>
          <a:p>
            <a:pPr marL="514350" indent="-457200">
              <a:spcBef>
                <a:spcPts val="800"/>
              </a:spcBef>
              <a:buClr>
                <a:srgbClr val="A32730"/>
              </a:buClr>
              <a:buFont typeface="+mj-lt"/>
              <a:buAutoNum type="arabicParenBoth"/>
              <a:defRPr/>
            </a:pPr>
            <a:r>
              <a:rPr lang="de-DE" sz="2000" dirty="0" smtClean="0"/>
              <a:t>Backmischung</a:t>
            </a:r>
          </a:p>
          <a:p>
            <a:pPr marL="514350" indent="-457200">
              <a:spcBef>
                <a:spcPts val="800"/>
              </a:spcBef>
              <a:buClr>
                <a:srgbClr val="A32730"/>
              </a:buClr>
              <a:buFont typeface="+mj-lt"/>
              <a:buAutoNum type="arabicParenBoth"/>
              <a:defRPr/>
            </a:pPr>
            <a:endParaRPr lang="de-DE" sz="2000" dirty="0" smtClean="0"/>
          </a:p>
          <a:p>
            <a:pPr marL="514350" indent="-457200">
              <a:spcBef>
                <a:spcPts val="800"/>
              </a:spcBef>
              <a:buClr>
                <a:srgbClr val="A32730"/>
              </a:buClr>
              <a:buFont typeface="+mj-lt"/>
              <a:buAutoNum type="arabicParenBoth"/>
              <a:defRPr/>
            </a:pPr>
            <a:r>
              <a:rPr lang="de-DE" sz="2000" dirty="0" smtClean="0"/>
              <a:t>Haferdrink</a:t>
            </a:r>
          </a:p>
          <a:p>
            <a:pPr marL="457200" indent="-457200">
              <a:spcBef>
                <a:spcPts val="800"/>
              </a:spcBef>
              <a:buFont typeface="+mj-lt"/>
              <a:buAutoNum type="arabicParenBoth"/>
              <a:defRPr/>
            </a:pPr>
            <a:endParaRPr lang="de-DE" sz="2000" dirty="0" smtClean="0"/>
          </a:p>
        </p:txBody>
      </p:sp>
      <p:sp>
        <p:nvSpPr>
          <p:cNvPr id="6" name="Fußzeilenplatzhalter 5"/>
          <p:cNvSpPr>
            <a:spLocks noGrp="1"/>
          </p:cNvSpPr>
          <p:nvPr>
            <p:ph type="ftr" sz="quarter" idx="10"/>
          </p:nvPr>
        </p:nvSpPr>
        <p:spPr/>
        <p:txBody>
          <a:bodyPr/>
          <a:lstStyle/>
          <a:p>
            <a:pPr>
              <a:defRPr/>
            </a:pPr>
            <a:r>
              <a:rPr lang="de-DE" smtClean="0"/>
              <a:t>© Hafer Die Alleskörner,VDGS e.V.</a:t>
            </a:r>
            <a:endParaRPr lang="de-DE" dirty="0"/>
          </a:p>
        </p:txBody>
      </p:sp>
      <p:sp>
        <p:nvSpPr>
          <p:cNvPr id="27" name="Rechteck 26"/>
          <p:cNvSpPr/>
          <p:nvPr/>
        </p:nvSpPr>
        <p:spPr>
          <a:xfrm>
            <a:off x="35496" y="44624"/>
            <a:ext cx="7416824"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für den Lebensmittelhandel</a:t>
            </a:r>
          </a:p>
          <a:p>
            <a:pPr>
              <a:defRPr/>
            </a:pPr>
            <a:r>
              <a:rPr lang="de-DE"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Packungsgrößen</a:t>
            </a: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der Erzeugnisse aus Hafer</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Inhaltsplatzhalter 2"/>
          <p:cNvSpPr txBox="1">
            <a:spLocks/>
          </p:cNvSpPr>
          <p:nvPr/>
        </p:nvSpPr>
        <p:spPr bwMode="auto">
          <a:xfrm>
            <a:off x="4572000" y="981075"/>
            <a:ext cx="4608513" cy="5688013"/>
          </a:xfrm>
          <a:prstGeom prst="rect">
            <a:avLst/>
          </a:prstGeom>
          <a:noFill/>
          <a:ln w="9525">
            <a:noFill/>
            <a:miter lim="800000"/>
            <a:headEnd/>
            <a:tailEnd/>
          </a:ln>
        </p:spPr>
        <p:txBody>
          <a:bodyPr/>
          <a:lstStyle/>
          <a:p>
            <a:pPr marL="514350" indent="-457200" eaLnBrk="0" hangingPunct="0">
              <a:spcBef>
                <a:spcPts val="800"/>
              </a:spcBef>
              <a:buClr>
                <a:srgbClr val="A32730"/>
              </a:buClr>
              <a:defRPr/>
            </a:pPr>
            <a:r>
              <a:rPr lang="de-DE" sz="2000" b="1" u="sng" dirty="0" err="1">
                <a:latin typeface="+mn-lt"/>
              </a:rPr>
              <a:t>Packungsgrößen</a:t>
            </a:r>
            <a:endParaRPr lang="de-DE" sz="2000" b="1" u="sng" dirty="0">
              <a:latin typeface="+mn-lt"/>
            </a:endParaRPr>
          </a:p>
          <a:p>
            <a:pPr marL="514350" indent="-457200" eaLnBrk="0" hangingPunct="0">
              <a:spcBef>
                <a:spcPts val="800"/>
              </a:spcBef>
              <a:buClr>
                <a:srgbClr val="A32730"/>
              </a:buClr>
              <a:defRPr/>
            </a:pPr>
            <a:r>
              <a:rPr lang="de-DE" sz="2000" dirty="0">
                <a:latin typeface="+mn-lt"/>
              </a:rPr>
              <a:t>500 g</a:t>
            </a:r>
          </a:p>
          <a:p>
            <a:pPr marL="514350" indent="-457200" eaLnBrk="0" hangingPunct="0">
              <a:spcBef>
                <a:spcPts val="800"/>
              </a:spcBef>
              <a:buClr>
                <a:srgbClr val="A32730"/>
              </a:buClr>
              <a:defRPr/>
            </a:pPr>
            <a:r>
              <a:rPr lang="de-DE" sz="2000" dirty="0">
                <a:latin typeface="+mn-lt"/>
              </a:rPr>
              <a:t>250 g		+ in </a:t>
            </a:r>
            <a:r>
              <a:rPr lang="de-DE" sz="2000" dirty="0" smtClean="0">
                <a:latin typeface="+mn-lt"/>
              </a:rPr>
              <a:t>GV: </a:t>
            </a:r>
            <a:r>
              <a:rPr lang="de-DE" sz="2000" dirty="0">
                <a:latin typeface="+mn-lt"/>
              </a:rPr>
              <a:t>10 kg </a:t>
            </a:r>
            <a:r>
              <a:rPr lang="de-DE" sz="2000" dirty="0" smtClean="0">
                <a:latin typeface="+mn-lt"/>
              </a:rPr>
              <a:t>Sack*</a:t>
            </a:r>
            <a:endParaRPr lang="de-DE" sz="2000" dirty="0">
              <a:latin typeface="+mn-lt"/>
            </a:endParaRPr>
          </a:p>
          <a:p>
            <a:pPr marL="514350" indent="-457200" eaLnBrk="0" hangingPunct="0">
              <a:spcBef>
                <a:spcPts val="800"/>
              </a:spcBef>
              <a:buClr>
                <a:srgbClr val="A32730"/>
              </a:buClr>
              <a:defRPr/>
            </a:pPr>
            <a:r>
              <a:rPr lang="de-DE" sz="2000" dirty="0">
                <a:latin typeface="+mn-lt"/>
              </a:rPr>
              <a:t>500 g		+ in GV: 10 kg Sack</a:t>
            </a:r>
          </a:p>
          <a:p>
            <a:pPr marL="514350" indent="-457200" eaLnBrk="0" hangingPunct="0">
              <a:spcBef>
                <a:spcPts val="800"/>
              </a:spcBef>
              <a:buClr>
                <a:srgbClr val="A32730"/>
              </a:buClr>
              <a:defRPr/>
            </a:pPr>
            <a:r>
              <a:rPr lang="de-DE" sz="2000" dirty="0">
                <a:latin typeface="+mn-lt"/>
              </a:rPr>
              <a:t>500 g		+ in GV: 10 kg Sack</a:t>
            </a:r>
          </a:p>
          <a:p>
            <a:pPr marL="514350" indent="-457200" eaLnBrk="0" hangingPunct="0">
              <a:spcBef>
                <a:spcPts val="800"/>
              </a:spcBef>
              <a:buClr>
                <a:srgbClr val="A32730"/>
              </a:buClr>
              <a:defRPr/>
            </a:pPr>
            <a:r>
              <a:rPr lang="de-DE" sz="2000" dirty="0">
                <a:latin typeface="+mn-lt"/>
              </a:rPr>
              <a:t>250 g</a:t>
            </a:r>
          </a:p>
          <a:p>
            <a:pPr marL="514350" indent="-457200" eaLnBrk="0" hangingPunct="0">
              <a:spcBef>
                <a:spcPts val="800"/>
              </a:spcBef>
              <a:buClr>
                <a:srgbClr val="A32730"/>
              </a:buClr>
              <a:defRPr/>
            </a:pPr>
            <a:r>
              <a:rPr lang="de-DE" sz="2000" dirty="0" smtClean="0">
                <a:latin typeface="+mn-lt"/>
              </a:rPr>
              <a:t>500 </a:t>
            </a:r>
            <a:r>
              <a:rPr lang="de-DE" sz="2000" dirty="0">
                <a:latin typeface="+mn-lt"/>
              </a:rPr>
              <a:t>g</a:t>
            </a:r>
          </a:p>
          <a:p>
            <a:pPr marL="514350" indent="-457200" eaLnBrk="0" hangingPunct="0">
              <a:spcBef>
                <a:spcPts val="800"/>
              </a:spcBef>
              <a:buClr>
                <a:srgbClr val="A32730"/>
              </a:buClr>
              <a:defRPr/>
            </a:pPr>
            <a:r>
              <a:rPr lang="de-DE" sz="2000" dirty="0" smtClean="0">
                <a:latin typeface="+mn-lt"/>
              </a:rPr>
              <a:t>250 </a:t>
            </a:r>
            <a:r>
              <a:rPr lang="de-DE" sz="2000" dirty="0">
                <a:latin typeface="+mn-lt"/>
              </a:rPr>
              <a:t>g</a:t>
            </a:r>
          </a:p>
          <a:p>
            <a:pPr marL="514350" indent="-457200" eaLnBrk="0" hangingPunct="0">
              <a:spcBef>
                <a:spcPts val="800"/>
              </a:spcBef>
              <a:buClr>
                <a:srgbClr val="A32730"/>
              </a:buClr>
              <a:defRPr/>
            </a:pPr>
            <a:r>
              <a:rPr lang="de-DE" sz="2000" dirty="0">
                <a:latin typeface="+mn-lt"/>
              </a:rPr>
              <a:t>350 g, 375 g, 750 g</a:t>
            </a:r>
          </a:p>
          <a:p>
            <a:pPr marL="514350" indent="-457200" eaLnBrk="0" hangingPunct="0">
              <a:spcBef>
                <a:spcPts val="800"/>
              </a:spcBef>
              <a:buClr>
                <a:srgbClr val="A32730"/>
              </a:buClr>
              <a:defRPr/>
            </a:pPr>
            <a:r>
              <a:rPr lang="de-DE" sz="2000" dirty="0">
                <a:latin typeface="+mn-lt"/>
              </a:rPr>
              <a:t>260 g (4 Einzelportionen)</a:t>
            </a:r>
          </a:p>
          <a:p>
            <a:pPr marL="514350" indent="-457200" eaLnBrk="0" hangingPunct="0">
              <a:spcBef>
                <a:spcPts val="800"/>
              </a:spcBef>
              <a:buClr>
                <a:srgbClr val="A32730"/>
              </a:buClr>
              <a:defRPr/>
            </a:pPr>
            <a:r>
              <a:rPr lang="de-DE" sz="2000" dirty="0">
                <a:latin typeface="+mn-lt"/>
              </a:rPr>
              <a:t>1000 g, 250 g</a:t>
            </a:r>
          </a:p>
          <a:p>
            <a:pPr marL="514350" indent="-457200" eaLnBrk="0" hangingPunct="0">
              <a:spcBef>
                <a:spcPts val="800"/>
              </a:spcBef>
              <a:buClr>
                <a:srgbClr val="A32730"/>
              </a:buClr>
              <a:defRPr/>
            </a:pPr>
            <a:r>
              <a:rPr lang="de-DE" sz="2000" dirty="0">
                <a:latin typeface="+mn-lt"/>
              </a:rPr>
              <a:t>Für Haferbrot: 1000 g</a:t>
            </a:r>
          </a:p>
          <a:p>
            <a:pPr marL="514350" indent="-457200" eaLnBrk="0" hangingPunct="0">
              <a:spcBef>
                <a:spcPts val="800"/>
              </a:spcBef>
              <a:buClr>
                <a:srgbClr val="A32730"/>
              </a:buClr>
              <a:defRPr/>
            </a:pPr>
            <a:r>
              <a:rPr lang="de-DE" sz="2000" dirty="0">
                <a:latin typeface="+mn-lt"/>
              </a:rPr>
              <a:t>Für Hafercookies: 400 g</a:t>
            </a:r>
          </a:p>
          <a:p>
            <a:pPr marL="514350" indent="-457200" eaLnBrk="0" hangingPunct="0">
              <a:spcBef>
                <a:spcPts val="800"/>
              </a:spcBef>
              <a:buClr>
                <a:srgbClr val="A32730"/>
              </a:buClr>
              <a:defRPr/>
            </a:pPr>
            <a:r>
              <a:rPr lang="de-DE" sz="2000" dirty="0">
                <a:latin typeface="+mn-lt"/>
              </a:rPr>
              <a:t>1000 ml</a:t>
            </a:r>
          </a:p>
          <a:p>
            <a:pPr marL="457200" indent="-457200" eaLnBrk="0" hangingPunct="0">
              <a:spcBef>
                <a:spcPts val="800"/>
              </a:spcBef>
              <a:buFont typeface="+mj-lt"/>
              <a:buAutoNum type="arabicParenBoth"/>
              <a:defRPr/>
            </a:pPr>
            <a:endParaRPr lang="de-DE" sz="2000" dirty="0">
              <a:latin typeface="+mn-lt"/>
            </a:endParaRPr>
          </a:p>
        </p:txBody>
      </p:sp>
      <p:cxnSp>
        <p:nvCxnSpPr>
          <p:cNvPr id="29" name="Gerade Verbindung 28"/>
          <p:cNvCxnSpPr/>
          <p:nvPr/>
        </p:nvCxnSpPr>
        <p:spPr>
          <a:xfrm>
            <a:off x="4643438" y="908050"/>
            <a:ext cx="0" cy="5878513"/>
          </a:xfrm>
          <a:prstGeom prst="line">
            <a:avLst/>
          </a:prstGeom>
          <a:ln>
            <a:solidFill>
              <a:srgbClr val="A32730"/>
            </a:solidFill>
          </a:ln>
        </p:spPr>
        <p:style>
          <a:lnRef idx="1">
            <a:schemeClr val="accent1"/>
          </a:lnRef>
          <a:fillRef idx="0">
            <a:schemeClr val="accent1"/>
          </a:fillRef>
          <a:effectRef idx="0">
            <a:schemeClr val="accent1"/>
          </a:effectRef>
          <a:fontRef idx="minor">
            <a:schemeClr val="tx1"/>
          </a:fontRef>
        </p:style>
      </p:cxnSp>
      <p:sp>
        <p:nvSpPr>
          <p:cNvPr id="30" name="Foliennummernplatzhalter 3"/>
          <p:cNvSpPr>
            <a:spLocks noGrp="1"/>
          </p:cNvSpPr>
          <p:nvPr>
            <p:ph type="sldNum" sz="quarter" idx="11"/>
          </p:nvPr>
        </p:nvSpPr>
        <p:spPr/>
        <p:txBody>
          <a:bodyPr/>
          <a:lstStyle/>
          <a:p>
            <a:pPr>
              <a:defRPr/>
            </a:pPr>
            <a:fld id="{6CAC83B3-E8A3-4E6F-8C94-FC92D4E43E00}" type="slidenum">
              <a:rPr lang="de-DE" smtClean="0"/>
              <a:pPr>
                <a:defRPr/>
              </a:pPr>
              <a:t>24</a:t>
            </a:fld>
            <a:endParaRPr lang="de-DE" dirty="0"/>
          </a:p>
        </p:txBody>
      </p:sp>
      <p:sp>
        <p:nvSpPr>
          <p:cNvPr id="8" name="Textfeld 7"/>
          <p:cNvSpPr txBox="1"/>
          <p:nvPr/>
        </p:nvSpPr>
        <p:spPr>
          <a:xfrm>
            <a:off x="6732240" y="6581001"/>
            <a:ext cx="2116285" cy="276999"/>
          </a:xfrm>
          <a:prstGeom prst="rect">
            <a:avLst/>
          </a:prstGeom>
          <a:noFill/>
        </p:spPr>
        <p:txBody>
          <a:bodyPr wrap="none" rtlCol="0">
            <a:spAutoFit/>
          </a:bodyPr>
          <a:lstStyle/>
          <a:p>
            <a:r>
              <a:rPr lang="de-DE" sz="1200" dirty="0" smtClean="0">
                <a:latin typeface="+mn-lt"/>
              </a:rPr>
              <a:t>*GV: Großverbraucher, -handel</a:t>
            </a:r>
            <a:endParaRPr lang="de-DE" sz="1200"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bgerundetes Rechteck 39"/>
          <p:cNvSpPr/>
          <p:nvPr/>
        </p:nvSpPr>
        <p:spPr>
          <a:xfrm>
            <a:off x="107950" y="3284538"/>
            <a:ext cx="4392613" cy="648518"/>
          </a:xfrm>
          <a:prstGeom prst="roundRect">
            <a:avLst/>
          </a:prstGeom>
          <a:solidFill>
            <a:schemeClr val="bg1"/>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8" name="Abgerundetes Rechteck 37"/>
          <p:cNvSpPr/>
          <p:nvPr/>
        </p:nvSpPr>
        <p:spPr>
          <a:xfrm>
            <a:off x="107950" y="4724400"/>
            <a:ext cx="4319588" cy="504825"/>
          </a:xfrm>
          <a:prstGeom prst="roundRect">
            <a:avLst/>
          </a:prstGeom>
          <a:solidFill>
            <a:schemeClr val="bg1"/>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 name="Abgerundetes Rechteck 38"/>
          <p:cNvSpPr/>
          <p:nvPr/>
        </p:nvSpPr>
        <p:spPr>
          <a:xfrm>
            <a:off x="107950" y="6165850"/>
            <a:ext cx="4319588" cy="431800"/>
          </a:xfrm>
          <a:prstGeom prst="roundRect">
            <a:avLst/>
          </a:prstGeom>
          <a:solidFill>
            <a:schemeClr val="bg1"/>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6" name="Abgerundetes Rechteck 35"/>
          <p:cNvSpPr/>
          <p:nvPr/>
        </p:nvSpPr>
        <p:spPr>
          <a:xfrm>
            <a:off x="107950" y="981075"/>
            <a:ext cx="4319588" cy="647700"/>
          </a:xfrm>
          <a:prstGeom prst="roundRect">
            <a:avLst/>
          </a:prstGeom>
          <a:solidFill>
            <a:schemeClr val="bg1"/>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7891" name="Inhaltsplatzhalter 2"/>
          <p:cNvSpPr>
            <a:spLocks noGrp="1"/>
          </p:cNvSpPr>
          <p:nvPr>
            <p:ph idx="1"/>
          </p:nvPr>
        </p:nvSpPr>
        <p:spPr>
          <a:xfrm>
            <a:off x="179388" y="981075"/>
            <a:ext cx="5329237" cy="5688013"/>
          </a:xfrm>
        </p:spPr>
        <p:txBody>
          <a:bodyPr/>
          <a:lstStyle/>
          <a:p>
            <a:pPr marL="400050">
              <a:spcBef>
                <a:spcPts val="100"/>
              </a:spcBef>
              <a:buClr>
                <a:srgbClr val="A32730"/>
              </a:buClr>
              <a:buFont typeface="Arial" charset="0"/>
              <a:buNone/>
              <a:defRPr/>
            </a:pPr>
            <a:r>
              <a:rPr lang="de-DE" sz="1800" b="1" dirty="0" smtClean="0">
                <a:solidFill>
                  <a:srgbClr val="A32730"/>
                </a:solidFill>
              </a:rPr>
              <a:t>Bei den Frühstücksprodukten </a:t>
            </a:r>
          </a:p>
          <a:p>
            <a:pPr marL="400050">
              <a:spcBef>
                <a:spcPts val="100"/>
              </a:spcBef>
              <a:buClr>
                <a:srgbClr val="A32730"/>
              </a:buClr>
              <a:buFont typeface="Arial" charset="0"/>
              <a:buNone/>
              <a:defRPr/>
            </a:pPr>
            <a:r>
              <a:rPr lang="de-DE" sz="1800" b="1" dirty="0" smtClean="0">
                <a:solidFill>
                  <a:srgbClr val="A32730"/>
                </a:solidFill>
              </a:rPr>
              <a:t>sowie bei den Müslis und Cerealien:</a:t>
            </a:r>
          </a:p>
          <a:p>
            <a:pPr marL="400050">
              <a:spcBef>
                <a:spcPts val="100"/>
              </a:spcBef>
              <a:buClr>
                <a:srgbClr val="A32730"/>
              </a:buClr>
              <a:buFont typeface="Arial" charset="0"/>
              <a:buNone/>
              <a:defRPr/>
            </a:pPr>
            <a:endParaRPr lang="de-DE" sz="1800" dirty="0" smtClean="0"/>
          </a:p>
          <a:p>
            <a:pPr marL="400050">
              <a:spcBef>
                <a:spcPts val="100"/>
              </a:spcBef>
              <a:buClr>
                <a:srgbClr val="A32730"/>
              </a:buClr>
              <a:buFont typeface="Arial" charset="0"/>
              <a:buNone/>
              <a:defRPr/>
            </a:pPr>
            <a:endParaRPr lang="de-DE" sz="1800" dirty="0" smtClean="0"/>
          </a:p>
          <a:p>
            <a:pPr marL="400050">
              <a:spcBef>
                <a:spcPts val="100"/>
              </a:spcBef>
              <a:buClr>
                <a:srgbClr val="A32730"/>
              </a:buClr>
              <a:buFont typeface="Arial" charset="0"/>
              <a:buNone/>
              <a:defRPr/>
            </a:pPr>
            <a:endParaRPr lang="de-DE" sz="1800" dirty="0" smtClean="0"/>
          </a:p>
          <a:p>
            <a:pPr marL="400050">
              <a:spcBef>
                <a:spcPts val="100"/>
              </a:spcBef>
              <a:buClr>
                <a:srgbClr val="A32730"/>
              </a:buClr>
              <a:buFont typeface="Arial" charset="0"/>
              <a:buNone/>
              <a:defRPr/>
            </a:pPr>
            <a:endParaRPr lang="de-DE" sz="1800" dirty="0" smtClean="0"/>
          </a:p>
          <a:p>
            <a:pPr marL="400050">
              <a:spcBef>
                <a:spcPts val="100"/>
              </a:spcBef>
              <a:buClr>
                <a:srgbClr val="A32730"/>
              </a:buClr>
              <a:buFont typeface="Arial" charset="0"/>
              <a:buNone/>
              <a:defRPr/>
            </a:pPr>
            <a:endParaRPr lang="de-DE" sz="1800" dirty="0" smtClean="0"/>
          </a:p>
          <a:p>
            <a:pPr marL="400050">
              <a:spcBef>
                <a:spcPts val="100"/>
              </a:spcBef>
              <a:buClr>
                <a:srgbClr val="A32730"/>
              </a:buClr>
              <a:buFont typeface="Arial" charset="0"/>
              <a:buNone/>
              <a:defRPr/>
            </a:pPr>
            <a:endParaRPr lang="de-DE" sz="1800" b="1" dirty="0" smtClean="0">
              <a:solidFill>
                <a:srgbClr val="A32730"/>
              </a:solidFill>
            </a:endParaRPr>
          </a:p>
          <a:p>
            <a:pPr marL="400050">
              <a:spcBef>
                <a:spcPts val="100"/>
              </a:spcBef>
              <a:buClr>
                <a:srgbClr val="A32730"/>
              </a:buClr>
              <a:buFont typeface="Arial" charset="0"/>
              <a:buNone/>
              <a:defRPr/>
            </a:pPr>
            <a:r>
              <a:rPr lang="de-DE" sz="1800" b="1" dirty="0" smtClean="0">
                <a:solidFill>
                  <a:srgbClr val="A32730"/>
                </a:solidFill>
              </a:rPr>
              <a:t>Im Trockensortiment sowie bei den </a:t>
            </a:r>
          </a:p>
          <a:p>
            <a:pPr marL="400050">
              <a:spcBef>
                <a:spcPts val="0"/>
              </a:spcBef>
              <a:buClr>
                <a:srgbClr val="A32730"/>
              </a:buClr>
              <a:buFont typeface="Arial" charset="0"/>
              <a:buNone/>
              <a:defRPr/>
            </a:pPr>
            <a:r>
              <a:rPr lang="de-DE" sz="1800" b="1" dirty="0" smtClean="0">
                <a:solidFill>
                  <a:srgbClr val="A32730"/>
                </a:solidFill>
              </a:rPr>
              <a:t>Nährmitteln (Reis, Mehl, Couscous):</a:t>
            </a:r>
          </a:p>
          <a:p>
            <a:pPr marL="400050">
              <a:spcBef>
                <a:spcPts val="100"/>
              </a:spcBef>
              <a:buClr>
                <a:srgbClr val="A32730"/>
              </a:buClr>
              <a:buFont typeface="Arial" charset="0"/>
              <a:buNone/>
              <a:defRPr/>
            </a:pPr>
            <a:endParaRPr lang="de-DE" sz="1800" dirty="0" smtClean="0"/>
          </a:p>
          <a:p>
            <a:pPr marL="400050">
              <a:spcBef>
                <a:spcPts val="100"/>
              </a:spcBef>
              <a:buClr>
                <a:srgbClr val="A32730"/>
              </a:buClr>
              <a:buFont typeface="Arial" charset="0"/>
              <a:buNone/>
              <a:defRPr/>
            </a:pPr>
            <a:endParaRPr lang="de-DE" sz="1800" dirty="0" smtClean="0"/>
          </a:p>
          <a:p>
            <a:pPr marL="400050">
              <a:spcBef>
                <a:spcPts val="100"/>
              </a:spcBef>
              <a:buClr>
                <a:srgbClr val="A32730"/>
              </a:buClr>
              <a:buFont typeface="Arial" charset="0"/>
              <a:buNone/>
              <a:defRPr/>
            </a:pPr>
            <a:endParaRPr lang="de-DE" sz="1200" dirty="0" smtClean="0"/>
          </a:p>
          <a:p>
            <a:pPr marL="400050">
              <a:spcBef>
                <a:spcPts val="100"/>
              </a:spcBef>
              <a:buClr>
                <a:srgbClr val="A32730"/>
              </a:buClr>
              <a:buFont typeface="Arial" charset="0"/>
              <a:buNone/>
              <a:defRPr/>
            </a:pPr>
            <a:endParaRPr lang="de-DE" sz="800" b="1" dirty="0" smtClean="0">
              <a:solidFill>
                <a:srgbClr val="A32730"/>
              </a:solidFill>
            </a:endParaRPr>
          </a:p>
          <a:p>
            <a:pPr marL="400050">
              <a:spcBef>
                <a:spcPts val="100"/>
              </a:spcBef>
              <a:buClr>
                <a:srgbClr val="A32730"/>
              </a:buClr>
              <a:buFont typeface="Arial" charset="0"/>
              <a:buNone/>
              <a:defRPr/>
            </a:pPr>
            <a:r>
              <a:rPr lang="de-DE" sz="1800" b="1" dirty="0" smtClean="0">
                <a:solidFill>
                  <a:srgbClr val="A32730"/>
                </a:solidFill>
              </a:rPr>
              <a:t>Bei der Säuglings-/ Kleinkindnahrung:</a:t>
            </a:r>
          </a:p>
          <a:p>
            <a:pPr marL="400050">
              <a:spcBef>
                <a:spcPts val="100"/>
              </a:spcBef>
              <a:buClr>
                <a:srgbClr val="A32730"/>
              </a:buClr>
              <a:buFont typeface="Arial" charset="0"/>
              <a:buNone/>
              <a:defRPr/>
            </a:pPr>
            <a:endParaRPr lang="de-DE" sz="1800" dirty="0" smtClean="0"/>
          </a:p>
          <a:p>
            <a:pPr marL="400050">
              <a:spcBef>
                <a:spcPts val="100"/>
              </a:spcBef>
              <a:buClr>
                <a:srgbClr val="A32730"/>
              </a:buClr>
              <a:buFont typeface="Arial" charset="0"/>
              <a:buNone/>
              <a:defRPr/>
            </a:pPr>
            <a:endParaRPr lang="de-DE" sz="1800" dirty="0" smtClean="0"/>
          </a:p>
          <a:p>
            <a:pPr marL="400050">
              <a:spcBef>
                <a:spcPts val="100"/>
              </a:spcBef>
              <a:buClr>
                <a:srgbClr val="A32730"/>
              </a:buClr>
              <a:buFont typeface="Arial" charset="0"/>
              <a:buNone/>
              <a:defRPr/>
            </a:pPr>
            <a:endParaRPr lang="de-DE" sz="1800" dirty="0" smtClean="0"/>
          </a:p>
          <a:p>
            <a:pPr marL="400050">
              <a:spcBef>
                <a:spcPts val="100"/>
              </a:spcBef>
              <a:buClr>
                <a:srgbClr val="A32730"/>
              </a:buClr>
              <a:buFont typeface="Arial" charset="0"/>
              <a:buNone/>
              <a:defRPr/>
            </a:pPr>
            <a:endParaRPr lang="de-DE" sz="1800" dirty="0" smtClean="0"/>
          </a:p>
          <a:p>
            <a:pPr marL="400050">
              <a:spcBef>
                <a:spcPts val="100"/>
              </a:spcBef>
              <a:buClr>
                <a:srgbClr val="A32730"/>
              </a:buClr>
              <a:buFont typeface="Arial" charset="0"/>
              <a:buNone/>
              <a:defRPr/>
            </a:pPr>
            <a:r>
              <a:rPr lang="de-DE" sz="1800" b="1" dirty="0" smtClean="0">
                <a:solidFill>
                  <a:srgbClr val="A32730"/>
                </a:solidFill>
              </a:rPr>
              <a:t>Bei haltbaren Milchgetränken:</a:t>
            </a:r>
          </a:p>
          <a:p>
            <a:pPr>
              <a:spcBef>
                <a:spcPts val="100"/>
              </a:spcBef>
              <a:buFont typeface="Arial" charset="0"/>
              <a:buNone/>
              <a:defRPr/>
            </a:pPr>
            <a:endParaRPr lang="de-DE" sz="1800" dirty="0" smtClean="0"/>
          </a:p>
        </p:txBody>
      </p:sp>
      <p:sp>
        <p:nvSpPr>
          <p:cNvPr id="4" name="Foliennummernplatzhalter 3"/>
          <p:cNvSpPr>
            <a:spLocks noGrp="1"/>
          </p:cNvSpPr>
          <p:nvPr>
            <p:ph type="sldNum" sz="quarter" idx="11"/>
          </p:nvPr>
        </p:nvSpPr>
        <p:spPr/>
        <p:txBody>
          <a:bodyPr/>
          <a:lstStyle/>
          <a:p>
            <a:pPr>
              <a:defRPr/>
            </a:pPr>
            <a:fld id="{49FF0E27-7DFF-417E-B152-CB8D8BD8ACD0}" type="slidenum">
              <a:rPr lang="de-DE" smtClean="0"/>
              <a:pPr>
                <a:defRPr/>
              </a:pPr>
              <a:t>25</a:t>
            </a:fld>
            <a:endParaRPr lang="de-DE" dirty="0"/>
          </a:p>
        </p:txBody>
      </p:sp>
      <p:sp>
        <p:nvSpPr>
          <p:cNvPr id="6" name="Fußzeilenplatzhalter 5"/>
          <p:cNvSpPr>
            <a:spLocks noGrp="1"/>
          </p:cNvSpPr>
          <p:nvPr>
            <p:ph type="ftr" sz="quarter" idx="10"/>
          </p:nvPr>
        </p:nvSpPr>
        <p:spPr/>
        <p:txBody>
          <a:bodyPr/>
          <a:lstStyle/>
          <a:p>
            <a:pPr>
              <a:defRPr/>
            </a:pPr>
            <a:r>
              <a:rPr lang="de-DE" smtClean="0"/>
              <a:t>© Hafer Die Alleskörner,VDGS e.V.</a:t>
            </a:r>
            <a:endParaRPr lang="de-DE" dirty="0"/>
          </a:p>
        </p:txBody>
      </p:sp>
      <p:sp>
        <p:nvSpPr>
          <p:cNvPr id="27" name="Rechteck 26"/>
          <p:cNvSpPr/>
          <p:nvPr/>
        </p:nvSpPr>
        <p:spPr>
          <a:xfrm>
            <a:off x="35496" y="44624"/>
            <a:ext cx="7344816"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für den Lebensmittelhandel</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Platzierung der Haferprodukte im Handel</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Inhaltsplatzhalter 2"/>
          <p:cNvSpPr txBox="1">
            <a:spLocks/>
          </p:cNvSpPr>
          <p:nvPr/>
        </p:nvSpPr>
        <p:spPr bwMode="auto">
          <a:xfrm>
            <a:off x="4822825" y="1008063"/>
            <a:ext cx="3241675" cy="2303462"/>
          </a:xfrm>
          <a:prstGeom prst="rect">
            <a:avLst/>
          </a:prstGeom>
          <a:noFill/>
          <a:ln w="9525">
            <a:noFill/>
            <a:miter lim="800000"/>
            <a:headEnd/>
            <a:tailEnd/>
          </a:ln>
        </p:spPr>
        <p:txBody>
          <a:bodyPr/>
          <a:lstStyle/>
          <a:p>
            <a:pPr marL="400050" indent="-342900" eaLnBrk="0" hangingPunct="0">
              <a:spcBef>
                <a:spcPts val="0"/>
              </a:spcBef>
              <a:buClr>
                <a:srgbClr val="A32730"/>
              </a:buClr>
              <a:buFont typeface="Arial" pitchFamily="34" charset="0"/>
              <a:buChar char="•"/>
              <a:defRPr/>
            </a:pPr>
            <a:r>
              <a:rPr lang="de-DE" dirty="0">
                <a:latin typeface="+mn-lt"/>
              </a:rPr>
              <a:t>Ganze Haferkerne</a:t>
            </a:r>
          </a:p>
          <a:p>
            <a:pPr marL="400050" indent="-342900" eaLnBrk="0" hangingPunct="0">
              <a:spcBef>
                <a:spcPts val="0"/>
              </a:spcBef>
              <a:buClr>
                <a:srgbClr val="A32730"/>
              </a:buClr>
              <a:buFont typeface="Arial" pitchFamily="34" charset="0"/>
              <a:buChar char="•"/>
              <a:defRPr/>
            </a:pPr>
            <a:r>
              <a:rPr lang="de-DE" dirty="0">
                <a:latin typeface="+mn-lt"/>
              </a:rPr>
              <a:t>Kernige Haferflocken</a:t>
            </a:r>
          </a:p>
          <a:p>
            <a:pPr marL="400050" indent="-342900" eaLnBrk="0" hangingPunct="0">
              <a:spcBef>
                <a:spcPts val="0"/>
              </a:spcBef>
              <a:buClr>
                <a:srgbClr val="A32730"/>
              </a:buClr>
              <a:buFont typeface="Arial" pitchFamily="34" charset="0"/>
              <a:buChar char="•"/>
              <a:defRPr/>
            </a:pPr>
            <a:r>
              <a:rPr lang="de-DE" dirty="0">
                <a:latin typeface="+mn-lt"/>
              </a:rPr>
              <a:t>Zarte Haferflocken</a:t>
            </a:r>
          </a:p>
          <a:p>
            <a:pPr marL="400050" indent="-342900" eaLnBrk="0" hangingPunct="0">
              <a:spcBef>
                <a:spcPts val="0"/>
              </a:spcBef>
              <a:buClr>
                <a:srgbClr val="A32730"/>
              </a:buClr>
              <a:buFont typeface="Arial" pitchFamily="34" charset="0"/>
              <a:buChar char="•"/>
              <a:defRPr/>
            </a:pPr>
            <a:r>
              <a:rPr lang="de-DE" dirty="0">
                <a:latin typeface="+mn-lt"/>
              </a:rPr>
              <a:t>Lösliche Haferflocken</a:t>
            </a:r>
          </a:p>
          <a:p>
            <a:pPr marL="400050" indent="-342900" eaLnBrk="0" hangingPunct="0">
              <a:spcBef>
                <a:spcPts val="0"/>
              </a:spcBef>
              <a:buClr>
                <a:srgbClr val="A32730"/>
              </a:buClr>
              <a:buFont typeface="Arial" pitchFamily="34" charset="0"/>
              <a:buChar char="•"/>
              <a:defRPr/>
            </a:pPr>
            <a:r>
              <a:rPr lang="de-DE" dirty="0">
                <a:latin typeface="+mn-lt"/>
              </a:rPr>
              <a:t>Haferkleie (Grieß + lösliche Flocken)</a:t>
            </a:r>
          </a:p>
          <a:p>
            <a:pPr marL="400050" indent="-342900" eaLnBrk="0" hangingPunct="0">
              <a:spcBef>
                <a:spcPts val="0"/>
              </a:spcBef>
              <a:buClr>
                <a:srgbClr val="A32730"/>
              </a:buClr>
              <a:buFont typeface="Arial" pitchFamily="34" charset="0"/>
              <a:buChar char="•"/>
              <a:defRPr/>
            </a:pPr>
            <a:r>
              <a:rPr lang="de-DE" dirty="0" smtClean="0">
                <a:latin typeface="+mn-lt"/>
              </a:rPr>
              <a:t>Hafercerealien, Hafermüslis</a:t>
            </a:r>
            <a:endParaRPr lang="de-DE" dirty="0">
              <a:latin typeface="+mn-lt"/>
            </a:endParaRPr>
          </a:p>
          <a:p>
            <a:pPr marL="400050" indent="-342900" eaLnBrk="0" hangingPunct="0">
              <a:spcBef>
                <a:spcPts val="0"/>
              </a:spcBef>
              <a:buClr>
                <a:srgbClr val="A32730"/>
              </a:buClr>
              <a:buFont typeface="Arial" pitchFamily="34" charset="0"/>
              <a:buChar char="•"/>
              <a:defRPr/>
            </a:pPr>
            <a:r>
              <a:rPr lang="de-DE" dirty="0">
                <a:latin typeface="+mn-lt"/>
              </a:rPr>
              <a:t>Porridge-Zubereitung</a:t>
            </a:r>
          </a:p>
          <a:p>
            <a:pPr marL="342900" indent="-342900" eaLnBrk="0" hangingPunct="0">
              <a:spcBef>
                <a:spcPts val="0"/>
              </a:spcBef>
              <a:buFont typeface="Arial" charset="0"/>
              <a:buNone/>
              <a:defRPr/>
            </a:pPr>
            <a:endParaRPr lang="de-DE" dirty="0">
              <a:latin typeface="+mn-lt"/>
            </a:endParaRPr>
          </a:p>
        </p:txBody>
      </p:sp>
      <p:sp>
        <p:nvSpPr>
          <p:cNvPr id="28" name="Inhaltsplatzhalter 2"/>
          <p:cNvSpPr txBox="1">
            <a:spLocks/>
          </p:cNvSpPr>
          <p:nvPr/>
        </p:nvSpPr>
        <p:spPr bwMode="auto">
          <a:xfrm>
            <a:off x="4822825" y="3284538"/>
            <a:ext cx="3241675" cy="1368425"/>
          </a:xfrm>
          <a:prstGeom prst="rect">
            <a:avLst/>
          </a:prstGeom>
          <a:noFill/>
          <a:ln w="9525">
            <a:noFill/>
            <a:miter lim="800000"/>
            <a:headEnd/>
            <a:tailEnd/>
          </a:ln>
        </p:spPr>
        <p:txBody>
          <a:bodyPr/>
          <a:lstStyle/>
          <a:p>
            <a:pPr marL="400050" indent="-342900" eaLnBrk="0" hangingPunct="0">
              <a:spcBef>
                <a:spcPts val="0"/>
              </a:spcBef>
              <a:buClr>
                <a:srgbClr val="A32730"/>
              </a:buClr>
              <a:buFont typeface="Arial" pitchFamily="34" charset="0"/>
              <a:buChar char="•"/>
              <a:defRPr/>
            </a:pPr>
            <a:r>
              <a:rPr lang="de-DE" dirty="0" smtClean="0">
                <a:latin typeface="+mn-lt"/>
              </a:rPr>
              <a:t>Ganze Haferkerne</a:t>
            </a:r>
          </a:p>
          <a:p>
            <a:pPr marL="400050" indent="-342900" eaLnBrk="0" hangingPunct="0">
              <a:spcBef>
                <a:spcPts val="0"/>
              </a:spcBef>
              <a:buClr>
                <a:srgbClr val="A32730"/>
              </a:buClr>
              <a:buFont typeface="Arial" pitchFamily="34" charset="0"/>
              <a:buChar char="•"/>
              <a:defRPr/>
            </a:pPr>
            <a:r>
              <a:rPr lang="de-DE" dirty="0" smtClean="0">
                <a:latin typeface="+mn-lt"/>
              </a:rPr>
              <a:t>Hafergrütze</a:t>
            </a:r>
            <a:endParaRPr lang="de-DE" dirty="0">
              <a:latin typeface="+mn-lt"/>
            </a:endParaRPr>
          </a:p>
          <a:p>
            <a:pPr marL="400050" indent="-342900" eaLnBrk="0" hangingPunct="0">
              <a:spcBef>
                <a:spcPts val="0"/>
              </a:spcBef>
              <a:buClr>
                <a:srgbClr val="A32730"/>
              </a:buClr>
              <a:buFont typeface="Arial" pitchFamily="34" charset="0"/>
              <a:buChar char="•"/>
              <a:defRPr/>
            </a:pPr>
            <a:r>
              <a:rPr lang="de-DE" dirty="0">
                <a:latin typeface="+mn-lt"/>
              </a:rPr>
              <a:t>Hafermehl</a:t>
            </a:r>
          </a:p>
          <a:p>
            <a:pPr marL="400050" indent="-342900" eaLnBrk="0" hangingPunct="0">
              <a:spcBef>
                <a:spcPts val="0"/>
              </a:spcBef>
              <a:buClr>
                <a:srgbClr val="A32730"/>
              </a:buClr>
              <a:buFont typeface="Arial" pitchFamily="34" charset="0"/>
              <a:buChar char="•"/>
              <a:defRPr/>
            </a:pPr>
            <a:r>
              <a:rPr lang="de-DE" dirty="0" smtClean="0">
                <a:latin typeface="+mn-lt"/>
              </a:rPr>
              <a:t>Backmischungen mit Hafer</a:t>
            </a:r>
            <a:endParaRPr lang="de-DE" dirty="0">
              <a:latin typeface="+mn-lt"/>
            </a:endParaRPr>
          </a:p>
        </p:txBody>
      </p:sp>
      <p:sp>
        <p:nvSpPr>
          <p:cNvPr id="29" name="Inhaltsplatzhalter 2"/>
          <p:cNvSpPr txBox="1">
            <a:spLocks/>
          </p:cNvSpPr>
          <p:nvPr/>
        </p:nvSpPr>
        <p:spPr bwMode="auto">
          <a:xfrm>
            <a:off x="4822825" y="4724400"/>
            <a:ext cx="3636963" cy="2062163"/>
          </a:xfrm>
          <a:prstGeom prst="rect">
            <a:avLst/>
          </a:prstGeom>
          <a:noFill/>
          <a:ln w="9525">
            <a:noFill/>
            <a:miter lim="800000"/>
            <a:headEnd/>
            <a:tailEnd/>
          </a:ln>
        </p:spPr>
        <p:txBody>
          <a:bodyPr/>
          <a:lstStyle/>
          <a:p>
            <a:pPr marL="400050" indent="-342900" eaLnBrk="0" hangingPunct="0">
              <a:spcBef>
                <a:spcPts val="0"/>
              </a:spcBef>
              <a:buClr>
                <a:srgbClr val="A32730"/>
              </a:buClr>
              <a:buFont typeface="Arial" pitchFamily="34" charset="0"/>
              <a:buChar char="•"/>
              <a:defRPr/>
            </a:pPr>
            <a:r>
              <a:rPr lang="de-DE" dirty="0">
                <a:latin typeface="+mn-lt"/>
              </a:rPr>
              <a:t>Lösliche Haferflocken</a:t>
            </a:r>
          </a:p>
          <a:p>
            <a:pPr marL="400050" indent="-342900" eaLnBrk="0" hangingPunct="0">
              <a:spcBef>
                <a:spcPts val="0"/>
              </a:spcBef>
              <a:buClr>
                <a:srgbClr val="A32730"/>
              </a:buClr>
              <a:buFont typeface="Arial" pitchFamily="34" charset="0"/>
              <a:buChar char="•"/>
              <a:defRPr/>
            </a:pPr>
            <a:r>
              <a:rPr lang="de-DE" dirty="0">
                <a:latin typeface="+mn-lt"/>
              </a:rPr>
              <a:t>Spezielle lösliche Haferflocken für die Säuglingsnahrung</a:t>
            </a:r>
          </a:p>
          <a:p>
            <a:pPr marL="400050" indent="-342900" eaLnBrk="0" hangingPunct="0">
              <a:spcBef>
                <a:spcPts val="0"/>
              </a:spcBef>
              <a:buClr>
                <a:srgbClr val="A32730"/>
              </a:buClr>
              <a:buFont typeface="Arial" pitchFamily="34" charset="0"/>
              <a:buChar char="•"/>
              <a:defRPr/>
            </a:pPr>
            <a:r>
              <a:rPr lang="de-DE" dirty="0">
                <a:latin typeface="+mn-lt"/>
              </a:rPr>
              <a:t>Zarte Haferflocken</a:t>
            </a:r>
          </a:p>
          <a:p>
            <a:pPr marL="400050" indent="-342900" eaLnBrk="0" hangingPunct="0">
              <a:spcBef>
                <a:spcPts val="200"/>
              </a:spcBef>
              <a:buClr>
                <a:srgbClr val="A32730"/>
              </a:buClr>
              <a:buFont typeface="Arial" pitchFamily="34" charset="0"/>
              <a:buChar char="•"/>
              <a:defRPr/>
            </a:pPr>
            <a:endParaRPr lang="de-DE" sz="800" dirty="0">
              <a:latin typeface="+mn-lt"/>
            </a:endParaRPr>
          </a:p>
          <a:p>
            <a:pPr marL="400050" indent="-342900" eaLnBrk="0" hangingPunct="0">
              <a:spcBef>
                <a:spcPts val="200"/>
              </a:spcBef>
              <a:buClr>
                <a:srgbClr val="A32730"/>
              </a:buClr>
              <a:buFont typeface="Arial" pitchFamily="34" charset="0"/>
              <a:buChar char="•"/>
              <a:defRPr/>
            </a:pPr>
            <a:endParaRPr lang="de-DE" sz="800" dirty="0">
              <a:latin typeface="+mn-lt"/>
            </a:endParaRPr>
          </a:p>
          <a:p>
            <a:pPr marL="400050" indent="-342900" eaLnBrk="0" hangingPunct="0">
              <a:spcBef>
                <a:spcPts val="200"/>
              </a:spcBef>
              <a:buClr>
                <a:srgbClr val="A32730"/>
              </a:buClr>
              <a:buFont typeface="Arial" pitchFamily="34" charset="0"/>
              <a:buChar char="•"/>
              <a:defRPr/>
            </a:pPr>
            <a:r>
              <a:rPr lang="de-DE" dirty="0">
                <a:latin typeface="+mn-lt"/>
              </a:rPr>
              <a:t>Haferdrink</a:t>
            </a:r>
          </a:p>
        </p:txBody>
      </p:sp>
      <p:cxnSp>
        <p:nvCxnSpPr>
          <p:cNvPr id="31" name="Gerade Verbindung 30"/>
          <p:cNvCxnSpPr/>
          <p:nvPr/>
        </p:nvCxnSpPr>
        <p:spPr>
          <a:xfrm>
            <a:off x="34925" y="3284538"/>
            <a:ext cx="8748713" cy="0"/>
          </a:xfrm>
          <a:prstGeom prst="line">
            <a:avLst/>
          </a:prstGeom>
          <a:ln w="28575">
            <a:solidFill>
              <a:srgbClr val="A32730"/>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71438" y="4724400"/>
            <a:ext cx="8748712" cy="0"/>
          </a:xfrm>
          <a:prstGeom prst="line">
            <a:avLst/>
          </a:prstGeom>
          <a:ln w="28575">
            <a:solidFill>
              <a:srgbClr val="A32730"/>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107950" y="6165850"/>
            <a:ext cx="8748713" cy="0"/>
          </a:xfrm>
          <a:prstGeom prst="line">
            <a:avLst/>
          </a:prstGeom>
          <a:ln w="28575">
            <a:solidFill>
              <a:srgbClr val="A327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bgerundetes Rechteck 39"/>
          <p:cNvSpPr/>
          <p:nvPr/>
        </p:nvSpPr>
        <p:spPr>
          <a:xfrm>
            <a:off x="107505" y="5228754"/>
            <a:ext cx="3240360" cy="648518"/>
          </a:xfrm>
          <a:prstGeom prst="roundRect">
            <a:avLst/>
          </a:prstGeom>
          <a:solidFill>
            <a:schemeClr val="bg1"/>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b="1" dirty="0" err="1" smtClean="0">
                <a:solidFill>
                  <a:srgbClr val="A32730"/>
                </a:solidFill>
              </a:rPr>
              <a:t>Glutenfreies</a:t>
            </a:r>
            <a:r>
              <a:rPr lang="de-DE" b="1" dirty="0" smtClean="0">
                <a:solidFill>
                  <a:srgbClr val="A32730"/>
                </a:solidFill>
              </a:rPr>
              <a:t> Sortiment</a:t>
            </a:r>
            <a:endParaRPr lang="de-DE" b="1" dirty="0">
              <a:solidFill>
                <a:srgbClr val="A32730"/>
              </a:solidFill>
            </a:endParaRPr>
          </a:p>
        </p:txBody>
      </p:sp>
      <p:sp>
        <p:nvSpPr>
          <p:cNvPr id="36" name="Abgerundetes Rechteck 35"/>
          <p:cNvSpPr/>
          <p:nvPr/>
        </p:nvSpPr>
        <p:spPr>
          <a:xfrm>
            <a:off x="107950" y="981075"/>
            <a:ext cx="3167906" cy="647700"/>
          </a:xfrm>
          <a:prstGeom prst="roundRect">
            <a:avLst/>
          </a:prstGeom>
          <a:solidFill>
            <a:schemeClr val="bg1"/>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b="1" dirty="0" err="1" smtClean="0">
                <a:solidFill>
                  <a:srgbClr val="A32730"/>
                </a:solidFill>
              </a:rPr>
              <a:t>Veganes</a:t>
            </a:r>
            <a:r>
              <a:rPr lang="de-DE" b="1" dirty="0" smtClean="0">
                <a:solidFill>
                  <a:srgbClr val="A32730"/>
                </a:solidFill>
              </a:rPr>
              <a:t> Sortiment</a:t>
            </a:r>
            <a:endParaRPr lang="de-DE" b="1" dirty="0">
              <a:solidFill>
                <a:srgbClr val="A32730"/>
              </a:solidFill>
            </a:endParaRPr>
          </a:p>
        </p:txBody>
      </p:sp>
      <p:sp>
        <p:nvSpPr>
          <p:cNvPr id="4" name="Foliennummernplatzhalter 3"/>
          <p:cNvSpPr>
            <a:spLocks noGrp="1"/>
          </p:cNvSpPr>
          <p:nvPr>
            <p:ph type="sldNum" sz="quarter" idx="11"/>
          </p:nvPr>
        </p:nvSpPr>
        <p:spPr/>
        <p:txBody>
          <a:bodyPr/>
          <a:lstStyle/>
          <a:p>
            <a:pPr>
              <a:defRPr/>
            </a:pPr>
            <a:fld id="{49FF0E27-7DFF-417E-B152-CB8D8BD8ACD0}" type="slidenum">
              <a:rPr lang="de-DE" smtClean="0"/>
              <a:pPr>
                <a:defRPr/>
              </a:pPr>
              <a:t>26</a:t>
            </a:fld>
            <a:endParaRPr lang="de-DE" dirty="0"/>
          </a:p>
        </p:txBody>
      </p:sp>
      <p:sp>
        <p:nvSpPr>
          <p:cNvPr id="6" name="Fußzeilenplatzhalter 5"/>
          <p:cNvSpPr>
            <a:spLocks noGrp="1"/>
          </p:cNvSpPr>
          <p:nvPr>
            <p:ph type="ftr" sz="quarter" idx="10"/>
          </p:nvPr>
        </p:nvSpPr>
        <p:spPr/>
        <p:txBody>
          <a:bodyPr/>
          <a:lstStyle/>
          <a:p>
            <a:pPr>
              <a:defRPr/>
            </a:pPr>
            <a:r>
              <a:rPr lang="de-DE" smtClean="0"/>
              <a:t>© Hafer Die Alleskörner,VDGS e.V.</a:t>
            </a:r>
            <a:endParaRPr lang="de-DE" dirty="0"/>
          </a:p>
        </p:txBody>
      </p:sp>
      <p:sp>
        <p:nvSpPr>
          <p:cNvPr id="27" name="Rechteck 26"/>
          <p:cNvSpPr/>
          <p:nvPr/>
        </p:nvSpPr>
        <p:spPr>
          <a:xfrm>
            <a:off x="35496" y="44624"/>
            <a:ext cx="7344816"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für den Lebensmittelhandel</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Platzierung der Haferprodukte im Handel</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Inhaltsplatzhalter 2"/>
          <p:cNvSpPr txBox="1">
            <a:spLocks/>
          </p:cNvSpPr>
          <p:nvPr/>
        </p:nvSpPr>
        <p:spPr bwMode="auto">
          <a:xfrm>
            <a:off x="3634581" y="1008063"/>
            <a:ext cx="4105771" cy="2276921"/>
          </a:xfrm>
          <a:prstGeom prst="rect">
            <a:avLst/>
          </a:prstGeom>
          <a:noFill/>
          <a:ln w="9525">
            <a:noFill/>
            <a:miter lim="800000"/>
            <a:headEnd/>
            <a:tailEnd/>
          </a:ln>
        </p:spPr>
        <p:txBody>
          <a:bodyPr/>
          <a:lstStyle/>
          <a:p>
            <a:pPr marL="400050" indent="-342900" eaLnBrk="0" hangingPunct="0">
              <a:spcBef>
                <a:spcPts val="0"/>
              </a:spcBef>
              <a:buClr>
                <a:srgbClr val="A32730"/>
              </a:buClr>
              <a:buFont typeface="Arial" pitchFamily="34" charset="0"/>
              <a:buChar char="•"/>
              <a:defRPr/>
            </a:pPr>
            <a:r>
              <a:rPr lang="de-DE" dirty="0">
                <a:latin typeface="+mn-lt"/>
              </a:rPr>
              <a:t>Ganze Haferkerne</a:t>
            </a:r>
          </a:p>
          <a:p>
            <a:pPr marL="400050" indent="-342900" eaLnBrk="0" hangingPunct="0">
              <a:spcBef>
                <a:spcPts val="0"/>
              </a:spcBef>
              <a:buClr>
                <a:srgbClr val="A32730"/>
              </a:buClr>
              <a:buFont typeface="Arial" pitchFamily="34" charset="0"/>
              <a:buChar char="•"/>
              <a:defRPr/>
            </a:pPr>
            <a:r>
              <a:rPr lang="de-DE" dirty="0">
                <a:latin typeface="+mn-lt"/>
              </a:rPr>
              <a:t>Kernige Haferflocken</a:t>
            </a:r>
          </a:p>
          <a:p>
            <a:pPr marL="400050" indent="-342900" eaLnBrk="0" hangingPunct="0">
              <a:spcBef>
                <a:spcPts val="0"/>
              </a:spcBef>
              <a:buClr>
                <a:srgbClr val="A32730"/>
              </a:buClr>
              <a:buFont typeface="Arial" pitchFamily="34" charset="0"/>
              <a:buChar char="•"/>
              <a:defRPr/>
            </a:pPr>
            <a:r>
              <a:rPr lang="de-DE" dirty="0">
                <a:latin typeface="+mn-lt"/>
              </a:rPr>
              <a:t>Zarte Haferflocken</a:t>
            </a:r>
          </a:p>
          <a:p>
            <a:pPr marL="400050" indent="-342900" eaLnBrk="0" hangingPunct="0">
              <a:spcBef>
                <a:spcPts val="0"/>
              </a:spcBef>
              <a:buClr>
                <a:srgbClr val="A32730"/>
              </a:buClr>
              <a:buFont typeface="Arial" pitchFamily="34" charset="0"/>
              <a:buChar char="•"/>
              <a:defRPr/>
            </a:pPr>
            <a:r>
              <a:rPr lang="de-DE" dirty="0">
                <a:latin typeface="+mn-lt"/>
              </a:rPr>
              <a:t>Lösliche Haferflocken</a:t>
            </a:r>
          </a:p>
          <a:p>
            <a:pPr marL="400050" indent="-342900" eaLnBrk="0" hangingPunct="0">
              <a:spcBef>
                <a:spcPts val="0"/>
              </a:spcBef>
              <a:buClr>
                <a:srgbClr val="A32730"/>
              </a:buClr>
              <a:buFont typeface="Arial" pitchFamily="34" charset="0"/>
              <a:buChar char="•"/>
              <a:defRPr/>
            </a:pPr>
            <a:r>
              <a:rPr lang="de-DE" dirty="0">
                <a:latin typeface="+mn-lt"/>
              </a:rPr>
              <a:t>Haferkleie (Grieß + lösliche Flocken)</a:t>
            </a:r>
          </a:p>
          <a:p>
            <a:pPr marL="400050" indent="-342900" eaLnBrk="0" hangingPunct="0">
              <a:spcBef>
                <a:spcPts val="0"/>
              </a:spcBef>
              <a:buClr>
                <a:srgbClr val="A32730"/>
              </a:buClr>
              <a:buFont typeface="Arial" pitchFamily="34" charset="0"/>
              <a:buChar char="•"/>
              <a:defRPr/>
            </a:pPr>
            <a:r>
              <a:rPr lang="de-DE" dirty="0" smtClean="0">
                <a:latin typeface="+mn-lt"/>
              </a:rPr>
              <a:t>Hafermehl</a:t>
            </a:r>
          </a:p>
          <a:p>
            <a:pPr marL="400050" indent="-342900" eaLnBrk="0" hangingPunct="0">
              <a:spcBef>
                <a:spcPts val="0"/>
              </a:spcBef>
              <a:buClr>
                <a:srgbClr val="A32730"/>
              </a:buClr>
              <a:buFont typeface="Arial" pitchFamily="34" charset="0"/>
              <a:buChar char="•"/>
              <a:defRPr/>
            </a:pPr>
            <a:r>
              <a:rPr lang="de-DE" dirty="0" smtClean="0">
                <a:latin typeface="+mn-lt"/>
              </a:rPr>
              <a:t>Hafergrütze</a:t>
            </a:r>
            <a:endParaRPr lang="de-DE" dirty="0">
              <a:latin typeface="+mn-lt"/>
            </a:endParaRPr>
          </a:p>
        </p:txBody>
      </p:sp>
      <p:sp>
        <p:nvSpPr>
          <p:cNvPr id="28" name="Inhaltsplatzhalter 2"/>
          <p:cNvSpPr txBox="1">
            <a:spLocks/>
          </p:cNvSpPr>
          <p:nvPr/>
        </p:nvSpPr>
        <p:spPr bwMode="auto">
          <a:xfrm>
            <a:off x="3634581" y="2996952"/>
            <a:ext cx="4393803" cy="1944216"/>
          </a:xfrm>
          <a:prstGeom prst="rect">
            <a:avLst/>
          </a:prstGeom>
          <a:noFill/>
          <a:ln w="9525">
            <a:noFill/>
            <a:miter lim="800000"/>
            <a:headEnd/>
            <a:tailEnd/>
          </a:ln>
        </p:spPr>
        <p:txBody>
          <a:bodyPr/>
          <a:lstStyle/>
          <a:p>
            <a:pPr marL="400050" indent="-342900" eaLnBrk="0" hangingPunct="0">
              <a:spcBef>
                <a:spcPts val="0"/>
              </a:spcBef>
              <a:buClr>
                <a:srgbClr val="A32730"/>
              </a:buClr>
              <a:defRPr/>
            </a:pPr>
            <a:r>
              <a:rPr lang="de-DE" dirty="0" smtClean="0">
                <a:latin typeface="+mn-lt"/>
              </a:rPr>
              <a:t>Bei:</a:t>
            </a:r>
            <a:endParaRPr lang="de-DE" dirty="0">
              <a:latin typeface="+mn-lt"/>
            </a:endParaRPr>
          </a:p>
          <a:p>
            <a:pPr marL="400050" indent="-342900" eaLnBrk="0" hangingPunct="0">
              <a:spcBef>
                <a:spcPts val="0"/>
              </a:spcBef>
              <a:buClr>
                <a:srgbClr val="A32730"/>
              </a:buClr>
              <a:buFont typeface="Arial" pitchFamily="34" charset="0"/>
              <a:buChar char="•"/>
              <a:defRPr/>
            </a:pPr>
            <a:r>
              <a:rPr lang="de-DE" dirty="0" smtClean="0">
                <a:latin typeface="+mn-lt"/>
              </a:rPr>
              <a:t>Müslis, Knuspermüslis</a:t>
            </a:r>
          </a:p>
          <a:p>
            <a:pPr marL="400050" indent="-342900" eaLnBrk="0" hangingPunct="0">
              <a:spcBef>
                <a:spcPts val="0"/>
              </a:spcBef>
              <a:buClr>
                <a:srgbClr val="A32730"/>
              </a:buClr>
              <a:buFont typeface="Arial" pitchFamily="34" charset="0"/>
              <a:buChar char="•"/>
              <a:defRPr/>
            </a:pPr>
            <a:r>
              <a:rPr lang="de-DE" dirty="0" smtClean="0">
                <a:latin typeface="+mn-lt"/>
              </a:rPr>
              <a:t>Porridge-Zubereitungen</a:t>
            </a:r>
          </a:p>
          <a:p>
            <a:pPr marL="400050" indent="-342900" eaLnBrk="0" hangingPunct="0">
              <a:spcBef>
                <a:spcPts val="0"/>
              </a:spcBef>
              <a:buClr>
                <a:srgbClr val="A32730"/>
              </a:buClr>
              <a:buFont typeface="Arial" pitchFamily="34" charset="0"/>
              <a:buChar char="•"/>
              <a:defRPr/>
            </a:pPr>
            <a:r>
              <a:rPr lang="de-DE" dirty="0" smtClean="0">
                <a:latin typeface="+mn-lt"/>
              </a:rPr>
              <a:t>Backmischungen mit Hafer</a:t>
            </a:r>
          </a:p>
          <a:p>
            <a:pPr marL="400050" indent="-342900" eaLnBrk="0" hangingPunct="0">
              <a:spcBef>
                <a:spcPts val="0"/>
              </a:spcBef>
              <a:buClr>
                <a:srgbClr val="A32730"/>
              </a:buClr>
              <a:defRPr/>
            </a:pPr>
            <a:r>
              <a:rPr lang="de-DE" dirty="0" smtClean="0">
                <a:latin typeface="+mn-lt"/>
              </a:rPr>
              <a:t>muss die Zutatenliste genau geprüft werden.</a:t>
            </a:r>
          </a:p>
          <a:p>
            <a:pPr marL="400050" indent="-342900" eaLnBrk="0" hangingPunct="0">
              <a:spcBef>
                <a:spcPts val="0"/>
              </a:spcBef>
              <a:buClr>
                <a:srgbClr val="A32730"/>
              </a:buClr>
              <a:defRPr/>
            </a:pPr>
            <a:r>
              <a:rPr lang="de-DE" dirty="0" smtClean="0">
                <a:latin typeface="+mn-lt"/>
              </a:rPr>
              <a:t>Sie sind vielfach nicht </a:t>
            </a:r>
            <a:r>
              <a:rPr lang="de-DE" dirty="0" err="1" smtClean="0">
                <a:latin typeface="+mn-lt"/>
              </a:rPr>
              <a:t>vegan</a:t>
            </a:r>
            <a:r>
              <a:rPr lang="de-DE" dirty="0" smtClean="0">
                <a:latin typeface="+mn-lt"/>
              </a:rPr>
              <a:t> (Zutaten: Milchpulver, </a:t>
            </a:r>
            <a:r>
              <a:rPr lang="de-DE" dirty="0" err="1" smtClean="0">
                <a:latin typeface="+mn-lt"/>
              </a:rPr>
              <a:t>Joghurtflocken</a:t>
            </a:r>
            <a:r>
              <a:rPr lang="de-DE" dirty="0" smtClean="0">
                <a:latin typeface="+mn-lt"/>
              </a:rPr>
              <a:t>, Honig …).</a:t>
            </a:r>
            <a:endParaRPr lang="de-DE" dirty="0">
              <a:latin typeface="+mn-lt"/>
            </a:endParaRPr>
          </a:p>
        </p:txBody>
      </p:sp>
      <p:sp>
        <p:nvSpPr>
          <p:cNvPr id="29" name="Inhaltsplatzhalter 2"/>
          <p:cNvSpPr txBox="1">
            <a:spLocks/>
          </p:cNvSpPr>
          <p:nvPr/>
        </p:nvSpPr>
        <p:spPr bwMode="auto">
          <a:xfrm>
            <a:off x="3599333" y="5157192"/>
            <a:ext cx="4501059" cy="963488"/>
          </a:xfrm>
          <a:prstGeom prst="rect">
            <a:avLst/>
          </a:prstGeom>
          <a:noFill/>
          <a:ln w="9525">
            <a:noFill/>
            <a:miter lim="800000"/>
            <a:headEnd/>
            <a:tailEnd/>
          </a:ln>
        </p:spPr>
        <p:txBody>
          <a:bodyPr/>
          <a:lstStyle/>
          <a:p>
            <a:pPr marL="400050" indent="-342900" eaLnBrk="0" hangingPunct="0">
              <a:spcBef>
                <a:spcPts val="0"/>
              </a:spcBef>
              <a:buClr>
                <a:srgbClr val="A32730"/>
              </a:buClr>
              <a:buFont typeface="Arial" pitchFamily="34" charset="0"/>
              <a:buChar char="•"/>
              <a:defRPr/>
            </a:pPr>
            <a:r>
              <a:rPr lang="de-DE" dirty="0" smtClean="0">
                <a:latin typeface="+mn-lt"/>
              </a:rPr>
              <a:t>Nur Haferprodukte, die das Label „</a:t>
            </a:r>
            <a:r>
              <a:rPr lang="de-DE" dirty="0" err="1" smtClean="0">
                <a:latin typeface="+mn-lt"/>
              </a:rPr>
              <a:t>glutenfrei</a:t>
            </a:r>
            <a:r>
              <a:rPr lang="de-DE" dirty="0" smtClean="0">
                <a:latin typeface="+mn-lt"/>
              </a:rPr>
              <a:t>“ auf der Verpackung tragen!</a:t>
            </a:r>
          </a:p>
          <a:p>
            <a:pPr marL="400050" indent="-342900" eaLnBrk="0" hangingPunct="0">
              <a:spcBef>
                <a:spcPts val="0"/>
              </a:spcBef>
              <a:buClr>
                <a:srgbClr val="A32730"/>
              </a:buClr>
              <a:buFont typeface="Arial" pitchFamily="34" charset="0"/>
              <a:buChar char="•"/>
              <a:defRPr/>
            </a:pPr>
            <a:r>
              <a:rPr lang="de-DE" dirty="0" smtClean="0">
                <a:latin typeface="+mn-lt"/>
              </a:rPr>
              <a:t>S. S. 14/15</a:t>
            </a:r>
            <a:endParaRPr lang="de-DE" dirty="0">
              <a:latin typeface="+mn-lt"/>
            </a:endParaRPr>
          </a:p>
        </p:txBody>
      </p:sp>
      <p:cxnSp>
        <p:nvCxnSpPr>
          <p:cNvPr id="32" name="Gerade Verbindung 31"/>
          <p:cNvCxnSpPr/>
          <p:nvPr/>
        </p:nvCxnSpPr>
        <p:spPr>
          <a:xfrm>
            <a:off x="107504" y="5085184"/>
            <a:ext cx="8748712" cy="0"/>
          </a:xfrm>
          <a:prstGeom prst="line">
            <a:avLst/>
          </a:prstGeom>
          <a:ln w="28575">
            <a:solidFill>
              <a:srgbClr val="A32730"/>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107950" y="6165850"/>
            <a:ext cx="8748713" cy="0"/>
          </a:xfrm>
          <a:prstGeom prst="line">
            <a:avLst/>
          </a:prstGeom>
          <a:ln w="28575">
            <a:solidFill>
              <a:srgbClr val="A3273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563888" y="3068960"/>
            <a:ext cx="4104456" cy="0"/>
          </a:xfrm>
          <a:prstGeom prst="line">
            <a:avLst/>
          </a:prstGeom>
          <a:ln w="12700">
            <a:solidFill>
              <a:srgbClr val="A32730"/>
            </a:solidFill>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2987824" y="3068960"/>
            <a:ext cx="576064" cy="576064"/>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smtClean="0">
                <a:solidFill>
                  <a:schemeClr val="tx1"/>
                </a:solidFill>
              </a:rPr>
              <a:t>!</a:t>
            </a:r>
            <a:endParaRPr lang="de-DE" sz="3600" b="1" dirty="0">
              <a:solidFill>
                <a:schemeClr val="tx1"/>
              </a:solidFill>
            </a:endParaRPr>
          </a:p>
        </p:txBody>
      </p:sp>
      <p:pic>
        <p:nvPicPr>
          <p:cNvPr id="1026" name="Picture 2"/>
          <p:cNvPicPr>
            <a:picLocks noChangeAspect="1" noChangeArrowheads="1"/>
          </p:cNvPicPr>
          <p:nvPr/>
        </p:nvPicPr>
        <p:blipFill>
          <a:blip r:embed="rId3" cstate="email"/>
          <a:srcRect/>
          <a:stretch>
            <a:fillRect/>
          </a:stretch>
        </p:blipFill>
        <p:spPr bwMode="auto">
          <a:xfrm>
            <a:off x="7956376" y="5157192"/>
            <a:ext cx="664689"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405730" y="1340768"/>
            <a:ext cx="6686550" cy="4823742"/>
          </a:xfrm>
        </p:spPr>
        <p:txBody>
          <a:bodyPr/>
          <a:lstStyle/>
          <a:p>
            <a:pPr>
              <a:spcBef>
                <a:spcPts val="400"/>
              </a:spcBef>
              <a:buClr>
                <a:srgbClr val="A32730"/>
              </a:buClr>
              <a:buFont typeface="Arial" charset="0"/>
              <a:buNone/>
            </a:pPr>
            <a:r>
              <a:rPr lang="de-DE" sz="2000" b="1" dirty="0" smtClean="0">
                <a:solidFill>
                  <a:srgbClr val="A32730"/>
                </a:solidFill>
              </a:rPr>
              <a:t>Haferprodukte sind </a:t>
            </a:r>
            <a:r>
              <a:rPr lang="de-DE" sz="2000" b="1" dirty="0" err="1" smtClean="0">
                <a:solidFill>
                  <a:srgbClr val="A32730"/>
                </a:solidFill>
              </a:rPr>
              <a:t>ungeöffnet</a:t>
            </a:r>
            <a:r>
              <a:rPr lang="de-DE" sz="2000" b="1" dirty="0" smtClean="0">
                <a:solidFill>
                  <a:srgbClr val="A32730"/>
                </a:solidFill>
              </a:rPr>
              <a:t> ca. 15 Monate haltbar.</a:t>
            </a:r>
          </a:p>
          <a:p>
            <a:pPr>
              <a:spcBef>
                <a:spcPts val="400"/>
              </a:spcBef>
              <a:buClr>
                <a:srgbClr val="A32730"/>
              </a:buClr>
              <a:buFont typeface="Arial" charset="0"/>
              <a:buNone/>
            </a:pPr>
            <a:endParaRPr lang="de-DE" sz="2000" dirty="0" smtClean="0"/>
          </a:p>
          <a:p>
            <a:pPr>
              <a:spcBef>
                <a:spcPts val="400"/>
              </a:spcBef>
              <a:buClr>
                <a:srgbClr val="A32730"/>
              </a:buClr>
              <a:buFont typeface="Arial" charset="0"/>
              <a:buNone/>
            </a:pPr>
            <a:endParaRPr lang="de-DE" sz="2000" dirty="0" smtClean="0"/>
          </a:p>
          <a:p>
            <a:pPr>
              <a:spcBef>
                <a:spcPts val="400"/>
              </a:spcBef>
              <a:buClr>
                <a:srgbClr val="A32730"/>
              </a:buClr>
              <a:buFont typeface="Arial" charset="0"/>
              <a:buNone/>
            </a:pPr>
            <a:r>
              <a:rPr lang="de-DE" sz="2000" b="1" dirty="0" smtClean="0">
                <a:solidFill>
                  <a:srgbClr val="A32730"/>
                </a:solidFill>
              </a:rPr>
              <a:t>Im Geschäft sollten Haferprodukte:</a:t>
            </a:r>
          </a:p>
          <a:p>
            <a:pPr>
              <a:spcBef>
                <a:spcPts val="400"/>
              </a:spcBef>
              <a:buClr>
                <a:srgbClr val="A32730"/>
              </a:buClr>
              <a:buFont typeface="Arial" charset="0"/>
              <a:buNone/>
            </a:pPr>
            <a:endParaRPr lang="de-DE" sz="2000" dirty="0" smtClean="0"/>
          </a:p>
          <a:p>
            <a:pPr>
              <a:spcBef>
                <a:spcPts val="400"/>
              </a:spcBef>
              <a:buClr>
                <a:srgbClr val="A32730"/>
              </a:buClr>
            </a:pPr>
            <a:r>
              <a:rPr lang="de-DE" sz="2000" dirty="0" smtClean="0"/>
              <a:t>trocken</a:t>
            </a:r>
          </a:p>
          <a:p>
            <a:pPr>
              <a:spcBef>
                <a:spcPts val="400"/>
              </a:spcBef>
              <a:buClr>
                <a:srgbClr val="A32730"/>
              </a:buClr>
            </a:pPr>
            <a:r>
              <a:rPr lang="de-DE" sz="2000" dirty="0" smtClean="0"/>
              <a:t>vor Wärme geschützt (&lt; 25 °C) </a:t>
            </a:r>
          </a:p>
          <a:p>
            <a:pPr>
              <a:spcBef>
                <a:spcPts val="400"/>
              </a:spcBef>
              <a:buClr>
                <a:srgbClr val="A32730"/>
              </a:buClr>
            </a:pPr>
            <a:r>
              <a:rPr lang="de-DE" sz="2000" dirty="0" smtClean="0"/>
              <a:t>lichtgeschützt</a:t>
            </a:r>
            <a:br>
              <a:rPr lang="de-DE" sz="2000" dirty="0" smtClean="0"/>
            </a:br>
            <a:endParaRPr lang="de-DE" sz="1000" dirty="0" smtClean="0"/>
          </a:p>
          <a:p>
            <a:pPr>
              <a:spcBef>
                <a:spcPts val="400"/>
              </a:spcBef>
              <a:buClr>
                <a:srgbClr val="A32730"/>
              </a:buClr>
            </a:pPr>
            <a:r>
              <a:rPr lang="de-DE" sz="2000" dirty="0" smtClean="0"/>
              <a:t>und nicht neben stark duftenden Produkten, wie z. B. Waschmitteln oder Kosmetika</a:t>
            </a:r>
          </a:p>
          <a:p>
            <a:pPr>
              <a:spcBef>
                <a:spcPts val="400"/>
              </a:spcBef>
              <a:buClr>
                <a:srgbClr val="A32730"/>
              </a:buClr>
            </a:pPr>
            <a:endParaRPr lang="de-DE" sz="2000" dirty="0" smtClean="0"/>
          </a:p>
          <a:p>
            <a:pPr>
              <a:spcBef>
                <a:spcPts val="400"/>
              </a:spcBef>
              <a:buClr>
                <a:srgbClr val="A32730"/>
              </a:buClr>
              <a:buNone/>
            </a:pPr>
            <a:r>
              <a:rPr lang="de-DE" sz="2000" b="1" dirty="0" smtClean="0">
                <a:solidFill>
                  <a:srgbClr val="A32730"/>
                </a:solidFill>
              </a:rPr>
              <a:t>platziert werden.</a:t>
            </a:r>
          </a:p>
          <a:p>
            <a:pPr>
              <a:spcBef>
                <a:spcPts val="400"/>
              </a:spcBef>
              <a:buClr>
                <a:srgbClr val="A32730"/>
              </a:buClr>
              <a:buFont typeface="Wingdings" pitchFamily="2" charset="2"/>
              <a:buChar char="§"/>
            </a:pPr>
            <a:endParaRPr lang="de-DE" sz="2000" dirty="0" smtClean="0"/>
          </a:p>
          <a:p>
            <a:pPr>
              <a:spcBef>
                <a:spcPts val="400"/>
              </a:spcBef>
              <a:buClr>
                <a:srgbClr val="A32730"/>
              </a:buClr>
              <a:buFont typeface="Wingdings" pitchFamily="2" charset="2"/>
              <a:buChar char="§"/>
            </a:pPr>
            <a:endParaRPr lang="de-DE" sz="2000" dirty="0" smtClean="0"/>
          </a:p>
        </p:txBody>
      </p:sp>
      <p:sp>
        <p:nvSpPr>
          <p:cNvPr id="4" name="Foliennummernplatzhalter 3"/>
          <p:cNvSpPr>
            <a:spLocks noGrp="1"/>
          </p:cNvSpPr>
          <p:nvPr>
            <p:ph type="sldNum" sz="quarter" idx="11"/>
          </p:nvPr>
        </p:nvSpPr>
        <p:spPr/>
        <p:txBody>
          <a:bodyPr/>
          <a:lstStyle/>
          <a:p>
            <a:pPr>
              <a:defRPr/>
            </a:pPr>
            <a:fld id="{FEB284F8-7EBF-4EFA-883B-5637F75377FE}" type="slidenum">
              <a:rPr lang="de-DE" smtClean="0"/>
              <a:pPr>
                <a:defRPr/>
              </a:pPr>
              <a:t>27</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11" name="Rechteck 10"/>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für den Lebensmittelhandel</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Hinweise zur Platzierung der Haferprodukte</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Inhaltsplatzhalter 2"/>
          <p:cNvSpPr>
            <a:spLocks noGrp="1"/>
          </p:cNvSpPr>
          <p:nvPr>
            <p:ph idx="1"/>
          </p:nvPr>
        </p:nvSpPr>
        <p:spPr>
          <a:xfrm>
            <a:off x="250825" y="1052513"/>
            <a:ext cx="6329363" cy="5472112"/>
          </a:xfrm>
        </p:spPr>
        <p:txBody>
          <a:bodyPr/>
          <a:lstStyle/>
          <a:p>
            <a:pPr>
              <a:spcBef>
                <a:spcPts val="400"/>
              </a:spcBef>
              <a:buClr>
                <a:srgbClr val="A32730"/>
              </a:buClr>
              <a:buFont typeface="Arial" charset="0"/>
              <a:buNone/>
            </a:pPr>
            <a:endParaRPr lang="de-DE" sz="2000" b="1" smtClean="0">
              <a:solidFill>
                <a:srgbClr val="A32730"/>
              </a:solidFill>
            </a:endParaRPr>
          </a:p>
          <a:p>
            <a:pPr>
              <a:spcBef>
                <a:spcPts val="400"/>
              </a:spcBef>
              <a:buClr>
                <a:srgbClr val="A32730"/>
              </a:buClr>
              <a:buFont typeface="Arial" charset="0"/>
              <a:buNone/>
            </a:pPr>
            <a:r>
              <a:rPr lang="de-DE" sz="2000" b="1" smtClean="0">
                <a:solidFill>
                  <a:srgbClr val="A32730"/>
                </a:solidFill>
              </a:rPr>
              <a:t>Haferflocken sind enthalten in:</a:t>
            </a:r>
          </a:p>
          <a:p>
            <a:pPr>
              <a:spcBef>
                <a:spcPts val="400"/>
              </a:spcBef>
              <a:buClr>
                <a:srgbClr val="A32730"/>
              </a:buClr>
              <a:buFont typeface="Arial" charset="0"/>
              <a:buNone/>
            </a:pPr>
            <a:endParaRPr lang="de-DE" sz="2000" b="1" smtClean="0">
              <a:solidFill>
                <a:srgbClr val="A32730"/>
              </a:solidFill>
            </a:endParaRPr>
          </a:p>
          <a:p>
            <a:pPr lvl="1">
              <a:spcBef>
                <a:spcPts val="400"/>
              </a:spcBef>
              <a:buClr>
                <a:srgbClr val="A32730"/>
              </a:buClr>
              <a:buFont typeface="Wingdings" pitchFamily="2" charset="2"/>
              <a:buChar char="§"/>
            </a:pPr>
            <a:r>
              <a:rPr lang="de-DE" sz="2000" smtClean="0"/>
              <a:t>nahezu jedem verzehrfertig gemischten Müsli,</a:t>
            </a:r>
          </a:p>
          <a:p>
            <a:pPr lvl="1">
              <a:spcBef>
                <a:spcPts val="400"/>
              </a:spcBef>
              <a:buClr>
                <a:srgbClr val="A32730"/>
              </a:buClr>
              <a:buFont typeface="Wingdings" pitchFamily="2" charset="2"/>
              <a:buChar char="§"/>
            </a:pPr>
            <a:r>
              <a:rPr lang="de-DE" sz="2000" smtClean="0"/>
              <a:t>zahlreichen Knuspermüslis,</a:t>
            </a:r>
          </a:p>
          <a:p>
            <a:pPr lvl="1">
              <a:spcBef>
                <a:spcPts val="400"/>
              </a:spcBef>
              <a:buClr>
                <a:srgbClr val="A32730"/>
              </a:buClr>
              <a:buFont typeface="Wingdings" pitchFamily="2" charset="2"/>
              <a:buChar char="§"/>
            </a:pPr>
            <a:r>
              <a:rPr lang="de-DE" sz="2000" smtClean="0"/>
              <a:t>vielen Cerealienprodukten, wie z. B. extrudierten Flakes oder gepufften Erzeugnissen,</a:t>
            </a:r>
          </a:p>
          <a:p>
            <a:pPr lvl="1">
              <a:spcBef>
                <a:spcPts val="400"/>
              </a:spcBef>
              <a:buClr>
                <a:srgbClr val="A32730"/>
              </a:buClr>
              <a:buFont typeface="Wingdings" pitchFamily="2" charset="2"/>
              <a:buChar char="§"/>
            </a:pPr>
            <a:r>
              <a:rPr lang="de-DE" sz="2000" smtClean="0"/>
              <a:t>vielen fertigen Müsliriegeln,</a:t>
            </a:r>
          </a:p>
          <a:p>
            <a:pPr lvl="1">
              <a:spcBef>
                <a:spcPts val="400"/>
              </a:spcBef>
              <a:buClr>
                <a:srgbClr val="A32730"/>
              </a:buClr>
              <a:buFont typeface="Wingdings" pitchFamily="2" charset="2"/>
              <a:buChar char="§"/>
            </a:pPr>
            <a:r>
              <a:rPr lang="de-DE" sz="2000" smtClean="0"/>
              <a:t>Haferkeksen,</a:t>
            </a:r>
          </a:p>
          <a:p>
            <a:pPr lvl="1">
              <a:spcBef>
                <a:spcPts val="400"/>
              </a:spcBef>
              <a:buClr>
                <a:srgbClr val="A32730"/>
              </a:buClr>
              <a:buFont typeface="Wingdings" pitchFamily="2" charset="2"/>
              <a:buChar char="§"/>
            </a:pPr>
            <a:r>
              <a:rPr lang="de-DE" sz="2000" smtClean="0"/>
              <a:t>Schoko-Getreide-Riegeln</a:t>
            </a:r>
          </a:p>
          <a:p>
            <a:pPr lvl="1">
              <a:spcBef>
                <a:spcPts val="400"/>
              </a:spcBef>
              <a:buClr>
                <a:srgbClr val="A32730"/>
              </a:buClr>
              <a:buFont typeface="Wingdings" pitchFamily="2" charset="2"/>
              <a:buChar char="§"/>
            </a:pPr>
            <a:r>
              <a:rPr lang="de-DE" sz="2000" smtClean="0"/>
              <a:t>sowie Backmischungen.</a:t>
            </a:r>
          </a:p>
        </p:txBody>
      </p:sp>
      <p:sp>
        <p:nvSpPr>
          <p:cNvPr id="4" name="Foliennummernplatzhalter 3"/>
          <p:cNvSpPr>
            <a:spLocks noGrp="1"/>
          </p:cNvSpPr>
          <p:nvPr>
            <p:ph type="sldNum" sz="quarter" idx="11"/>
          </p:nvPr>
        </p:nvSpPr>
        <p:spPr/>
        <p:txBody>
          <a:bodyPr/>
          <a:lstStyle/>
          <a:p>
            <a:pPr>
              <a:defRPr/>
            </a:pPr>
            <a:fld id="{935F2DE5-00A9-45F9-9EF4-16B999F30165}" type="slidenum">
              <a:rPr lang="de-DE" smtClean="0"/>
              <a:pPr>
                <a:defRPr/>
              </a:pPr>
              <a:t>28</a:t>
            </a:fld>
            <a:endParaRPr lang="de-DE" dirty="0"/>
          </a:p>
        </p:txBody>
      </p:sp>
      <p:pic>
        <p:nvPicPr>
          <p:cNvPr id="35844" name="Picture 6"/>
          <p:cNvPicPr>
            <a:picLocks noChangeAspect="1" noChangeArrowheads="1"/>
          </p:cNvPicPr>
          <p:nvPr/>
        </p:nvPicPr>
        <p:blipFill>
          <a:blip r:embed="rId3" cstate="email"/>
          <a:srcRect/>
          <a:stretch>
            <a:fillRect/>
          </a:stretch>
        </p:blipFill>
        <p:spPr bwMode="auto">
          <a:xfrm>
            <a:off x="6732588" y="2000250"/>
            <a:ext cx="1982787" cy="2643188"/>
          </a:xfrm>
          <a:prstGeom prst="rect">
            <a:avLst/>
          </a:prstGeom>
          <a:noFill/>
          <a:ln w="9525">
            <a:noFill/>
            <a:miter lim="800000"/>
            <a:headEnd/>
            <a:tailEnd/>
          </a:ln>
        </p:spPr>
      </p:pic>
      <p:sp>
        <p:nvSpPr>
          <p:cNvPr id="6" name="Fußzeilenplatzhalter 5"/>
          <p:cNvSpPr>
            <a:spLocks noGrp="1"/>
          </p:cNvSpPr>
          <p:nvPr>
            <p:ph type="ftr" sz="quarter" idx="10"/>
          </p:nvPr>
        </p:nvSpPr>
        <p:spPr/>
        <p:txBody>
          <a:bodyPr/>
          <a:lstStyle/>
          <a:p>
            <a:pPr>
              <a:defRPr/>
            </a:pPr>
            <a:r>
              <a:rPr lang="de-DE" smtClean="0"/>
              <a:t>© Hafer Die Alleskörner,VDGS e.V.</a:t>
            </a:r>
            <a:endParaRPr lang="de-DE"/>
          </a:p>
        </p:txBody>
      </p:sp>
      <p:sp>
        <p:nvSpPr>
          <p:cNvPr id="8" name="Rechteck 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für den Lebensmittelhandel</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Erzeugnisse mit Hafer im Lebensmittelhandel</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268760"/>
            <a:ext cx="7632848" cy="4896520"/>
          </a:xfrm>
        </p:spPr>
        <p:txBody>
          <a:bodyPr/>
          <a:lstStyle/>
          <a:p>
            <a:pPr>
              <a:spcBef>
                <a:spcPts val="0"/>
              </a:spcBef>
              <a:buClr>
                <a:srgbClr val="A32730"/>
              </a:buClr>
              <a:buFont typeface="Arial" charset="0"/>
              <a:buNone/>
            </a:pPr>
            <a:r>
              <a:rPr lang="de-DE" sz="1600" dirty="0" smtClean="0"/>
              <a:t>Frage 8</a:t>
            </a:r>
          </a:p>
          <a:p>
            <a:pPr>
              <a:spcBef>
                <a:spcPts val="0"/>
              </a:spcBef>
              <a:buClr>
                <a:srgbClr val="A32730"/>
              </a:buClr>
              <a:buFont typeface="Arial" charset="0"/>
              <a:buNone/>
            </a:pPr>
            <a:r>
              <a:rPr lang="de-DE" sz="1600" dirty="0" smtClean="0"/>
              <a:t>In welchem Sortimentsbereich sollten kernige und zarte Haferflocken platziert werden?</a:t>
            </a:r>
          </a:p>
          <a:p>
            <a:pPr marL="457200" indent="-457200">
              <a:spcBef>
                <a:spcPts val="0"/>
              </a:spcBef>
              <a:buClr>
                <a:srgbClr val="A32730"/>
              </a:buClr>
              <a:buFont typeface="+mj-lt"/>
              <a:buAutoNum type="alphaLcParenR"/>
            </a:pPr>
            <a:r>
              <a:rPr lang="de-DE" sz="1600" dirty="0" smtClean="0"/>
              <a:t>Frühstücksprodukte, Müsli, Cerealien</a:t>
            </a:r>
          </a:p>
          <a:p>
            <a:pPr marL="457200" indent="-457200">
              <a:spcBef>
                <a:spcPts val="0"/>
              </a:spcBef>
              <a:buClr>
                <a:srgbClr val="A32730"/>
              </a:buClr>
              <a:buFont typeface="+mj-lt"/>
              <a:buAutoNum type="alphaLcParenR"/>
            </a:pPr>
            <a:r>
              <a:rPr lang="de-DE" sz="1600" dirty="0" smtClean="0"/>
              <a:t>Nährmittel (Reis usw.)</a:t>
            </a:r>
          </a:p>
          <a:p>
            <a:pPr marL="457200" indent="-457200">
              <a:spcBef>
                <a:spcPts val="0"/>
              </a:spcBef>
              <a:buClr>
                <a:srgbClr val="A32730"/>
              </a:buClr>
              <a:buFont typeface="+mj-lt"/>
              <a:buAutoNum type="alphaLcParenR"/>
            </a:pPr>
            <a:r>
              <a:rPr lang="de-DE" sz="1600" dirty="0" smtClean="0"/>
              <a:t>Babynahrung</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r>
              <a:rPr lang="de-DE" sz="1600" dirty="0" smtClean="0"/>
              <a:t>Frage 9</a:t>
            </a:r>
          </a:p>
          <a:p>
            <a:pPr marL="457200" indent="-457200">
              <a:spcBef>
                <a:spcPts val="0"/>
              </a:spcBef>
              <a:buClr>
                <a:srgbClr val="A32730"/>
              </a:buClr>
              <a:buNone/>
            </a:pPr>
            <a:r>
              <a:rPr lang="de-DE" sz="1600" dirty="0" smtClean="0"/>
              <a:t>Wovor sollten Haferprodukte im Markt geschützt werden? (mehrere Antworten möglich)</a:t>
            </a:r>
          </a:p>
          <a:p>
            <a:pPr marL="457200" indent="-457200">
              <a:spcBef>
                <a:spcPts val="0"/>
              </a:spcBef>
              <a:buClr>
                <a:srgbClr val="A32730"/>
              </a:buClr>
              <a:buFont typeface="+mj-lt"/>
              <a:buAutoNum type="alphaLcParenR"/>
            </a:pPr>
            <a:r>
              <a:rPr lang="de-DE" sz="1600" dirty="0" smtClean="0"/>
              <a:t>Verbrauchern</a:t>
            </a:r>
          </a:p>
          <a:p>
            <a:pPr marL="457200" indent="-457200">
              <a:spcBef>
                <a:spcPts val="0"/>
              </a:spcBef>
              <a:buClr>
                <a:srgbClr val="A32730"/>
              </a:buClr>
              <a:buFont typeface="+mj-lt"/>
              <a:buAutoNum type="alphaLcParenR"/>
            </a:pPr>
            <a:r>
              <a:rPr lang="de-DE" sz="1600" dirty="0" smtClean="0"/>
              <a:t>Stark duftende Produkte</a:t>
            </a:r>
          </a:p>
          <a:p>
            <a:pPr marL="457200" indent="-457200">
              <a:spcBef>
                <a:spcPts val="0"/>
              </a:spcBef>
              <a:buClr>
                <a:srgbClr val="A32730"/>
              </a:buClr>
              <a:buFont typeface="+mj-lt"/>
              <a:buAutoNum type="alphaLcParenR"/>
            </a:pPr>
            <a:r>
              <a:rPr lang="de-DE" sz="1600" dirty="0" smtClean="0"/>
              <a:t>Feuchtigkeit</a:t>
            </a:r>
          </a:p>
          <a:p>
            <a:pPr marL="457200" indent="-457200">
              <a:spcBef>
                <a:spcPts val="0"/>
              </a:spcBef>
              <a:buClr>
                <a:srgbClr val="A32730"/>
              </a:buClr>
              <a:buNone/>
            </a:pPr>
            <a:endParaRPr lang="de-DE" sz="1600" dirty="0" smtClean="0"/>
          </a:p>
          <a:p>
            <a:pPr marL="457200" indent="-457200">
              <a:spcBef>
                <a:spcPts val="0"/>
              </a:spcBef>
              <a:buClr>
                <a:srgbClr val="A32730"/>
              </a:buClr>
              <a:buNone/>
            </a:pPr>
            <a:r>
              <a:rPr lang="de-DE" sz="1600" dirty="0" smtClean="0"/>
              <a:t>Frage 10</a:t>
            </a:r>
          </a:p>
          <a:p>
            <a:pPr marL="457200" indent="-457200">
              <a:spcBef>
                <a:spcPts val="0"/>
              </a:spcBef>
              <a:buClr>
                <a:srgbClr val="A32730"/>
              </a:buClr>
              <a:buNone/>
            </a:pPr>
            <a:r>
              <a:rPr lang="de-DE" sz="1600" dirty="0" smtClean="0"/>
              <a:t>Können Haferprodukte im </a:t>
            </a:r>
            <a:r>
              <a:rPr lang="de-DE" sz="1600" dirty="0" err="1" smtClean="0"/>
              <a:t>glutenfreien</a:t>
            </a:r>
            <a:r>
              <a:rPr lang="de-DE" sz="1600" dirty="0" smtClean="0"/>
              <a:t> Sortimentsbereich platziert werden?</a:t>
            </a:r>
          </a:p>
          <a:p>
            <a:pPr marL="457200" indent="-457200">
              <a:spcBef>
                <a:spcPts val="0"/>
              </a:spcBef>
              <a:buClr>
                <a:srgbClr val="A32730"/>
              </a:buClr>
              <a:buFont typeface="+mj-lt"/>
              <a:buAutoNum type="alphaLcParenR"/>
            </a:pPr>
            <a:r>
              <a:rPr lang="de-DE" sz="1600" dirty="0" smtClean="0"/>
              <a:t>Nein, gar keine</a:t>
            </a:r>
          </a:p>
          <a:p>
            <a:pPr marL="457200" indent="-457200">
              <a:spcBef>
                <a:spcPts val="0"/>
              </a:spcBef>
              <a:buClr>
                <a:srgbClr val="A32730"/>
              </a:buClr>
              <a:buFont typeface="+mj-lt"/>
              <a:buAutoNum type="alphaLcParenR"/>
            </a:pPr>
            <a:r>
              <a:rPr lang="de-DE" sz="1600" dirty="0" smtClean="0"/>
              <a:t>Ja, alle</a:t>
            </a:r>
          </a:p>
          <a:p>
            <a:pPr marL="457200" indent="-457200">
              <a:spcBef>
                <a:spcPts val="0"/>
              </a:spcBef>
              <a:buClr>
                <a:srgbClr val="A32730"/>
              </a:buClr>
              <a:buFont typeface="+mj-lt"/>
              <a:buAutoNum type="alphaLcParenR"/>
            </a:pPr>
            <a:r>
              <a:rPr lang="de-DE" sz="1600" dirty="0" smtClean="0"/>
              <a:t>Ja, aber nur wenn die Aufschrift „</a:t>
            </a:r>
            <a:r>
              <a:rPr lang="de-DE" sz="1600" dirty="0" err="1" smtClean="0"/>
              <a:t>glutenfrei</a:t>
            </a:r>
            <a:r>
              <a:rPr lang="de-DE" sz="1600" dirty="0" smtClean="0"/>
              <a:t>“ auf der Verpackung aufgebracht ist</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endParaRPr lang="de-DE" sz="1600" dirty="0" smtClean="0"/>
          </a:p>
          <a:p>
            <a:pPr>
              <a:spcBef>
                <a:spcPts val="0"/>
              </a:spcBef>
              <a:buClr>
                <a:srgbClr val="A32730"/>
              </a:buClr>
              <a:buNone/>
            </a:pPr>
            <a:endParaRPr lang="de-DE" sz="1600" dirty="0" smtClean="0"/>
          </a:p>
          <a:p>
            <a:pPr>
              <a:spcBef>
                <a:spcPts val="0"/>
              </a:spcBef>
              <a:buClr>
                <a:srgbClr val="A32730"/>
              </a:buClr>
              <a:buFont typeface="Wingdings" pitchFamily="2" charset="2"/>
              <a:buChar char="§"/>
            </a:pPr>
            <a:endParaRPr lang="de-DE" sz="1600" dirty="0" smtClean="0"/>
          </a:p>
        </p:txBody>
      </p:sp>
      <p:sp>
        <p:nvSpPr>
          <p:cNvPr id="4" name="Foliennummernplatzhalter 3"/>
          <p:cNvSpPr>
            <a:spLocks noGrp="1"/>
          </p:cNvSpPr>
          <p:nvPr>
            <p:ph type="sldNum" sz="quarter" idx="11"/>
          </p:nvPr>
        </p:nvSpPr>
        <p:spPr/>
        <p:txBody>
          <a:bodyPr/>
          <a:lstStyle/>
          <a:p>
            <a:pPr>
              <a:defRPr/>
            </a:pPr>
            <a:fld id="{FEB284F8-7EBF-4EFA-883B-5637F75377FE}" type="slidenum">
              <a:rPr lang="de-DE" smtClean="0"/>
              <a:pPr>
                <a:defRPr/>
              </a:pPr>
              <a:t>29</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6" name="Rechteck 5"/>
          <p:cNvSpPr/>
          <p:nvPr/>
        </p:nvSpPr>
        <p:spPr>
          <a:xfrm>
            <a:off x="35496" y="44624"/>
            <a:ext cx="7272808" cy="1008112"/>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i="1" dirty="0" smtClean="0">
                <a:solidFill>
                  <a:schemeClr val="tx1"/>
                </a:solidFill>
              </a:rPr>
              <a:t>Haben Sie‘s behalten?</a:t>
            </a:r>
          </a:p>
          <a:p>
            <a:r>
              <a:rPr lang="de-DE" sz="2800" b="1" dirty="0" smtClean="0">
                <a:solidFill>
                  <a:schemeClr val="tx1"/>
                </a:solidFill>
              </a:rPr>
              <a:t>Testen Sie Ihr Wissen aus diesem Kapitel!</a:t>
            </a:r>
          </a:p>
          <a:p>
            <a:pPr algn="r"/>
            <a:r>
              <a:rPr lang="de-DE" sz="1200" i="1" dirty="0" smtClean="0">
                <a:solidFill>
                  <a:schemeClr val="tx1"/>
                </a:solidFill>
              </a:rPr>
              <a:t>Die Lösungen finden Sie auf Seite 52.</a:t>
            </a:r>
            <a:endParaRPr lang="de-DE" sz="1200" i="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07504" y="908720"/>
            <a:ext cx="7200800" cy="432048"/>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70" name="Inhaltsplatzhalter 2"/>
          <p:cNvSpPr>
            <a:spLocks noGrp="1"/>
          </p:cNvSpPr>
          <p:nvPr>
            <p:ph idx="1"/>
          </p:nvPr>
        </p:nvSpPr>
        <p:spPr>
          <a:xfrm>
            <a:off x="251520" y="980728"/>
            <a:ext cx="7560840" cy="5544616"/>
          </a:xfrm>
        </p:spPr>
        <p:txBody>
          <a:bodyPr/>
          <a:lstStyle/>
          <a:p>
            <a:pPr marL="457200" indent="-457200" eaLnBrk="1" hangingPunct="1">
              <a:spcBef>
                <a:spcPts val="700"/>
              </a:spcBef>
              <a:buFont typeface="+mj-lt"/>
              <a:buAutoNum type="arabicParenBoth"/>
            </a:pPr>
            <a:r>
              <a:rPr lang="de-DE" sz="1800" b="1" dirty="0" smtClean="0"/>
              <a:t>Hafer – Natur pur				</a:t>
            </a:r>
          </a:p>
          <a:p>
            <a:pPr marL="457200" indent="-457200" eaLnBrk="1" hangingPunct="1">
              <a:spcBef>
                <a:spcPts val="700"/>
              </a:spcBef>
              <a:buFont typeface="+mj-lt"/>
              <a:buAutoNum type="arabicParenBoth"/>
            </a:pPr>
            <a:r>
              <a:rPr lang="de-DE" sz="1800" dirty="0" smtClean="0"/>
              <a:t>Vom Haferkorn (nicht nur) zur Haferflocke			</a:t>
            </a:r>
          </a:p>
          <a:p>
            <a:pPr marL="457200" indent="-457200" eaLnBrk="1" hangingPunct="1">
              <a:spcBef>
                <a:spcPts val="700"/>
              </a:spcBef>
              <a:buFont typeface="+mj-lt"/>
              <a:buAutoNum type="arabicParenBoth"/>
            </a:pPr>
            <a:r>
              <a:rPr lang="de-DE" sz="1800" dirty="0" smtClean="0"/>
              <a:t>Die Nährstoffe im Hafer 		</a:t>
            </a:r>
          </a:p>
          <a:p>
            <a:pPr marL="457200" indent="-457200" eaLnBrk="1" hangingPunct="1">
              <a:spcBef>
                <a:spcPts val="700"/>
              </a:spcBef>
              <a:buFont typeface="+mj-lt"/>
              <a:buAutoNum type="arabicParenBoth"/>
            </a:pPr>
            <a:r>
              <a:rPr lang="de-DE" sz="1800" dirty="0" smtClean="0"/>
              <a:t>Hafer im Lebensmittelhandel				</a:t>
            </a:r>
          </a:p>
          <a:p>
            <a:pPr marL="457200" indent="-457200" eaLnBrk="1" hangingPunct="1">
              <a:spcBef>
                <a:spcPts val="700"/>
              </a:spcBef>
              <a:buFont typeface="+mj-lt"/>
              <a:buAutoNum type="arabicParenBoth"/>
            </a:pPr>
            <a:r>
              <a:rPr lang="de-DE" sz="1800" dirty="0" smtClean="0"/>
              <a:t>Hafer in der Bäckerei					</a:t>
            </a:r>
          </a:p>
          <a:p>
            <a:pPr marL="457200" indent="-457200" eaLnBrk="1" hangingPunct="1">
              <a:spcBef>
                <a:spcPts val="700"/>
              </a:spcBef>
              <a:buFont typeface="+mj-lt"/>
              <a:buAutoNum type="arabicParenBoth"/>
            </a:pPr>
            <a:r>
              <a:rPr lang="de-DE" sz="1800" dirty="0" smtClean="0"/>
              <a:t>Hafer in der Gastronomie				</a:t>
            </a:r>
          </a:p>
          <a:p>
            <a:pPr marL="457200" indent="-457200" eaLnBrk="1" hangingPunct="1">
              <a:spcBef>
                <a:spcPts val="700"/>
              </a:spcBef>
              <a:buFont typeface="+mj-lt"/>
              <a:buAutoNum type="arabicParenBoth"/>
            </a:pPr>
            <a:r>
              <a:rPr lang="de-DE" sz="1800" dirty="0" smtClean="0"/>
              <a:t>Hafer im Alltag der Verbraucher				</a:t>
            </a:r>
          </a:p>
          <a:p>
            <a:pPr marL="457200" indent="-457200" eaLnBrk="1" hangingPunct="1">
              <a:spcBef>
                <a:spcPts val="700"/>
              </a:spcBef>
              <a:buFont typeface="+mj-lt"/>
              <a:buAutoNum type="arabicParenBoth"/>
            </a:pPr>
            <a:r>
              <a:rPr lang="de-DE" sz="1800" dirty="0" smtClean="0"/>
              <a:t>Vorstellung Informationsbroschüren und Website		</a:t>
            </a:r>
          </a:p>
          <a:p>
            <a:pPr marL="457200" indent="-457200" eaLnBrk="1" hangingPunct="1">
              <a:spcBef>
                <a:spcPts val="700"/>
              </a:spcBef>
              <a:buFont typeface="+mj-lt"/>
              <a:buAutoNum type="arabicParenBoth"/>
            </a:pPr>
            <a:r>
              <a:rPr lang="de-DE" sz="1800" dirty="0" smtClean="0"/>
              <a:t>TOP-Fakten für das kurze Kundengespräch			</a:t>
            </a:r>
          </a:p>
          <a:p>
            <a:pPr marL="457200" indent="-457200" eaLnBrk="1" hangingPunct="1">
              <a:spcBef>
                <a:spcPts val="700"/>
              </a:spcBef>
              <a:buFont typeface="+mj-lt"/>
              <a:buAutoNum type="arabicParenBoth"/>
            </a:pPr>
            <a:r>
              <a:rPr lang="de-DE" sz="1800" dirty="0" smtClean="0"/>
              <a:t>Lösungen zu den Testfragen zum Abschluss der Kapitel	</a:t>
            </a:r>
          </a:p>
          <a:p>
            <a:pPr marL="457200" indent="-457200" eaLnBrk="1" hangingPunct="1">
              <a:buFont typeface="+mj-lt"/>
              <a:buAutoNum type="arabicParenBoth"/>
            </a:pPr>
            <a:endParaRPr lang="de-DE" sz="1800" dirty="0" smtClean="0"/>
          </a:p>
          <a:p>
            <a:pPr marL="457200" indent="-457200" eaLnBrk="1" hangingPunct="1">
              <a:buFont typeface="+mj-lt"/>
              <a:buAutoNum type="arabicParenBoth"/>
            </a:pPr>
            <a:endParaRPr lang="de-DE" sz="1800" dirty="0" smtClean="0"/>
          </a:p>
          <a:p>
            <a:pPr marL="457200" indent="-457200" eaLnBrk="1" hangingPunct="1">
              <a:buNone/>
            </a:pPr>
            <a:r>
              <a:rPr lang="de-DE" sz="1800" dirty="0" smtClean="0"/>
              <a:t>	</a:t>
            </a:r>
          </a:p>
        </p:txBody>
      </p:sp>
      <p:sp>
        <p:nvSpPr>
          <p:cNvPr id="4" name="Foliennummernplatzhalter 3"/>
          <p:cNvSpPr>
            <a:spLocks noGrp="1"/>
          </p:cNvSpPr>
          <p:nvPr>
            <p:ph type="sldNum" sz="quarter" idx="11"/>
          </p:nvPr>
        </p:nvSpPr>
        <p:spPr/>
        <p:txBody>
          <a:bodyPr/>
          <a:lstStyle/>
          <a:p>
            <a:pPr>
              <a:defRPr/>
            </a:pPr>
            <a:fld id="{D8C0327C-B9FD-40ED-9627-147A682AFA97}" type="slidenum">
              <a:rPr lang="de-DE" smtClean="0"/>
              <a:pPr>
                <a:defRPr/>
              </a:pPr>
              <a:t>3</a:t>
            </a:fld>
            <a:endParaRPr lang="de-DE"/>
          </a:p>
        </p:txBody>
      </p:sp>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Inhaltsverzeichnis</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07504" y="2420888"/>
            <a:ext cx="7200800" cy="432048"/>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70" name="Inhaltsplatzhalter 2"/>
          <p:cNvSpPr>
            <a:spLocks noGrp="1"/>
          </p:cNvSpPr>
          <p:nvPr>
            <p:ph idx="1"/>
          </p:nvPr>
        </p:nvSpPr>
        <p:spPr>
          <a:xfrm>
            <a:off x="251520" y="980728"/>
            <a:ext cx="7560840" cy="5544616"/>
          </a:xfrm>
        </p:spPr>
        <p:txBody>
          <a:bodyPr/>
          <a:lstStyle/>
          <a:p>
            <a:pPr marL="457200" indent="-457200" eaLnBrk="1" hangingPunct="1">
              <a:spcBef>
                <a:spcPts val="700"/>
              </a:spcBef>
              <a:buFont typeface="+mj-lt"/>
              <a:buAutoNum type="arabicParenBoth"/>
            </a:pPr>
            <a:r>
              <a:rPr lang="de-DE" sz="1800" dirty="0" smtClean="0"/>
              <a:t>Hafer – Natur pur				</a:t>
            </a:r>
          </a:p>
          <a:p>
            <a:pPr marL="457200" indent="-457200" eaLnBrk="1" hangingPunct="1">
              <a:spcBef>
                <a:spcPts val="700"/>
              </a:spcBef>
              <a:buFont typeface="+mj-lt"/>
              <a:buAutoNum type="arabicParenBoth"/>
            </a:pPr>
            <a:r>
              <a:rPr lang="de-DE" sz="1800" dirty="0" smtClean="0"/>
              <a:t>Vom Haferkorn (nicht nur) zur Haferflocke			</a:t>
            </a:r>
          </a:p>
          <a:p>
            <a:pPr marL="457200" indent="-457200" eaLnBrk="1" hangingPunct="1">
              <a:spcBef>
                <a:spcPts val="700"/>
              </a:spcBef>
              <a:buFont typeface="+mj-lt"/>
              <a:buAutoNum type="arabicParenBoth"/>
            </a:pPr>
            <a:r>
              <a:rPr lang="de-DE" sz="1800" dirty="0" smtClean="0"/>
              <a:t>Die Nährstoffe im Hafer 		</a:t>
            </a:r>
          </a:p>
          <a:p>
            <a:pPr marL="457200" indent="-457200" eaLnBrk="1" hangingPunct="1">
              <a:spcBef>
                <a:spcPts val="700"/>
              </a:spcBef>
              <a:buFont typeface="+mj-lt"/>
              <a:buAutoNum type="arabicParenBoth"/>
            </a:pPr>
            <a:r>
              <a:rPr lang="de-DE" sz="1800" dirty="0" smtClean="0"/>
              <a:t>Hafer im Lebensmittelhandel				</a:t>
            </a:r>
          </a:p>
          <a:p>
            <a:pPr marL="457200" indent="-457200" eaLnBrk="1" hangingPunct="1">
              <a:spcBef>
                <a:spcPts val="700"/>
              </a:spcBef>
              <a:buFont typeface="+mj-lt"/>
              <a:buAutoNum type="arabicParenBoth"/>
            </a:pPr>
            <a:r>
              <a:rPr lang="de-DE" sz="1800" b="1" dirty="0" smtClean="0"/>
              <a:t>Hafer in der Bäckerei</a:t>
            </a:r>
            <a:r>
              <a:rPr lang="de-DE" sz="1800" dirty="0" smtClean="0"/>
              <a:t>					</a:t>
            </a:r>
          </a:p>
          <a:p>
            <a:pPr marL="457200" indent="-457200" eaLnBrk="1" hangingPunct="1">
              <a:spcBef>
                <a:spcPts val="700"/>
              </a:spcBef>
              <a:buFont typeface="+mj-lt"/>
              <a:buAutoNum type="arabicParenBoth"/>
            </a:pPr>
            <a:r>
              <a:rPr lang="de-DE" sz="1800" dirty="0" smtClean="0"/>
              <a:t>Hafer in der Gastronomie				</a:t>
            </a:r>
          </a:p>
          <a:p>
            <a:pPr marL="457200" indent="-457200" eaLnBrk="1" hangingPunct="1">
              <a:spcBef>
                <a:spcPts val="700"/>
              </a:spcBef>
              <a:buFont typeface="+mj-lt"/>
              <a:buAutoNum type="arabicParenBoth"/>
            </a:pPr>
            <a:r>
              <a:rPr lang="de-DE" sz="1800" dirty="0" smtClean="0"/>
              <a:t>Hafer im Alltag der Verbraucher				</a:t>
            </a:r>
          </a:p>
          <a:p>
            <a:pPr marL="457200" indent="-457200" eaLnBrk="1" hangingPunct="1">
              <a:spcBef>
                <a:spcPts val="700"/>
              </a:spcBef>
              <a:buFont typeface="+mj-lt"/>
              <a:buAutoNum type="arabicParenBoth"/>
            </a:pPr>
            <a:r>
              <a:rPr lang="de-DE" sz="1800" dirty="0" smtClean="0"/>
              <a:t>Vorstellung Informationsbroschüren und Website		</a:t>
            </a:r>
          </a:p>
          <a:p>
            <a:pPr marL="457200" indent="-457200" eaLnBrk="1" hangingPunct="1">
              <a:spcBef>
                <a:spcPts val="700"/>
              </a:spcBef>
              <a:buFont typeface="+mj-lt"/>
              <a:buAutoNum type="arabicParenBoth"/>
            </a:pPr>
            <a:r>
              <a:rPr lang="de-DE" sz="1800" dirty="0" smtClean="0"/>
              <a:t>TOP-Fakten für das kurze Kundengespräch			</a:t>
            </a:r>
          </a:p>
          <a:p>
            <a:pPr marL="457200" indent="-457200" eaLnBrk="1" hangingPunct="1">
              <a:spcBef>
                <a:spcPts val="700"/>
              </a:spcBef>
              <a:buFont typeface="+mj-lt"/>
              <a:buAutoNum type="arabicParenBoth"/>
            </a:pPr>
            <a:r>
              <a:rPr lang="de-DE" sz="1800" dirty="0" smtClean="0"/>
              <a:t>Lösungen zu den Testfragen zum Abschluss der Kapitel	</a:t>
            </a:r>
          </a:p>
          <a:p>
            <a:pPr marL="457200" indent="-457200" eaLnBrk="1" hangingPunct="1">
              <a:buFont typeface="+mj-lt"/>
              <a:buAutoNum type="arabicParenBoth"/>
            </a:pPr>
            <a:endParaRPr lang="de-DE" sz="1800" dirty="0" smtClean="0"/>
          </a:p>
          <a:p>
            <a:pPr marL="457200" indent="-457200" eaLnBrk="1" hangingPunct="1">
              <a:buFont typeface="+mj-lt"/>
              <a:buAutoNum type="arabicParenBoth"/>
            </a:pPr>
            <a:endParaRPr lang="de-DE" sz="1800" dirty="0" smtClean="0"/>
          </a:p>
          <a:p>
            <a:pPr marL="457200" indent="-457200" eaLnBrk="1" hangingPunct="1">
              <a:buNone/>
            </a:pPr>
            <a:r>
              <a:rPr lang="de-DE" sz="1800" dirty="0" smtClean="0"/>
              <a:t>	</a:t>
            </a:r>
          </a:p>
        </p:txBody>
      </p:sp>
      <p:sp>
        <p:nvSpPr>
          <p:cNvPr id="4" name="Foliennummernplatzhalter 3"/>
          <p:cNvSpPr>
            <a:spLocks noGrp="1"/>
          </p:cNvSpPr>
          <p:nvPr>
            <p:ph type="sldNum" sz="quarter" idx="11"/>
          </p:nvPr>
        </p:nvSpPr>
        <p:spPr/>
        <p:txBody>
          <a:bodyPr/>
          <a:lstStyle/>
          <a:p>
            <a:pPr>
              <a:defRPr/>
            </a:pPr>
            <a:fld id="{D8C0327C-B9FD-40ED-9627-147A682AFA97}" type="slidenum">
              <a:rPr lang="de-DE" smtClean="0"/>
              <a:pPr>
                <a:defRPr/>
              </a:pPr>
              <a:t>30</a:t>
            </a:fld>
            <a:endParaRPr lang="de-DE"/>
          </a:p>
        </p:txBody>
      </p:sp>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Inhaltsverzeichnis</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Inhaltsplatzhalter 2"/>
          <p:cNvSpPr>
            <a:spLocks noGrp="1"/>
          </p:cNvSpPr>
          <p:nvPr>
            <p:ph idx="1"/>
          </p:nvPr>
        </p:nvSpPr>
        <p:spPr>
          <a:xfrm>
            <a:off x="323850" y="908050"/>
            <a:ext cx="6985000" cy="5689600"/>
          </a:xfrm>
        </p:spPr>
        <p:txBody>
          <a:bodyPr/>
          <a:lstStyle/>
          <a:p>
            <a:pPr>
              <a:spcBef>
                <a:spcPts val="400"/>
              </a:spcBef>
              <a:buClr>
                <a:srgbClr val="A32730"/>
              </a:buClr>
            </a:pPr>
            <a:r>
              <a:rPr lang="de-DE" sz="2000" dirty="0" smtClean="0"/>
              <a:t>Hafermühlen, die auf Brote und Backwaren ausgerichtet sind, bieten unterschiedliche Erzeugnisse mit Hafer an: </a:t>
            </a:r>
            <a:br>
              <a:rPr lang="de-DE" sz="2000" dirty="0" smtClean="0"/>
            </a:br>
            <a:r>
              <a:rPr lang="de-DE" sz="2000" b="1" dirty="0" smtClean="0">
                <a:solidFill>
                  <a:srgbClr val="A32730"/>
                </a:solidFill>
              </a:rPr>
              <a:t>Mehle, Backmischungen, Konzentrate, Backmittel, Teige …</a:t>
            </a:r>
            <a:endParaRPr lang="de-DE" sz="2000" dirty="0" smtClean="0"/>
          </a:p>
          <a:p>
            <a:pPr>
              <a:spcBef>
                <a:spcPts val="400"/>
              </a:spcBef>
              <a:buClr>
                <a:srgbClr val="A32730"/>
              </a:buClr>
            </a:pPr>
            <a:r>
              <a:rPr lang="de-DE" sz="2000" dirty="0" smtClean="0"/>
              <a:t>Hafer enthält kaum Klebereiweiß bzw. Gluten und besitzt nur ein geringes Gashaltevermögen. </a:t>
            </a:r>
            <a:r>
              <a:rPr lang="de-DE" sz="2000" b="1" dirty="0" smtClean="0">
                <a:solidFill>
                  <a:srgbClr val="A32730"/>
                </a:solidFill>
              </a:rPr>
              <a:t>Daher kann der Haferanteil in Backwaren nur 20 bis 30 % betragen.</a:t>
            </a:r>
          </a:p>
          <a:p>
            <a:pPr>
              <a:spcBef>
                <a:spcPts val="400"/>
              </a:spcBef>
              <a:buClr>
                <a:srgbClr val="A32730"/>
              </a:buClr>
              <a:buFont typeface="Arial" charset="0"/>
              <a:buNone/>
            </a:pPr>
            <a:endParaRPr lang="de-DE" sz="800" dirty="0" smtClean="0"/>
          </a:p>
          <a:p>
            <a:pPr>
              <a:spcBef>
                <a:spcPts val="400"/>
              </a:spcBef>
              <a:buClr>
                <a:srgbClr val="A32730"/>
              </a:buClr>
              <a:buFont typeface="Arial" charset="0"/>
              <a:buNone/>
            </a:pPr>
            <a:r>
              <a:rPr lang="de-DE" sz="2000" b="1" dirty="0" smtClean="0">
                <a:solidFill>
                  <a:srgbClr val="A32730"/>
                </a:solidFill>
              </a:rPr>
              <a:t>Leitsätze für Brot und Kleingebäck:</a:t>
            </a:r>
          </a:p>
          <a:p>
            <a:pPr>
              <a:spcBef>
                <a:spcPts val="400"/>
              </a:spcBef>
              <a:buClr>
                <a:srgbClr val="A32730"/>
              </a:buClr>
            </a:pPr>
            <a:r>
              <a:rPr lang="de-DE" sz="2000" dirty="0" smtClean="0"/>
              <a:t>Hafer ist eine sogenannte „andere Getreideart“</a:t>
            </a:r>
          </a:p>
          <a:p>
            <a:pPr>
              <a:spcBef>
                <a:spcPts val="400"/>
              </a:spcBef>
              <a:buClr>
                <a:srgbClr val="A32730"/>
              </a:buClr>
            </a:pPr>
            <a:r>
              <a:rPr lang="de-DE" sz="2000" dirty="0" smtClean="0"/>
              <a:t>Haferbrot / -brötchen: mind. 20 % Anteil an Hafererzeugnissen</a:t>
            </a:r>
          </a:p>
          <a:p>
            <a:pPr>
              <a:spcBef>
                <a:spcPts val="400"/>
              </a:spcBef>
              <a:buClr>
                <a:srgbClr val="A32730"/>
              </a:buClr>
            </a:pPr>
            <a:r>
              <a:rPr lang="de-DE" sz="2000" dirty="0" smtClean="0"/>
              <a:t>Hafervollkornbrot/ -brötchen: mind. 20 % Anteil an Hafer-</a:t>
            </a:r>
            <a:r>
              <a:rPr lang="de-DE" sz="2000" dirty="0" err="1" smtClean="0"/>
              <a:t>vollkornerzeugnissen</a:t>
            </a:r>
            <a:r>
              <a:rPr lang="de-DE" sz="2000" dirty="0" smtClean="0"/>
              <a:t> und mind. 90 % Vollkornerzeugnisse insgesamt</a:t>
            </a:r>
          </a:p>
          <a:p>
            <a:pPr>
              <a:spcBef>
                <a:spcPts val="400"/>
              </a:spcBef>
              <a:buClr>
                <a:srgbClr val="A32730"/>
              </a:buClr>
            </a:pPr>
            <a:r>
              <a:rPr lang="de-DE" sz="2000" dirty="0" smtClean="0"/>
              <a:t>Hafer ist auch in Mehrkornbroten zu verwenden</a:t>
            </a:r>
          </a:p>
          <a:p>
            <a:pPr>
              <a:spcBef>
                <a:spcPts val="400"/>
              </a:spcBef>
              <a:buClr>
                <a:srgbClr val="A32730"/>
              </a:buClr>
            </a:pPr>
            <a:endParaRPr lang="de-DE" sz="800" dirty="0" smtClean="0"/>
          </a:p>
          <a:p>
            <a:pPr>
              <a:spcBef>
                <a:spcPts val="400"/>
              </a:spcBef>
              <a:buClr>
                <a:srgbClr val="A32730"/>
              </a:buClr>
            </a:pPr>
            <a:r>
              <a:rPr lang="de-DE" sz="2000" b="1" dirty="0" smtClean="0">
                <a:solidFill>
                  <a:srgbClr val="A32730"/>
                </a:solidFill>
              </a:rPr>
              <a:t>Dank seiner ernährungsphysiologischen sowie </a:t>
            </a:r>
            <a:r>
              <a:rPr lang="de-DE" sz="2000" b="1" dirty="0" err="1" smtClean="0">
                <a:solidFill>
                  <a:srgbClr val="A32730"/>
                </a:solidFill>
              </a:rPr>
              <a:t>lebensmittel</a:t>
            </a:r>
            <a:r>
              <a:rPr lang="de-DE" sz="2000" b="1" dirty="0" smtClean="0">
                <a:solidFill>
                  <a:srgbClr val="A32730"/>
                </a:solidFill>
              </a:rPr>
              <a:t>-technologischen Eigenschaften ist Hafer für die Bäckerei interessant!</a:t>
            </a:r>
          </a:p>
          <a:p>
            <a:pPr>
              <a:spcBef>
                <a:spcPts val="400"/>
              </a:spcBef>
              <a:buClr>
                <a:srgbClr val="A32730"/>
              </a:buClr>
            </a:pPr>
            <a:endParaRPr lang="de-DE" sz="2000" dirty="0" smtClean="0"/>
          </a:p>
          <a:p>
            <a:pPr>
              <a:spcBef>
                <a:spcPts val="400"/>
              </a:spcBef>
              <a:buClr>
                <a:srgbClr val="A32730"/>
              </a:buClr>
              <a:buFont typeface="Arial" charset="0"/>
              <a:buNone/>
            </a:pPr>
            <a:endParaRPr lang="de-DE" sz="2000" dirty="0" smtClean="0"/>
          </a:p>
          <a:p>
            <a:pPr>
              <a:spcBef>
                <a:spcPts val="400"/>
              </a:spcBef>
              <a:buClr>
                <a:srgbClr val="A32730"/>
              </a:buClr>
              <a:buFont typeface="Wingdings" pitchFamily="2" charset="2"/>
              <a:buChar char="§"/>
            </a:pPr>
            <a:endParaRPr lang="de-DE" sz="2000" dirty="0" smtClean="0"/>
          </a:p>
          <a:p>
            <a:pPr>
              <a:spcBef>
                <a:spcPts val="400"/>
              </a:spcBef>
              <a:buClr>
                <a:srgbClr val="A32730"/>
              </a:buClr>
              <a:buFont typeface="Wingdings" pitchFamily="2" charset="2"/>
              <a:buChar char="§"/>
            </a:pPr>
            <a:endParaRPr lang="de-DE" sz="2000" dirty="0" smtClean="0"/>
          </a:p>
        </p:txBody>
      </p:sp>
      <p:sp>
        <p:nvSpPr>
          <p:cNvPr id="4" name="Foliennummernplatzhalter 3"/>
          <p:cNvSpPr>
            <a:spLocks noGrp="1"/>
          </p:cNvSpPr>
          <p:nvPr>
            <p:ph type="sldNum" sz="quarter" idx="11"/>
          </p:nvPr>
        </p:nvSpPr>
        <p:spPr/>
        <p:txBody>
          <a:bodyPr/>
          <a:lstStyle/>
          <a:p>
            <a:pPr>
              <a:defRPr/>
            </a:pPr>
            <a:fld id="{44AE9A46-5852-4FB3-8A2F-AA3CF7D240B3}" type="slidenum">
              <a:rPr lang="de-DE" smtClean="0"/>
              <a:pPr>
                <a:defRPr/>
              </a:pPr>
              <a:t>31</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11" name="Rechteck 10"/>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in der Bäckerei</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Einsatzmöglichkeiten und Potenzial von Hafer / I</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hteck 5"/>
          <p:cNvSpPr/>
          <p:nvPr/>
        </p:nvSpPr>
        <p:spPr>
          <a:xfrm>
            <a:off x="250825" y="2997200"/>
            <a:ext cx="7416800" cy="2592388"/>
          </a:xfrm>
          <a:prstGeom prst="rect">
            <a:avLst/>
          </a:prstGeom>
          <a:no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Inhaltsplatzhalter 2"/>
          <p:cNvSpPr>
            <a:spLocks noGrp="1"/>
          </p:cNvSpPr>
          <p:nvPr>
            <p:ph idx="1"/>
          </p:nvPr>
        </p:nvSpPr>
        <p:spPr>
          <a:xfrm>
            <a:off x="179388" y="981075"/>
            <a:ext cx="7272932" cy="5688013"/>
          </a:xfrm>
        </p:spPr>
        <p:txBody>
          <a:bodyPr/>
          <a:lstStyle/>
          <a:p>
            <a:pPr>
              <a:spcBef>
                <a:spcPts val="200"/>
              </a:spcBef>
              <a:buClr>
                <a:srgbClr val="A32730"/>
              </a:buClr>
            </a:pPr>
            <a:r>
              <a:rPr lang="de-DE" sz="2000" b="1" dirty="0" smtClean="0">
                <a:solidFill>
                  <a:srgbClr val="A32730"/>
                </a:solidFill>
              </a:rPr>
              <a:t>Hafer in Broten und Gebäck wertet Nährstoffprofil und Optik auf!</a:t>
            </a:r>
          </a:p>
          <a:p>
            <a:pPr>
              <a:spcBef>
                <a:spcPts val="200"/>
              </a:spcBef>
              <a:buClr>
                <a:srgbClr val="A32730"/>
              </a:buClr>
            </a:pPr>
            <a:endParaRPr lang="de-DE" sz="1000" b="1" dirty="0" smtClean="0">
              <a:solidFill>
                <a:srgbClr val="A32730"/>
              </a:solidFill>
            </a:endParaRPr>
          </a:p>
          <a:p>
            <a:pPr>
              <a:spcBef>
                <a:spcPts val="200"/>
              </a:spcBef>
              <a:buClr>
                <a:srgbClr val="A32730"/>
              </a:buClr>
            </a:pPr>
            <a:r>
              <a:rPr lang="de-DE" sz="2000" b="1" dirty="0" smtClean="0">
                <a:solidFill>
                  <a:srgbClr val="A32730"/>
                </a:solidFill>
              </a:rPr>
              <a:t>Im Teig von Brot und Brötchen:</a:t>
            </a:r>
          </a:p>
          <a:p>
            <a:pPr lvl="1">
              <a:spcBef>
                <a:spcPts val="200"/>
              </a:spcBef>
              <a:buClr>
                <a:srgbClr val="A32730"/>
              </a:buClr>
            </a:pPr>
            <a:r>
              <a:rPr lang="de-DE" sz="1800" dirty="0" smtClean="0"/>
              <a:t>Großblatt- und Kleinblatthaferflocken</a:t>
            </a:r>
          </a:p>
          <a:p>
            <a:pPr lvl="1">
              <a:spcBef>
                <a:spcPts val="200"/>
              </a:spcBef>
              <a:buClr>
                <a:srgbClr val="A32730"/>
              </a:buClr>
            </a:pPr>
            <a:r>
              <a:rPr lang="de-DE" sz="1800" dirty="0" smtClean="0"/>
              <a:t>Großblatthaferflocken sind im ausgebackenen Teig noch erkennbar und verleihen einen kernigen Charakter</a:t>
            </a:r>
          </a:p>
          <a:p>
            <a:pPr lvl="1">
              <a:spcBef>
                <a:spcPts val="200"/>
              </a:spcBef>
              <a:buClr>
                <a:srgbClr val="A32730"/>
              </a:buClr>
            </a:pPr>
            <a:r>
              <a:rPr lang="de-DE" sz="1800" dirty="0" smtClean="0"/>
              <a:t>Hafermehl und Haferkleie können ebenfalls verwendet werden; vor allem Haferkleie erhöht die Nährwerte, beide Produkte tragen jedoch nicht zur Optik bei</a:t>
            </a:r>
          </a:p>
          <a:p>
            <a:pPr>
              <a:spcBef>
                <a:spcPts val="200"/>
              </a:spcBef>
              <a:buClr>
                <a:srgbClr val="A32730"/>
              </a:buClr>
            </a:pPr>
            <a:r>
              <a:rPr lang="de-DE" sz="2000" b="1" dirty="0" smtClean="0">
                <a:solidFill>
                  <a:srgbClr val="A32730"/>
                </a:solidFill>
              </a:rPr>
              <a:t>Als Dekor von Brot und Brötchen:</a:t>
            </a:r>
          </a:p>
          <a:p>
            <a:pPr lvl="1">
              <a:spcBef>
                <a:spcPts val="200"/>
              </a:spcBef>
              <a:buClr>
                <a:srgbClr val="A32730"/>
              </a:buClr>
            </a:pPr>
            <a:r>
              <a:rPr lang="de-DE" sz="1800" dirty="0" smtClean="0"/>
              <a:t>vor allem Kleinblatthaferflocken</a:t>
            </a:r>
          </a:p>
          <a:p>
            <a:pPr lvl="1">
              <a:spcBef>
                <a:spcPts val="200"/>
              </a:spcBef>
              <a:buClr>
                <a:srgbClr val="A32730"/>
              </a:buClr>
            </a:pPr>
            <a:r>
              <a:rPr lang="de-DE" sz="1800" dirty="0" smtClean="0"/>
              <a:t>haften besser an der Kruste und wirken optisch schöner</a:t>
            </a:r>
            <a:endParaRPr lang="de-DE" sz="1600" dirty="0" smtClean="0"/>
          </a:p>
          <a:p>
            <a:pPr>
              <a:spcBef>
                <a:spcPts val="200"/>
              </a:spcBef>
              <a:buClr>
                <a:srgbClr val="A32730"/>
              </a:buClr>
            </a:pPr>
            <a:r>
              <a:rPr lang="de-DE" sz="2000" b="1" dirty="0" smtClean="0">
                <a:solidFill>
                  <a:srgbClr val="A32730"/>
                </a:solidFill>
              </a:rPr>
              <a:t>Zugabe von Hafer beeinflusst die Länge der Knetgänge:</a:t>
            </a:r>
          </a:p>
          <a:p>
            <a:pPr lvl="1">
              <a:spcBef>
                <a:spcPts val="200"/>
              </a:spcBef>
              <a:buClr>
                <a:srgbClr val="A32730"/>
              </a:buClr>
            </a:pPr>
            <a:r>
              <a:rPr lang="de-DE" sz="1800" dirty="0" smtClean="0"/>
              <a:t>je höher der Haferanteil, desto geringer muss die Knetintensität sein</a:t>
            </a:r>
          </a:p>
          <a:p>
            <a:pPr>
              <a:spcBef>
                <a:spcPts val="200"/>
              </a:spcBef>
              <a:buClr>
                <a:srgbClr val="A32730"/>
              </a:buClr>
            </a:pPr>
            <a:r>
              <a:rPr lang="de-DE" sz="2000" b="1" dirty="0" smtClean="0">
                <a:solidFill>
                  <a:srgbClr val="A32730"/>
                </a:solidFill>
              </a:rPr>
              <a:t>In Feingebäck:</a:t>
            </a:r>
          </a:p>
          <a:p>
            <a:pPr lvl="1">
              <a:spcBef>
                <a:spcPts val="200"/>
              </a:spcBef>
              <a:buClr>
                <a:srgbClr val="A32730"/>
              </a:buClr>
            </a:pPr>
            <a:r>
              <a:rPr lang="de-DE" sz="1800" dirty="0" smtClean="0"/>
              <a:t>Haferanteil kann 80-90 % betragen (Kleberqualität kaum relevant)</a:t>
            </a:r>
          </a:p>
          <a:p>
            <a:pPr lvl="1">
              <a:spcBef>
                <a:spcPts val="200"/>
              </a:spcBef>
              <a:buClr>
                <a:srgbClr val="A32730"/>
              </a:buClr>
            </a:pPr>
            <a:r>
              <a:rPr lang="de-DE" sz="1800" dirty="0" smtClean="0"/>
              <a:t>v. a. Kleinblatthaferflocken und Hafermehl </a:t>
            </a:r>
            <a:r>
              <a:rPr lang="de-DE" sz="1800" dirty="0" smtClean="0">
                <a:sym typeface="Wingdings" pitchFamily="2" charset="2"/>
              </a:rPr>
              <a:t> auch für Biskuit</a:t>
            </a:r>
            <a:endParaRPr lang="de-DE" sz="1800" dirty="0" smtClean="0"/>
          </a:p>
          <a:p>
            <a:pPr lvl="1">
              <a:spcBef>
                <a:spcPts val="200"/>
              </a:spcBef>
              <a:buClr>
                <a:srgbClr val="A32730"/>
              </a:buClr>
            </a:pPr>
            <a:endParaRPr lang="de-DE" sz="1600" dirty="0" smtClean="0"/>
          </a:p>
          <a:p>
            <a:pPr>
              <a:spcBef>
                <a:spcPts val="200"/>
              </a:spcBef>
              <a:buClr>
                <a:srgbClr val="A32730"/>
              </a:buClr>
            </a:pPr>
            <a:endParaRPr lang="de-DE" sz="2000" dirty="0" smtClean="0"/>
          </a:p>
          <a:p>
            <a:pPr>
              <a:spcBef>
                <a:spcPts val="200"/>
              </a:spcBef>
              <a:buClr>
                <a:srgbClr val="A32730"/>
              </a:buClr>
              <a:buFont typeface="Arial" charset="0"/>
              <a:buNone/>
            </a:pPr>
            <a:endParaRPr lang="de-DE" sz="2000" dirty="0" smtClean="0"/>
          </a:p>
          <a:p>
            <a:pPr>
              <a:spcBef>
                <a:spcPts val="200"/>
              </a:spcBef>
              <a:buClr>
                <a:srgbClr val="A32730"/>
              </a:buClr>
              <a:buFont typeface="Wingdings" pitchFamily="2" charset="2"/>
              <a:buChar char="§"/>
            </a:pPr>
            <a:endParaRPr lang="de-DE" sz="2000" dirty="0" smtClean="0"/>
          </a:p>
          <a:p>
            <a:pPr>
              <a:spcBef>
                <a:spcPts val="200"/>
              </a:spcBef>
              <a:buClr>
                <a:srgbClr val="A32730"/>
              </a:buClr>
              <a:buFont typeface="Wingdings" pitchFamily="2" charset="2"/>
              <a:buChar char="§"/>
            </a:pPr>
            <a:endParaRPr lang="de-DE" sz="2000" dirty="0" smtClean="0"/>
          </a:p>
        </p:txBody>
      </p:sp>
      <p:sp>
        <p:nvSpPr>
          <p:cNvPr id="4" name="Foliennummernplatzhalter 3"/>
          <p:cNvSpPr>
            <a:spLocks noGrp="1"/>
          </p:cNvSpPr>
          <p:nvPr>
            <p:ph type="sldNum" sz="quarter" idx="11"/>
          </p:nvPr>
        </p:nvSpPr>
        <p:spPr/>
        <p:txBody>
          <a:bodyPr/>
          <a:lstStyle/>
          <a:p>
            <a:pPr>
              <a:defRPr/>
            </a:pPr>
            <a:fld id="{2E213537-82F6-422E-81AF-6604760651F6}" type="slidenum">
              <a:rPr lang="de-DE" smtClean="0"/>
              <a:pPr>
                <a:defRPr/>
              </a:pPr>
              <a:t>32</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11" name="Rechteck 10"/>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in der Bäckerei</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Einsatzmöglichkeiten und Potenzial von Hafer / II</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8918" name="Picture 6" descr="D:\Eigene Dateien\A GNV Sparte Hafermühlen\Hafer Fotos und Rezepte\CDs von Firmen\CD SchapfenMühle\Beta-HaferGold-Brötchen_2000.jpg"/>
          <p:cNvPicPr>
            <a:picLocks noChangeAspect="1" noChangeArrowheads="1"/>
          </p:cNvPicPr>
          <p:nvPr/>
        </p:nvPicPr>
        <p:blipFill>
          <a:blip r:embed="rId3" cstate="email"/>
          <a:srcRect/>
          <a:stretch>
            <a:fillRect/>
          </a:stretch>
        </p:blipFill>
        <p:spPr bwMode="auto">
          <a:xfrm>
            <a:off x="6948488" y="1628775"/>
            <a:ext cx="2016125" cy="1390650"/>
          </a:xfrm>
          <a:prstGeom prst="rect">
            <a:avLst/>
          </a:prstGeom>
          <a:noFill/>
          <a:ln w="9525">
            <a:noFill/>
            <a:miter lim="800000"/>
            <a:headEnd/>
            <a:tailEnd/>
          </a:ln>
        </p:spPr>
      </p:pic>
      <p:pic>
        <p:nvPicPr>
          <p:cNvPr id="38919" name="Picture 7" descr="D:\Eigene Dateien\A GNV Sparte Hafermühlen\Hafer Fotos und Rezepte\Rezepte\Rezeptauswahl nach aktueller Übersicht\Rezepte 21 bis 30\Hafer Die Alleskörner_Kuchen Haferstreusel nah.jpg"/>
          <p:cNvPicPr>
            <a:picLocks noChangeAspect="1" noChangeArrowheads="1"/>
          </p:cNvPicPr>
          <p:nvPr/>
        </p:nvPicPr>
        <p:blipFill>
          <a:blip r:embed="rId4" cstate="email"/>
          <a:srcRect r="-15"/>
          <a:stretch>
            <a:fillRect/>
          </a:stretch>
        </p:blipFill>
        <p:spPr bwMode="auto">
          <a:xfrm>
            <a:off x="6875463" y="3429000"/>
            <a:ext cx="2089150" cy="132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268760"/>
            <a:ext cx="7488832" cy="4896520"/>
          </a:xfrm>
        </p:spPr>
        <p:txBody>
          <a:bodyPr/>
          <a:lstStyle/>
          <a:p>
            <a:pPr>
              <a:spcBef>
                <a:spcPts val="0"/>
              </a:spcBef>
              <a:buClr>
                <a:srgbClr val="A32730"/>
              </a:buClr>
              <a:buFont typeface="Arial" charset="0"/>
              <a:buNone/>
            </a:pPr>
            <a:r>
              <a:rPr lang="de-DE" sz="1600" dirty="0" smtClean="0"/>
              <a:t>Frage 11</a:t>
            </a:r>
          </a:p>
          <a:p>
            <a:pPr>
              <a:spcBef>
                <a:spcPts val="0"/>
              </a:spcBef>
              <a:buClr>
                <a:srgbClr val="A32730"/>
              </a:buClr>
              <a:buFont typeface="Arial" charset="0"/>
              <a:buNone/>
            </a:pPr>
            <a:r>
              <a:rPr lang="de-DE" sz="1600" dirty="0" smtClean="0"/>
              <a:t>Wie hoch muss der Haferanteil in einem Brot mindestens sein, damit es als „Haferbrot“ bezeichnet werden darf?</a:t>
            </a:r>
          </a:p>
          <a:p>
            <a:pPr marL="457200" indent="-457200">
              <a:spcBef>
                <a:spcPts val="0"/>
              </a:spcBef>
              <a:buClr>
                <a:srgbClr val="A32730"/>
              </a:buClr>
              <a:buFont typeface="+mj-lt"/>
              <a:buAutoNum type="alphaLcParenR"/>
            </a:pPr>
            <a:r>
              <a:rPr lang="de-DE" sz="1600" dirty="0" smtClean="0"/>
              <a:t>20 %</a:t>
            </a:r>
          </a:p>
          <a:p>
            <a:pPr marL="457200" indent="-457200">
              <a:spcBef>
                <a:spcPts val="0"/>
              </a:spcBef>
              <a:buClr>
                <a:srgbClr val="A32730"/>
              </a:buClr>
              <a:buFont typeface="+mj-lt"/>
              <a:buAutoNum type="alphaLcParenR"/>
            </a:pPr>
            <a:r>
              <a:rPr lang="de-DE" sz="1600" dirty="0" smtClean="0"/>
              <a:t>35 %</a:t>
            </a:r>
          </a:p>
          <a:p>
            <a:pPr marL="457200" indent="-457200">
              <a:spcBef>
                <a:spcPts val="0"/>
              </a:spcBef>
              <a:buClr>
                <a:srgbClr val="A32730"/>
              </a:buClr>
              <a:buFont typeface="+mj-lt"/>
              <a:buAutoNum type="alphaLcParenR"/>
            </a:pPr>
            <a:r>
              <a:rPr lang="de-DE" sz="1600" dirty="0" smtClean="0"/>
              <a:t>75 %</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r>
              <a:rPr lang="de-DE" sz="1600" dirty="0" smtClean="0"/>
              <a:t>Frage 12</a:t>
            </a:r>
          </a:p>
          <a:p>
            <a:pPr marL="457200" indent="-457200">
              <a:spcBef>
                <a:spcPts val="0"/>
              </a:spcBef>
              <a:buClr>
                <a:srgbClr val="A32730"/>
              </a:buClr>
              <a:buNone/>
            </a:pPr>
            <a:r>
              <a:rPr lang="de-DE" sz="1600" dirty="0" smtClean="0"/>
              <a:t>Nennen Sie mindestens 2 Haferprodukte, die zum Backen von Brot verwendet  werden können!</a:t>
            </a:r>
          </a:p>
          <a:p>
            <a:pPr marL="457200" indent="-457200">
              <a:spcBef>
                <a:spcPts val="0"/>
              </a:spcBef>
              <a:buClr>
                <a:srgbClr val="A32730"/>
              </a:buClr>
            </a:pPr>
            <a:r>
              <a:rPr lang="de-DE" sz="1600" dirty="0" smtClean="0"/>
              <a:t>1:	______________________</a:t>
            </a:r>
          </a:p>
          <a:p>
            <a:pPr marL="457200" indent="-457200">
              <a:spcBef>
                <a:spcPts val="0"/>
              </a:spcBef>
              <a:buClr>
                <a:srgbClr val="A32730"/>
              </a:buClr>
            </a:pPr>
            <a:r>
              <a:rPr lang="de-DE" sz="1600" dirty="0" smtClean="0"/>
              <a:t>2:	______________________</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r>
              <a:rPr lang="de-DE" sz="1600" dirty="0" smtClean="0"/>
              <a:t>Frage 13</a:t>
            </a:r>
          </a:p>
          <a:p>
            <a:pPr marL="457200" indent="-457200">
              <a:spcBef>
                <a:spcPts val="0"/>
              </a:spcBef>
              <a:buClr>
                <a:srgbClr val="A32730"/>
              </a:buClr>
              <a:buNone/>
            </a:pPr>
            <a:r>
              <a:rPr lang="de-DE" sz="1600" dirty="0" smtClean="0"/>
              <a:t>Nennen Sie 2 weitere Verwendungsmöglichkeiten für Haferprodukte – außer Brot!</a:t>
            </a:r>
          </a:p>
          <a:p>
            <a:pPr marL="457200" indent="-457200">
              <a:spcBef>
                <a:spcPts val="0"/>
              </a:spcBef>
              <a:buClr>
                <a:srgbClr val="A32730"/>
              </a:buClr>
            </a:pPr>
            <a:r>
              <a:rPr lang="de-DE" sz="1600" dirty="0" smtClean="0"/>
              <a:t>1:	______________________</a:t>
            </a:r>
          </a:p>
          <a:p>
            <a:pPr marL="457200" indent="-457200">
              <a:spcBef>
                <a:spcPts val="0"/>
              </a:spcBef>
              <a:buClr>
                <a:srgbClr val="A32730"/>
              </a:buClr>
            </a:pPr>
            <a:r>
              <a:rPr lang="de-DE" sz="1600" dirty="0" smtClean="0"/>
              <a:t>2:	______________________</a:t>
            </a:r>
          </a:p>
          <a:p>
            <a:pPr marL="457200" indent="-457200">
              <a:spcBef>
                <a:spcPts val="0"/>
              </a:spcBef>
              <a:buClr>
                <a:srgbClr val="A32730"/>
              </a:buClr>
              <a:buNone/>
            </a:pPr>
            <a:endParaRPr lang="de-DE" sz="1600" dirty="0" smtClean="0"/>
          </a:p>
          <a:p>
            <a:pPr>
              <a:spcBef>
                <a:spcPts val="0"/>
              </a:spcBef>
              <a:buClr>
                <a:srgbClr val="A32730"/>
              </a:buClr>
              <a:buNone/>
            </a:pPr>
            <a:endParaRPr lang="de-DE" sz="1600" dirty="0" smtClean="0"/>
          </a:p>
          <a:p>
            <a:pPr>
              <a:spcBef>
                <a:spcPts val="0"/>
              </a:spcBef>
              <a:buClr>
                <a:srgbClr val="A32730"/>
              </a:buClr>
              <a:buFont typeface="Wingdings" pitchFamily="2" charset="2"/>
              <a:buChar char="§"/>
            </a:pPr>
            <a:endParaRPr lang="de-DE" sz="1600" dirty="0" smtClean="0"/>
          </a:p>
        </p:txBody>
      </p:sp>
      <p:sp>
        <p:nvSpPr>
          <p:cNvPr id="4" name="Foliennummernplatzhalter 3"/>
          <p:cNvSpPr>
            <a:spLocks noGrp="1"/>
          </p:cNvSpPr>
          <p:nvPr>
            <p:ph type="sldNum" sz="quarter" idx="11"/>
          </p:nvPr>
        </p:nvSpPr>
        <p:spPr/>
        <p:txBody>
          <a:bodyPr/>
          <a:lstStyle/>
          <a:p>
            <a:pPr>
              <a:defRPr/>
            </a:pPr>
            <a:fld id="{FEB284F8-7EBF-4EFA-883B-5637F75377FE}" type="slidenum">
              <a:rPr lang="de-DE" smtClean="0"/>
              <a:pPr>
                <a:defRPr/>
              </a:pPr>
              <a:t>33</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6" name="Rechteck 5"/>
          <p:cNvSpPr/>
          <p:nvPr/>
        </p:nvSpPr>
        <p:spPr>
          <a:xfrm>
            <a:off x="35496" y="44624"/>
            <a:ext cx="7272808" cy="1008112"/>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i="1" dirty="0" smtClean="0">
                <a:solidFill>
                  <a:schemeClr val="tx1"/>
                </a:solidFill>
              </a:rPr>
              <a:t>Haben Sie‘s behalten?</a:t>
            </a:r>
          </a:p>
          <a:p>
            <a:r>
              <a:rPr lang="de-DE" sz="2800" b="1" dirty="0" smtClean="0">
                <a:solidFill>
                  <a:schemeClr val="tx1"/>
                </a:solidFill>
              </a:rPr>
              <a:t>Testen Sie Ihr Wissen aus diesem Kapitel!</a:t>
            </a:r>
          </a:p>
          <a:p>
            <a:pPr algn="r"/>
            <a:r>
              <a:rPr lang="de-DE" sz="1200" i="1" dirty="0" smtClean="0">
                <a:solidFill>
                  <a:schemeClr val="tx1"/>
                </a:solidFill>
              </a:rPr>
              <a:t>Die Lösungen finden Sie auf Seite 53.</a:t>
            </a:r>
            <a:endParaRPr lang="de-DE" sz="1200" i="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07504" y="2780928"/>
            <a:ext cx="7200800" cy="432048"/>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70" name="Inhaltsplatzhalter 2"/>
          <p:cNvSpPr>
            <a:spLocks noGrp="1"/>
          </p:cNvSpPr>
          <p:nvPr>
            <p:ph idx="1"/>
          </p:nvPr>
        </p:nvSpPr>
        <p:spPr>
          <a:xfrm>
            <a:off x="251520" y="980728"/>
            <a:ext cx="7560840" cy="5544616"/>
          </a:xfrm>
        </p:spPr>
        <p:txBody>
          <a:bodyPr/>
          <a:lstStyle/>
          <a:p>
            <a:pPr marL="457200" indent="-457200" eaLnBrk="1" hangingPunct="1">
              <a:spcBef>
                <a:spcPts val="700"/>
              </a:spcBef>
              <a:buFont typeface="+mj-lt"/>
              <a:buAutoNum type="arabicParenBoth"/>
            </a:pPr>
            <a:r>
              <a:rPr lang="de-DE" sz="1800" dirty="0" smtClean="0"/>
              <a:t>Hafer – Natur pur				</a:t>
            </a:r>
          </a:p>
          <a:p>
            <a:pPr marL="457200" indent="-457200" eaLnBrk="1" hangingPunct="1">
              <a:spcBef>
                <a:spcPts val="700"/>
              </a:spcBef>
              <a:buFont typeface="+mj-lt"/>
              <a:buAutoNum type="arabicParenBoth"/>
            </a:pPr>
            <a:r>
              <a:rPr lang="de-DE" sz="1800" dirty="0" smtClean="0"/>
              <a:t>Vom Haferkorn (nicht nur) zur Haferflocke			</a:t>
            </a:r>
          </a:p>
          <a:p>
            <a:pPr marL="457200" indent="-457200" eaLnBrk="1" hangingPunct="1">
              <a:spcBef>
                <a:spcPts val="700"/>
              </a:spcBef>
              <a:buFont typeface="+mj-lt"/>
              <a:buAutoNum type="arabicParenBoth"/>
            </a:pPr>
            <a:r>
              <a:rPr lang="de-DE" sz="1800" dirty="0" smtClean="0"/>
              <a:t>Die Nährstoffe im Hafer 		</a:t>
            </a:r>
          </a:p>
          <a:p>
            <a:pPr marL="457200" indent="-457200" eaLnBrk="1" hangingPunct="1">
              <a:spcBef>
                <a:spcPts val="700"/>
              </a:spcBef>
              <a:buFont typeface="+mj-lt"/>
              <a:buAutoNum type="arabicParenBoth"/>
            </a:pPr>
            <a:r>
              <a:rPr lang="de-DE" sz="1800" dirty="0" smtClean="0"/>
              <a:t>Hafer im Lebensmittelhandel				</a:t>
            </a:r>
          </a:p>
          <a:p>
            <a:pPr marL="457200" indent="-457200" eaLnBrk="1" hangingPunct="1">
              <a:spcBef>
                <a:spcPts val="700"/>
              </a:spcBef>
              <a:buFont typeface="+mj-lt"/>
              <a:buAutoNum type="arabicParenBoth"/>
            </a:pPr>
            <a:r>
              <a:rPr lang="de-DE" sz="1800" dirty="0" smtClean="0"/>
              <a:t>Hafer in der Bäckerei					</a:t>
            </a:r>
          </a:p>
          <a:p>
            <a:pPr marL="457200" indent="-457200" eaLnBrk="1" hangingPunct="1">
              <a:spcBef>
                <a:spcPts val="700"/>
              </a:spcBef>
              <a:buFont typeface="+mj-lt"/>
              <a:buAutoNum type="arabicParenBoth"/>
            </a:pPr>
            <a:r>
              <a:rPr lang="de-DE" sz="1800" b="1" dirty="0" smtClean="0"/>
              <a:t>Hafer in der Gastronomie</a:t>
            </a:r>
            <a:r>
              <a:rPr lang="de-DE" sz="1800" dirty="0" smtClean="0"/>
              <a:t>				</a:t>
            </a:r>
          </a:p>
          <a:p>
            <a:pPr marL="457200" indent="-457200" eaLnBrk="1" hangingPunct="1">
              <a:spcBef>
                <a:spcPts val="700"/>
              </a:spcBef>
              <a:buFont typeface="+mj-lt"/>
              <a:buAutoNum type="arabicParenBoth"/>
            </a:pPr>
            <a:r>
              <a:rPr lang="de-DE" sz="1800" dirty="0" smtClean="0"/>
              <a:t>Hafer im Alltag der Verbraucher				</a:t>
            </a:r>
          </a:p>
          <a:p>
            <a:pPr marL="457200" indent="-457200" eaLnBrk="1" hangingPunct="1">
              <a:spcBef>
                <a:spcPts val="700"/>
              </a:spcBef>
              <a:buFont typeface="+mj-lt"/>
              <a:buAutoNum type="arabicParenBoth"/>
            </a:pPr>
            <a:r>
              <a:rPr lang="de-DE" sz="1800" dirty="0" smtClean="0"/>
              <a:t>Vorstellung Informationsbroschüren und Website		</a:t>
            </a:r>
          </a:p>
          <a:p>
            <a:pPr marL="457200" indent="-457200" eaLnBrk="1" hangingPunct="1">
              <a:spcBef>
                <a:spcPts val="700"/>
              </a:spcBef>
              <a:buFont typeface="+mj-lt"/>
              <a:buAutoNum type="arabicParenBoth"/>
            </a:pPr>
            <a:r>
              <a:rPr lang="de-DE" sz="1800" dirty="0" smtClean="0"/>
              <a:t>TOP-Fakten für das kurze Kundengespräch			</a:t>
            </a:r>
          </a:p>
          <a:p>
            <a:pPr marL="457200" indent="-457200" eaLnBrk="1" hangingPunct="1">
              <a:spcBef>
                <a:spcPts val="700"/>
              </a:spcBef>
              <a:buFont typeface="+mj-lt"/>
              <a:buAutoNum type="arabicParenBoth"/>
            </a:pPr>
            <a:r>
              <a:rPr lang="de-DE" sz="1800" dirty="0" smtClean="0"/>
              <a:t>Lösungen zu den Testfragen zum Abschluss der Kapitel	</a:t>
            </a:r>
          </a:p>
          <a:p>
            <a:pPr marL="457200" indent="-457200" eaLnBrk="1" hangingPunct="1">
              <a:buFont typeface="+mj-lt"/>
              <a:buAutoNum type="arabicParenBoth"/>
            </a:pPr>
            <a:endParaRPr lang="de-DE" sz="1800" dirty="0" smtClean="0"/>
          </a:p>
          <a:p>
            <a:pPr marL="457200" indent="-457200" eaLnBrk="1" hangingPunct="1">
              <a:buFont typeface="+mj-lt"/>
              <a:buAutoNum type="arabicParenBoth"/>
            </a:pPr>
            <a:endParaRPr lang="de-DE" sz="1800" dirty="0" smtClean="0"/>
          </a:p>
          <a:p>
            <a:pPr marL="457200" indent="-457200" eaLnBrk="1" hangingPunct="1">
              <a:buNone/>
            </a:pPr>
            <a:r>
              <a:rPr lang="de-DE" sz="1800" dirty="0" smtClean="0"/>
              <a:t>	</a:t>
            </a:r>
          </a:p>
        </p:txBody>
      </p:sp>
      <p:sp>
        <p:nvSpPr>
          <p:cNvPr id="4" name="Foliennummernplatzhalter 3"/>
          <p:cNvSpPr>
            <a:spLocks noGrp="1"/>
          </p:cNvSpPr>
          <p:nvPr>
            <p:ph type="sldNum" sz="quarter" idx="11"/>
          </p:nvPr>
        </p:nvSpPr>
        <p:spPr/>
        <p:txBody>
          <a:bodyPr/>
          <a:lstStyle/>
          <a:p>
            <a:pPr>
              <a:defRPr/>
            </a:pPr>
            <a:fld id="{D8C0327C-B9FD-40ED-9627-147A682AFA97}" type="slidenum">
              <a:rPr lang="de-DE" smtClean="0"/>
              <a:pPr>
                <a:defRPr/>
              </a:pPr>
              <a:t>34</a:t>
            </a:fld>
            <a:endParaRPr lang="de-DE"/>
          </a:p>
        </p:txBody>
      </p:sp>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Inhaltsverzeichnis</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Inhaltsplatzhalter 2"/>
          <p:cNvSpPr>
            <a:spLocks noGrp="1"/>
          </p:cNvSpPr>
          <p:nvPr>
            <p:ph idx="1"/>
          </p:nvPr>
        </p:nvSpPr>
        <p:spPr>
          <a:xfrm>
            <a:off x="179512" y="1125538"/>
            <a:ext cx="7127875" cy="5183187"/>
          </a:xfrm>
        </p:spPr>
        <p:txBody>
          <a:bodyPr/>
          <a:lstStyle/>
          <a:p>
            <a:pPr>
              <a:spcBef>
                <a:spcPts val="400"/>
              </a:spcBef>
              <a:buClr>
                <a:srgbClr val="A32730"/>
              </a:buClr>
              <a:buFont typeface="Arial" charset="0"/>
              <a:buNone/>
              <a:defRPr/>
            </a:pPr>
            <a:r>
              <a:rPr lang="de-DE" sz="2000" b="1" dirty="0" smtClean="0">
                <a:solidFill>
                  <a:srgbClr val="A32730"/>
                </a:solidFill>
              </a:rPr>
              <a:t>Die Einsatzmöglichkeiten von Haferprodukten sind vielfältig!</a:t>
            </a:r>
          </a:p>
          <a:p>
            <a:pPr>
              <a:spcBef>
                <a:spcPts val="400"/>
              </a:spcBef>
              <a:buClr>
                <a:srgbClr val="A32730"/>
              </a:buClr>
              <a:buFont typeface="Arial" charset="0"/>
              <a:buNone/>
              <a:defRPr/>
            </a:pPr>
            <a:endParaRPr lang="de-DE" sz="2000" dirty="0" smtClean="0"/>
          </a:p>
          <a:p>
            <a:pPr marL="457200" indent="-457200">
              <a:spcBef>
                <a:spcPts val="400"/>
              </a:spcBef>
              <a:buClr>
                <a:srgbClr val="A32730"/>
              </a:buClr>
              <a:buFont typeface="+mj-lt"/>
              <a:buAutoNum type="arabicPeriod"/>
              <a:defRPr/>
            </a:pPr>
            <a:r>
              <a:rPr lang="de-DE" sz="2000" dirty="0" smtClean="0"/>
              <a:t>Für Frühstücksbuffets in Hotels</a:t>
            </a:r>
          </a:p>
          <a:p>
            <a:pPr marL="457200" indent="-457200">
              <a:spcBef>
                <a:spcPts val="400"/>
              </a:spcBef>
              <a:buClr>
                <a:srgbClr val="A32730"/>
              </a:buClr>
              <a:buFont typeface="+mj-lt"/>
              <a:buAutoNum type="arabicPeriod"/>
              <a:defRPr/>
            </a:pPr>
            <a:r>
              <a:rPr lang="de-DE" sz="2000" dirty="0" smtClean="0"/>
              <a:t>Für das Frühstücksangebot in Cafés</a:t>
            </a:r>
          </a:p>
          <a:p>
            <a:pPr marL="457200" indent="-457200">
              <a:spcBef>
                <a:spcPts val="400"/>
              </a:spcBef>
              <a:buClr>
                <a:srgbClr val="A32730"/>
              </a:buClr>
              <a:buFont typeface="+mj-lt"/>
              <a:buAutoNum type="arabicPeriod"/>
              <a:defRPr/>
            </a:pPr>
            <a:r>
              <a:rPr lang="de-DE" sz="2000" dirty="0" smtClean="0"/>
              <a:t>Für das Kuchen- und Gebäckangebot in Cafés</a:t>
            </a:r>
          </a:p>
          <a:p>
            <a:pPr marL="457200" indent="-457200">
              <a:spcBef>
                <a:spcPts val="400"/>
              </a:spcBef>
              <a:buClr>
                <a:srgbClr val="A32730"/>
              </a:buClr>
              <a:buFont typeface="+mj-lt"/>
              <a:buAutoNum type="arabicPeriod"/>
              <a:defRPr/>
            </a:pPr>
            <a:r>
              <a:rPr lang="de-DE" sz="2000" dirty="0" smtClean="0"/>
              <a:t>Für warme Hauptgerichte auf der Speisekarte</a:t>
            </a:r>
          </a:p>
          <a:p>
            <a:pPr marL="457200" indent="-457200">
              <a:spcBef>
                <a:spcPts val="400"/>
              </a:spcBef>
              <a:buClr>
                <a:srgbClr val="A32730"/>
              </a:buClr>
              <a:buFont typeface="+mj-lt"/>
              <a:buAutoNum type="arabicPeriod"/>
              <a:defRPr/>
            </a:pPr>
            <a:r>
              <a:rPr lang="de-DE" sz="2000" dirty="0" smtClean="0"/>
              <a:t>Für Desserts</a:t>
            </a:r>
          </a:p>
          <a:p>
            <a:pPr>
              <a:spcBef>
                <a:spcPts val="400"/>
              </a:spcBef>
              <a:buClr>
                <a:srgbClr val="A32730"/>
              </a:buClr>
              <a:buFont typeface="Arial" charset="0"/>
              <a:buNone/>
              <a:defRPr/>
            </a:pPr>
            <a:endParaRPr lang="de-DE" sz="2000" dirty="0" smtClean="0"/>
          </a:p>
          <a:p>
            <a:pPr>
              <a:spcBef>
                <a:spcPts val="400"/>
              </a:spcBef>
              <a:buClr>
                <a:srgbClr val="A32730"/>
              </a:buClr>
              <a:buFont typeface="Wingdings" pitchFamily="2" charset="2"/>
              <a:buChar char="Ø"/>
              <a:defRPr/>
            </a:pPr>
            <a:r>
              <a:rPr lang="de-DE" sz="2000" b="1" dirty="0" smtClean="0">
                <a:solidFill>
                  <a:srgbClr val="A32730"/>
                </a:solidFill>
              </a:rPr>
              <a:t>Haferprodukte sind vor allem auch interessant für:</a:t>
            </a:r>
          </a:p>
          <a:p>
            <a:pPr>
              <a:spcBef>
                <a:spcPts val="400"/>
              </a:spcBef>
              <a:buClr>
                <a:srgbClr val="A32730"/>
              </a:buClr>
              <a:buFont typeface="Arial" charset="0"/>
              <a:buNone/>
              <a:defRPr/>
            </a:pPr>
            <a:endParaRPr lang="de-DE" sz="1000" b="1" dirty="0" smtClean="0">
              <a:solidFill>
                <a:srgbClr val="A32730"/>
              </a:solidFill>
            </a:endParaRPr>
          </a:p>
          <a:p>
            <a:pPr lvl="1">
              <a:spcBef>
                <a:spcPts val="400"/>
              </a:spcBef>
              <a:buClr>
                <a:srgbClr val="A32730"/>
              </a:buClr>
              <a:defRPr/>
            </a:pPr>
            <a:r>
              <a:rPr lang="de-DE" sz="2000" b="1" dirty="0" smtClean="0">
                <a:solidFill>
                  <a:srgbClr val="A32730"/>
                </a:solidFill>
              </a:rPr>
              <a:t>das vegetarische und </a:t>
            </a:r>
            <a:r>
              <a:rPr lang="de-DE" sz="2000" b="1" dirty="0" err="1" smtClean="0">
                <a:solidFill>
                  <a:srgbClr val="A32730"/>
                </a:solidFill>
              </a:rPr>
              <a:t>vegane</a:t>
            </a:r>
            <a:r>
              <a:rPr lang="de-DE" sz="2000" b="1" dirty="0" smtClean="0">
                <a:solidFill>
                  <a:srgbClr val="A32730"/>
                </a:solidFill>
              </a:rPr>
              <a:t> Angebot,</a:t>
            </a:r>
          </a:p>
          <a:p>
            <a:pPr lvl="1">
              <a:spcBef>
                <a:spcPts val="400"/>
              </a:spcBef>
              <a:buClr>
                <a:srgbClr val="A32730"/>
              </a:buClr>
              <a:defRPr/>
            </a:pPr>
            <a:r>
              <a:rPr lang="de-DE" sz="2000" b="1" dirty="0" smtClean="0">
                <a:solidFill>
                  <a:srgbClr val="A32730"/>
                </a:solidFill>
              </a:rPr>
              <a:t>eine Zielgruppe, die Wert auf clean </a:t>
            </a:r>
            <a:r>
              <a:rPr lang="de-DE" sz="2000" b="1" dirty="0" err="1" smtClean="0">
                <a:solidFill>
                  <a:srgbClr val="A32730"/>
                </a:solidFill>
              </a:rPr>
              <a:t>eating</a:t>
            </a:r>
            <a:r>
              <a:rPr lang="de-DE" sz="2000" b="1" dirty="0" smtClean="0">
                <a:solidFill>
                  <a:srgbClr val="A32730"/>
                </a:solidFill>
              </a:rPr>
              <a:t>, auf Nährstoffe und Frische legt,</a:t>
            </a:r>
          </a:p>
          <a:p>
            <a:pPr lvl="1">
              <a:spcBef>
                <a:spcPts val="400"/>
              </a:spcBef>
              <a:buClr>
                <a:srgbClr val="A32730"/>
              </a:buClr>
              <a:defRPr/>
            </a:pPr>
            <a:r>
              <a:rPr lang="de-DE" sz="2000" b="1" dirty="0" smtClean="0">
                <a:solidFill>
                  <a:srgbClr val="A32730"/>
                </a:solidFill>
              </a:rPr>
              <a:t>und eine authentische, regional ausgerichtete Küche.</a:t>
            </a:r>
          </a:p>
          <a:p>
            <a:pPr>
              <a:spcBef>
                <a:spcPts val="400"/>
              </a:spcBef>
              <a:buClr>
                <a:srgbClr val="A32730"/>
              </a:buClr>
              <a:buFont typeface="Wingdings" pitchFamily="2" charset="2"/>
              <a:buChar char="§"/>
              <a:defRPr/>
            </a:pPr>
            <a:endParaRPr lang="de-DE" sz="2000" dirty="0" smtClean="0"/>
          </a:p>
          <a:p>
            <a:pPr>
              <a:spcBef>
                <a:spcPts val="400"/>
              </a:spcBef>
              <a:buClr>
                <a:srgbClr val="A32730"/>
              </a:buClr>
              <a:buFont typeface="Wingdings" pitchFamily="2" charset="2"/>
              <a:buChar char="§"/>
              <a:defRPr/>
            </a:pPr>
            <a:endParaRPr lang="de-DE" sz="2000" dirty="0" smtClean="0"/>
          </a:p>
        </p:txBody>
      </p:sp>
      <p:sp>
        <p:nvSpPr>
          <p:cNvPr id="4" name="Foliennummernplatzhalter 3"/>
          <p:cNvSpPr>
            <a:spLocks noGrp="1"/>
          </p:cNvSpPr>
          <p:nvPr>
            <p:ph type="sldNum" sz="quarter" idx="11"/>
          </p:nvPr>
        </p:nvSpPr>
        <p:spPr/>
        <p:txBody>
          <a:bodyPr/>
          <a:lstStyle/>
          <a:p>
            <a:pPr>
              <a:defRPr/>
            </a:pPr>
            <a:fld id="{DC7A313C-42C2-483E-A932-A2DF3D8AC954}" type="slidenum">
              <a:rPr lang="de-DE" smtClean="0"/>
              <a:pPr>
                <a:defRPr/>
              </a:pPr>
              <a:t>35</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11" name="Rechteck 10"/>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in der Gastronomie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Einsatzmöglichkeiten und Potenzial von Hafer / I</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1" name="Picture 3" descr="D:\Eigene Dateien\A GNV Sparte Hafermühlen\Hafer Fotos und Rezepte\Fotolia\Fotolia Fotos 2015\gekauft quartal 2\Fotolia_70053186_L_© Africa Studio - Fotolia.com.jpg"/>
          <p:cNvPicPr>
            <a:picLocks noChangeAspect="1" noChangeArrowheads="1"/>
          </p:cNvPicPr>
          <p:nvPr/>
        </p:nvPicPr>
        <p:blipFill>
          <a:blip r:embed="rId3" cstate="email"/>
          <a:srcRect/>
          <a:stretch>
            <a:fillRect/>
          </a:stretch>
        </p:blipFill>
        <p:spPr bwMode="auto">
          <a:xfrm>
            <a:off x="7380312" y="3429000"/>
            <a:ext cx="1512168" cy="1399028"/>
          </a:xfrm>
          <a:prstGeom prst="rect">
            <a:avLst/>
          </a:prstGeom>
          <a:noFill/>
        </p:spPr>
      </p:pic>
      <p:pic>
        <p:nvPicPr>
          <p:cNvPr id="2052" name="Picture 4" descr="D:\Eigene Dateien\A GNV Sparte Hafermühlen\Hafer Fotos und Rezepte\Rezepte\Rezeptauswahl nach aktueller Übersicht\Rezepte 41 bis 42\VDGS_Hafer Die Alleskörner_Müsli à la Schwarzwälder Kirsch_mit Honig.jpg"/>
          <p:cNvPicPr>
            <a:picLocks noChangeAspect="1" noChangeArrowheads="1"/>
          </p:cNvPicPr>
          <p:nvPr/>
        </p:nvPicPr>
        <p:blipFill>
          <a:blip r:embed="rId4" cstate="email"/>
          <a:srcRect/>
          <a:stretch>
            <a:fillRect/>
          </a:stretch>
        </p:blipFill>
        <p:spPr bwMode="auto">
          <a:xfrm>
            <a:off x="7359358" y="1340768"/>
            <a:ext cx="1539719" cy="2016224"/>
          </a:xfrm>
          <a:prstGeom prst="rect">
            <a:avLst/>
          </a:prstGeom>
          <a:noFill/>
        </p:spPr>
      </p:pic>
      <p:sp>
        <p:nvSpPr>
          <p:cNvPr id="8" name="Abgerundete rechteckige Legende 7"/>
          <p:cNvSpPr/>
          <p:nvPr/>
        </p:nvSpPr>
        <p:spPr>
          <a:xfrm>
            <a:off x="7668344" y="6093296"/>
            <a:ext cx="1296144" cy="288925"/>
          </a:xfrm>
          <a:prstGeom prst="wedgeRoundRectCallout">
            <a:avLst>
              <a:gd name="adj1" fmla="val 41497"/>
              <a:gd name="adj2" fmla="val -136971"/>
              <a:gd name="adj3" fmla="val 16667"/>
            </a:avLst>
          </a:prstGeom>
          <a:no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solidFill>
                  <a:srgbClr val="A32730"/>
                </a:solidFill>
              </a:rPr>
              <a:t>s. </a:t>
            </a:r>
            <a:r>
              <a:rPr lang="de-DE" sz="1400" dirty="0" smtClean="0">
                <a:solidFill>
                  <a:srgbClr val="A32730"/>
                </a:solidFill>
              </a:rPr>
              <a:t>auch S</a:t>
            </a:r>
            <a:r>
              <a:rPr lang="de-DE" sz="1400" dirty="0">
                <a:solidFill>
                  <a:srgbClr val="A32730"/>
                </a:solidFill>
              </a:rPr>
              <a:t>. </a:t>
            </a:r>
            <a:r>
              <a:rPr lang="de-DE" sz="1400" dirty="0" smtClean="0">
                <a:solidFill>
                  <a:srgbClr val="A32730"/>
                </a:solidFill>
              </a:rPr>
              <a:t>42</a:t>
            </a:r>
            <a:endParaRPr lang="de-DE" sz="1400" dirty="0">
              <a:solidFill>
                <a:srgbClr val="A3273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Inhaltsplatzhalter 2"/>
          <p:cNvSpPr>
            <a:spLocks noGrp="1"/>
          </p:cNvSpPr>
          <p:nvPr>
            <p:ph idx="1"/>
          </p:nvPr>
        </p:nvSpPr>
        <p:spPr>
          <a:xfrm>
            <a:off x="250825" y="1052513"/>
            <a:ext cx="7129463" cy="5545137"/>
          </a:xfrm>
        </p:spPr>
        <p:txBody>
          <a:bodyPr/>
          <a:lstStyle/>
          <a:p>
            <a:pPr>
              <a:spcBef>
                <a:spcPts val="400"/>
              </a:spcBef>
              <a:buClr>
                <a:srgbClr val="A32730"/>
              </a:buClr>
              <a:buFont typeface="Arial" charset="0"/>
              <a:buNone/>
            </a:pPr>
            <a:r>
              <a:rPr lang="de-DE" sz="2000" b="1" dirty="0" smtClean="0">
                <a:solidFill>
                  <a:srgbClr val="A32730"/>
                </a:solidFill>
              </a:rPr>
              <a:t>Frühstücksbuffets und Frühstücksangebot:</a:t>
            </a:r>
          </a:p>
          <a:p>
            <a:pPr>
              <a:spcBef>
                <a:spcPts val="400"/>
              </a:spcBef>
              <a:buClr>
                <a:srgbClr val="A32730"/>
              </a:buClr>
              <a:buFont typeface="Arial" charset="0"/>
              <a:buNone/>
            </a:pPr>
            <a:endParaRPr lang="de-DE" sz="800" b="1" dirty="0" smtClean="0">
              <a:solidFill>
                <a:srgbClr val="A32730"/>
              </a:solidFill>
            </a:endParaRPr>
          </a:p>
          <a:p>
            <a:pPr>
              <a:spcBef>
                <a:spcPts val="400"/>
              </a:spcBef>
              <a:buClr>
                <a:srgbClr val="A32730"/>
              </a:buClr>
            </a:pPr>
            <a:r>
              <a:rPr lang="de-DE" sz="2000" dirty="0" smtClean="0"/>
              <a:t>Unbedingt empfehlenswert für das Buffet: zarte und kernige Haferflocken zur Auswahl anbieten!</a:t>
            </a:r>
          </a:p>
          <a:p>
            <a:pPr lvl="1">
              <a:spcBef>
                <a:spcPts val="400"/>
              </a:spcBef>
              <a:buClr>
                <a:srgbClr val="A32730"/>
              </a:buClr>
            </a:pPr>
            <a:r>
              <a:rPr lang="de-DE" sz="1800" dirty="0" smtClean="0"/>
              <a:t>dazu: Nüsse und Saaten (z. B. Walnüsse, Leinsamen, Sonnenblumenkerne)</a:t>
            </a:r>
          </a:p>
          <a:p>
            <a:pPr lvl="1">
              <a:spcBef>
                <a:spcPts val="400"/>
              </a:spcBef>
              <a:buClr>
                <a:srgbClr val="A32730"/>
              </a:buClr>
            </a:pPr>
            <a:r>
              <a:rPr lang="de-DE" sz="1800" dirty="0" smtClean="0"/>
              <a:t>darüber hinaus: verschiedene Müslis, Knuspermüslis, Cerealien</a:t>
            </a:r>
          </a:p>
          <a:p>
            <a:pPr lvl="1">
              <a:spcBef>
                <a:spcPts val="400"/>
              </a:spcBef>
              <a:buClr>
                <a:srgbClr val="A32730"/>
              </a:buClr>
            </a:pPr>
            <a:r>
              <a:rPr lang="de-DE" sz="1800" dirty="0" smtClean="0"/>
              <a:t>Haferdrink als Alternative zu Kuhmilch</a:t>
            </a:r>
          </a:p>
          <a:p>
            <a:pPr>
              <a:spcBef>
                <a:spcPts val="400"/>
              </a:spcBef>
              <a:buClr>
                <a:srgbClr val="A32730"/>
              </a:buClr>
            </a:pPr>
            <a:r>
              <a:rPr lang="de-DE" sz="2000" dirty="0" err="1" smtClean="0"/>
              <a:t>Overnight-Oats</a:t>
            </a:r>
            <a:r>
              <a:rPr lang="de-DE" sz="2000" dirty="0" smtClean="0"/>
              <a:t> bzw. </a:t>
            </a:r>
            <a:r>
              <a:rPr lang="de-DE" sz="2000" dirty="0" err="1" smtClean="0"/>
              <a:t>Bircher</a:t>
            </a:r>
            <a:r>
              <a:rPr lang="de-DE" sz="2000" dirty="0" smtClean="0"/>
              <a:t> Müesli: ein Müsli, das bereits am Vorabend vorbereitet werden kann</a:t>
            </a:r>
          </a:p>
          <a:p>
            <a:pPr>
              <a:spcBef>
                <a:spcPts val="400"/>
              </a:spcBef>
              <a:buClr>
                <a:srgbClr val="A32730"/>
              </a:buClr>
            </a:pPr>
            <a:r>
              <a:rPr lang="de-DE" sz="2000" dirty="0" smtClean="0"/>
              <a:t>Haferbrot und Haferbrötchen</a:t>
            </a:r>
          </a:p>
          <a:p>
            <a:pPr>
              <a:spcBef>
                <a:spcPts val="400"/>
              </a:spcBef>
              <a:buClr>
                <a:srgbClr val="A32730"/>
              </a:buClr>
            </a:pPr>
            <a:r>
              <a:rPr lang="de-DE" sz="2000" dirty="0" smtClean="0"/>
              <a:t>Shake oder </a:t>
            </a:r>
            <a:r>
              <a:rPr lang="de-DE" sz="2000" dirty="0" err="1" smtClean="0"/>
              <a:t>Smoothie</a:t>
            </a:r>
            <a:r>
              <a:rPr lang="de-DE" sz="2000" dirty="0" smtClean="0"/>
              <a:t> mit löslichen Haferflocken</a:t>
            </a:r>
          </a:p>
          <a:p>
            <a:pPr>
              <a:spcBef>
                <a:spcPts val="400"/>
              </a:spcBef>
              <a:buClr>
                <a:srgbClr val="A32730"/>
              </a:buClr>
            </a:pPr>
            <a:r>
              <a:rPr lang="de-DE" sz="2000" dirty="0" smtClean="0"/>
              <a:t>In Bedienung: ein warmer Porridge aus zarten Haferflocken</a:t>
            </a:r>
          </a:p>
          <a:p>
            <a:pPr lvl="1">
              <a:spcBef>
                <a:spcPts val="400"/>
              </a:spcBef>
              <a:buClr>
                <a:srgbClr val="A32730"/>
              </a:buClr>
            </a:pPr>
            <a:r>
              <a:rPr lang="de-DE" sz="1800" dirty="0" smtClean="0"/>
              <a:t>gekocht aus Milch, Wasser, Milch und Wasser halb und halb</a:t>
            </a:r>
          </a:p>
          <a:p>
            <a:pPr lvl="1">
              <a:spcBef>
                <a:spcPts val="400"/>
              </a:spcBef>
              <a:buClr>
                <a:srgbClr val="A32730"/>
              </a:buClr>
            </a:pPr>
            <a:r>
              <a:rPr lang="de-DE" sz="1800" dirty="0" err="1" smtClean="0"/>
              <a:t>Toppings</a:t>
            </a:r>
            <a:r>
              <a:rPr lang="de-DE" sz="1800" dirty="0" smtClean="0"/>
              <a:t>: Zucker, Honig, frische Beeren, Banane, </a:t>
            </a:r>
            <a:r>
              <a:rPr lang="de-DE" sz="1800" dirty="0" err="1" smtClean="0"/>
              <a:t>Nussmix</a:t>
            </a:r>
            <a:r>
              <a:rPr lang="de-DE" sz="1800" dirty="0" smtClean="0"/>
              <a:t> …</a:t>
            </a:r>
          </a:p>
          <a:p>
            <a:pPr>
              <a:spcBef>
                <a:spcPts val="400"/>
              </a:spcBef>
              <a:buClr>
                <a:srgbClr val="A32730"/>
              </a:buClr>
            </a:pPr>
            <a:r>
              <a:rPr lang="de-DE" sz="2000" dirty="0" smtClean="0"/>
              <a:t>In Bedienung: Crêpes, </a:t>
            </a:r>
            <a:r>
              <a:rPr lang="de-DE" sz="2000" dirty="0" err="1" smtClean="0"/>
              <a:t>Pancakes</a:t>
            </a:r>
            <a:r>
              <a:rPr lang="de-DE" sz="2000" dirty="0" smtClean="0"/>
              <a:t> mit Haferflocken</a:t>
            </a:r>
          </a:p>
          <a:p>
            <a:pPr>
              <a:spcBef>
                <a:spcPts val="400"/>
              </a:spcBef>
              <a:buClr>
                <a:srgbClr val="A32730"/>
              </a:buClr>
            </a:pPr>
            <a:endParaRPr lang="de-DE" sz="2000" dirty="0" smtClean="0"/>
          </a:p>
          <a:p>
            <a:pPr>
              <a:spcBef>
                <a:spcPts val="400"/>
              </a:spcBef>
              <a:buClr>
                <a:srgbClr val="A32730"/>
              </a:buClr>
              <a:buFont typeface="Wingdings" pitchFamily="2" charset="2"/>
              <a:buChar char="§"/>
            </a:pPr>
            <a:endParaRPr lang="de-DE" sz="2000" dirty="0" smtClean="0"/>
          </a:p>
          <a:p>
            <a:pPr>
              <a:spcBef>
                <a:spcPts val="400"/>
              </a:spcBef>
              <a:buClr>
                <a:srgbClr val="A32730"/>
              </a:buClr>
              <a:buFont typeface="Wingdings" pitchFamily="2" charset="2"/>
              <a:buChar char="§"/>
            </a:pPr>
            <a:endParaRPr lang="de-DE" sz="2000" dirty="0" smtClean="0"/>
          </a:p>
        </p:txBody>
      </p:sp>
      <p:sp>
        <p:nvSpPr>
          <p:cNvPr id="4" name="Foliennummernplatzhalter 3"/>
          <p:cNvSpPr>
            <a:spLocks noGrp="1"/>
          </p:cNvSpPr>
          <p:nvPr>
            <p:ph type="sldNum" sz="quarter" idx="11"/>
          </p:nvPr>
        </p:nvSpPr>
        <p:spPr/>
        <p:txBody>
          <a:bodyPr/>
          <a:lstStyle/>
          <a:p>
            <a:pPr>
              <a:defRPr/>
            </a:pPr>
            <a:fld id="{4DEABAD6-2F9B-4471-8CC3-BC5A0C03F5D8}" type="slidenum">
              <a:rPr lang="de-DE" smtClean="0"/>
              <a:pPr>
                <a:defRPr/>
              </a:pPr>
              <a:t>36</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11" name="Rechteck 10"/>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in der Gastronomie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Einsatzmöglichkeiten und Potenzial von Hafer / II</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hteck 5"/>
          <p:cNvSpPr/>
          <p:nvPr/>
        </p:nvSpPr>
        <p:spPr>
          <a:xfrm>
            <a:off x="7380288" y="5229820"/>
            <a:ext cx="1584325" cy="1079500"/>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bg1"/>
                </a:solidFill>
              </a:rPr>
              <a:t>Porridge ist ein großer Trend in der jungen </a:t>
            </a:r>
            <a:r>
              <a:rPr lang="de-DE" sz="1600" b="1" dirty="0" err="1">
                <a:solidFill>
                  <a:schemeClr val="bg1"/>
                </a:solidFill>
              </a:rPr>
              <a:t>Gastroszene</a:t>
            </a:r>
            <a:r>
              <a:rPr lang="de-DE" sz="1600" b="1" dirty="0">
                <a:solidFill>
                  <a:schemeClr val="bg1"/>
                </a:solidFill>
              </a:rPr>
              <a:t>!</a:t>
            </a:r>
          </a:p>
        </p:txBody>
      </p:sp>
      <p:pic>
        <p:nvPicPr>
          <p:cNvPr id="41991" name="Picture 9"/>
          <p:cNvPicPr>
            <a:picLocks noChangeAspect="1" noChangeArrowheads="1"/>
          </p:cNvPicPr>
          <p:nvPr/>
        </p:nvPicPr>
        <p:blipFill>
          <a:blip r:embed="rId3" cstate="email"/>
          <a:srcRect/>
          <a:stretch>
            <a:fillRect/>
          </a:stretch>
        </p:blipFill>
        <p:spPr bwMode="auto">
          <a:xfrm>
            <a:off x="6948488" y="4148732"/>
            <a:ext cx="2035175" cy="863600"/>
          </a:xfrm>
          <a:prstGeom prst="rect">
            <a:avLst/>
          </a:prstGeom>
          <a:noFill/>
          <a:ln w="9525">
            <a:noFill/>
            <a:miter lim="800000"/>
            <a:headEnd/>
            <a:tailEnd/>
          </a:ln>
        </p:spPr>
      </p:pic>
      <p:pic>
        <p:nvPicPr>
          <p:cNvPr id="41992" name="Picture 2" descr="D:\Eigene Dateien\A GNV Sparte Hafermühlen\Hafer Fotos und Rezepte\Fotolia\Fotolia Fotos 2013\gekauft quartal 2\Fotolia_34786749_XXL_© Velislava Dimitrova - Fotolia.com.jpg"/>
          <p:cNvPicPr>
            <a:picLocks noChangeAspect="1" noChangeArrowheads="1"/>
          </p:cNvPicPr>
          <p:nvPr/>
        </p:nvPicPr>
        <p:blipFill>
          <a:blip r:embed="rId4" cstate="email"/>
          <a:srcRect/>
          <a:stretch>
            <a:fillRect/>
          </a:stretch>
        </p:blipFill>
        <p:spPr bwMode="auto">
          <a:xfrm>
            <a:off x="7380288" y="1412875"/>
            <a:ext cx="1584325" cy="1295400"/>
          </a:xfrm>
          <a:prstGeom prst="rect">
            <a:avLst/>
          </a:prstGeom>
          <a:noFill/>
          <a:ln w="9525">
            <a:noFill/>
            <a:miter lim="800000"/>
            <a:headEnd/>
            <a:tailEnd/>
          </a:ln>
        </p:spPr>
      </p:pic>
      <p:pic>
        <p:nvPicPr>
          <p:cNvPr id="10" name="Picture 2" descr="D:\Eigene Dateien\A GNV Sparte Hafermühlen\Hafer Fotos und Rezepte\Fotolia\Fotolia Fotos 2016\Fotolia_102401351_XL.jpg"/>
          <p:cNvPicPr>
            <a:picLocks noChangeAspect="1" noChangeArrowheads="1"/>
          </p:cNvPicPr>
          <p:nvPr/>
        </p:nvPicPr>
        <p:blipFill>
          <a:blip r:embed="rId5" cstate="email"/>
          <a:srcRect/>
          <a:stretch>
            <a:fillRect/>
          </a:stretch>
        </p:blipFill>
        <p:spPr bwMode="auto">
          <a:xfrm>
            <a:off x="7380312" y="2780928"/>
            <a:ext cx="1584176" cy="126664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F35FA5A6-7090-4BA3-B0AA-658094541C80}" type="slidenum">
              <a:rPr lang="de-DE" smtClean="0"/>
              <a:pPr>
                <a:defRPr/>
              </a:pPr>
              <a:t>37</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11" name="Rechteck 10"/>
          <p:cNvSpPr/>
          <p:nvPr/>
        </p:nvSpPr>
        <p:spPr>
          <a:xfrm>
            <a:off x="35496" y="44624"/>
            <a:ext cx="7416824"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in der Gastronomie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Einsatzmöglichkeiten und Potenzial von Hafer / </a:t>
            </a: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III</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descr="D:\Eigene Dateien\A GNV Sparte Hafermühlen\Hafer Fotos und Rezepte\Rezepte\Rezeptauswahl nach aktueller Übersicht\Rezepte 1 bis 11\Hafer Die Alleskörner_Paprikaschoten nah.jpg"/>
          <p:cNvPicPr>
            <a:picLocks noChangeAspect="1" noChangeArrowheads="1"/>
          </p:cNvPicPr>
          <p:nvPr/>
        </p:nvPicPr>
        <p:blipFill>
          <a:blip r:embed="rId3" cstate="email"/>
          <a:srcRect/>
          <a:stretch>
            <a:fillRect/>
          </a:stretch>
        </p:blipFill>
        <p:spPr bwMode="auto">
          <a:xfrm>
            <a:off x="251520" y="980728"/>
            <a:ext cx="2880320" cy="2880320"/>
          </a:xfrm>
          <a:prstGeom prst="rect">
            <a:avLst/>
          </a:prstGeom>
          <a:noFill/>
        </p:spPr>
      </p:pic>
      <p:pic>
        <p:nvPicPr>
          <p:cNvPr id="4099" name="Picture 3" descr="D:\Eigene Dateien\A GNV Sparte Hafermühlen\Hafer Fotos und Rezepte\Rezepte\Rezeptauswahl nach aktueller Übersicht\Rezepte 1 bis 11\Hafer Die Alleskörner_Haferauflauf offen nah.jpg"/>
          <p:cNvPicPr>
            <a:picLocks noChangeAspect="1" noChangeArrowheads="1"/>
          </p:cNvPicPr>
          <p:nvPr/>
        </p:nvPicPr>
        <p:blipFill>
          <a:blip r:embed="rId4" cstate="email"/>
          <a:srcRect/>
          <a:stretch>
            <a:fillRect/>
          </a:stretch>
        </p:blipFill>
        <p:spPr bwMode="auto">
          <a:xfrm>
            <a:off x="3347864" y="980728"/>
            <a:ext cx="2880320" cy="2880320"/>
          </a:xfrm>
          <a:prstGeom prst="rect">
            <a:avLst/>
          </a:prstGeom>
          <a:noFill/>
        </p:spPr>
      </p:pic>
      <p:pic>
        <p:nvPicPr>
          <p:cNvPr id="4100" name="Picture 4" descr="D:\Eigene Dateien\A GNV Sparte Hafermühlen\Hafer Fotos und Rezepte\Rezepte\Rezeptauswahl nach aktueller Übersicht\Rezepte 1 bis 11\Hafer Die Alleskörner_Salat mit Hafer Käsetalern.jpg"/>
          <p:cNvPicPr>
            <a:picLocks noChangeAspect="1" noChangeArrowheads="1"/>
          </p:cNvPicPr>
          <p:nvPr/>
        </p:nvPicPr>
        <p:blipFill>
          <a:blip r:embed="rId5" cstate="email"/>
          <a:srcRect/>
          <a:stretch>
            <a:fillRect/>
          </a:stretch>
        </p:blipFill>
        <p:spPr bwMode="auto">
          <a:xfrm>
            <a:off x="251520" y="4149080"/>
            <a:ext cx="3513568" cy="2338710"/>
          </a:xfrm>
          <a:prstGeom prst="rect">
            <a:avLst/>
          </a:prstGeom>
          <a:noFill/>
        </p:spPr>
      </p:pic>
      <p:pic>
        <p:nvPicPr>
          <p:cNvPr id="4101" name="Picture 5" descr="D:\Eigene Dateien\A GNV Sparte Hafermühlen\Hafer Fotos und Rezepte\Rezepte\Rezeptauswahl nach aktueller Übersicht\Rezepte 12 bis 20\Hafer Die Alleskörner_Hafer Erdbeer Dessert.jpg"/>
          <p:cNvPicPr>
            <a:picLocks noChangeAspect="1" noChangeArrowheads="1"/>
          </p:cNvPicPr>
          <p:nvPr/>
        </p:nvPicPr>
        <p:blipFill>
          <a:blip r:embed="rId6" cstate="email"/>
          <a:srcRect/>
          <a:stretch>
            <a:fillRect/>
          </a:stretch>
        </p:blipFill>
        <p:spPr bwMode="auto">
          <a:xfrm>
            <a:off x="3923928" y="4149080"/>
            <a:ext cx="3461806" cy="2304256"/>
          </a:xfrm>
          <a:prstGeom prst="rect">
            <a:avLst/>
          </a:prstGeom>
          <a:noFill/>
        </p:spPr>
      </p:pic>
      <p:pic>
        <p:nvPicPr>
          <p:cNvPr id="4102" name="Picture 6" descr="D:\Eigene Dateien\A GNV Sparte Hafermühlen\Hafer Fotos und Rezepte\Rezepte\Rezeptauswahl nach aktueller Übersicht\Rezepte 34 bis 36\VDGS_Hafer Die Alleskörner_Porridge Indisch mit Datteln.jpg"/>
          <p:cNvPicPr>
            <a:picLocks noChangeAspect="1" noChangeArrowheads="1"/>
          </p:cNvPicPr>
          <p:nvPr/>
        </p:nvPicPr>
        <p:blipFill>
          <a:blip r:embed="rId7" cstate="email"/>
          <a:srcRect/>
          <a:stretch>
            <a:fillRect/>
          </a:stretch>
        </p:blipFill>
        <p:spPr bwMode="auto">
          <a:xfrm>
            <a:off x="6444208" y="980728"/>
            <a:ext cx="2577193" cy="309634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Inhaltsplatzhalter 2"/>
          <p:cNvSpPr>
            <a:spLocks noGrp="1"/>
          </p:cNvSpPr>
          <p:nvPr>
            <p:ph idx="1"/>
          </p:nvPr>
        </p:nvSpPr>
        <p:spPr>
          <a:xfrm>
            <a:off x="250825" y="908720"/>
            <a:ext cx="6913463" cy="5616575"/>
          </a:xfrm>
        </p:spPr>
        <p:txBody>
          <a:bodyPr/>
          <a:lstStyle/>
          <a:p>
            <a:pPr>
              <a:spcBef>
                <a:spcPts val="400"/>
              </a:spcBef>
              <a:buClr>
                <a:srgbClr val="A32730"/>
              </a:buClr>
              <a:buFont typeface="Arial" charset="0"/>
              <a:buNone/>
            </a:pPr>
            <a:r>
              <a:rPr lang="de-DE" sz="2000" b="1" dirty="0" smtClean="0">
                <a:solidFill>
                  <a:srgbClr val="A32730"/>
                </a:solidFill>
              </a:rPr>
              <a:t>Haferprodukte können in zahlreichen warmen Gerichten</a:t>
            </a:r>
          </a:p>
          <a:p>
            <a:pPr>
              <a:spcBef>
                <a:spcPct val="0"/>
              </a:spcBef>
              <a:buClr>
                <a:srgbClr val="A32730"/>
              </a:buClr>
              <a:buFont typeface="Arial" charset="0"/>
              <a:buNone/>
            </a:pPr>
            <a:r>
              <a:rPr lang="de-DE" sz="2000" b="1" dirty="0" smtClean="0">
                <a:solidFill>
                  <a:srgbClr val="A32730"/>
                </a:solidFill>
              </a:rPr>
              <a:t>geschmackvoll eingesetzt werden.</a:t>
            </a:r>
          </a:p>
          <a:p>
            <a:pPr>
              <a:spcBef>
                <a:spcPct val="0"/>
              </a:spcBef>
              <a:buClr>
                <a:srgbClr val="A32730"/>
              </a:buClr>
              <a:buFont typeface="Arial" charset="0"/>
              <a:buNone/>
            </a:pPr>
            <a:r>
              <a:rPr lang="de-DE" sz="2000" dirty="0" smtClean="0"/>
              <a:t>Hier einige Vorschläge </a:t>
            </a:r>
            <a:r>
              <a:rPr lang="de-DE" sz="1600" dirty="0" smtClean="0"/>
              <a:t>(in Klammern das verwendete Haferprodukt)</a:t>
            </a:r>
            <a:r>
              <a:rPr lang="de-DE" sz="2000" dirty="0" smtClean="0"/>
              <a:t>:</a:t>
            </a:r>
          </a:p>
          <a:p>
            <a:pPr>
              <a:spcBef>
                <a:spcPts val="400"/>
              </a:spcBef>
              <a:buClr>
                <a:srgbClr val="A32730"/>
              </a:buClr>
            </a:pPr>
            <a:endParaRPr lang="de-DE" sz="800" dirty="0" smtClean="0"/>
          </a:p>
          <a:p>
            <a:pPr>
              <a:spcBef>
                <a:spcPct val="0"/>
              </a:spcBef>
              <a:buClr>
                <a:srgbClr val="A32730"/>
              </a:buClr>
            </a:pPr>
            <a:r>
              <a:rPr lang="de-DE" sz="1800" dirty="0" smtClean="0"/>
              <a:t>Gemüseaufläufe, Gefüllte Paprikaschoten  (kernige Haferflocken)</a:t>
            </a:r>
          </a:p>
          <a:p>
            <a:pPr>
              <a:spcBef>
                <a:spcPts val="400"/>
              </a:spcBef>
              <a:buClr>
                <a:srgbClr val="A32730"/>
              </a:buClr>
            </a:pPr>
            <a:r>
              <a:rPr lang="de-DE" sz="1800" dirty="0" smtClean="0"/>
              <a:t>Hackfleischgerichte und „vegetarische Hackbällchen“, wie z. B. Auberginen-Hafer-Bällchen mit Tomatensauce (zarte Haferflocken, Kleie)</a:t>
            </a:r>
          </a:p>
          <a:p>
            <a:pPr>
              <a:spcBef>
                <a:spcPts val="400"/>
              </a:spcBef>
              <a:buClr>
                <a:srgbClr val="A32730"/>
              </a:buClr>
            </a:pPr>
            <a:r>
              <a:rPr lang="de-DE" sz="1800" dirty="0" smtClean="0"/>
              <a:t>Quiches (kernige Haferflocken)</a:t>
            </a:r>
          </a:p>
          <a:p>
            <a:pPr>
              <a:spcBef>
                <a:spcPts val="400"/>
              </a:spcBef>
              <a:buClr>
                <a:srgbClr val="A32730"/>
              </a:buClr>
            </a:pPr>
            <a:r>
              <a:rPr lang="de-DE" sz="1800" dirty="0" smtClean="0"/>
              <a:t>Suppen, z. B. Hafer-Grünkernsuppe (zarte Haferflocken)</a:t>
            </a:r>
          </a:p>
          <a:p>
            <a:pPr>
              <a:spcBef>
                <a:spcPts val="400"/>
              </a:spcBef>
              <a:buClr>
                <a:srgbClr val="A32730"/>
              </a:buClr>
            </a:pPr>
            <a:r>
              <a:rPr lang="de-DE" sz="1800" dirty="0" smtClean="0"/>
              <a:t>Alternative Beilage zu </a:t>
            </a:r>
            <a:r>
              <a:rPr lang="de-DE" sz="1800" dirty="0" err="1" smtClean="0"/>
              <a:t>Risotto</a:t>
            </a:r>
            <a:r>
              <a:rPr lang="de-DE" sz="1800" dirty="0" smtClean="0"/>
              <a:t>, Couscous, </a:t>
            </a:r>
            <a:r>
              <a:rPr lang="de-DE" sz="1800" dirty="0" err="1" smtClean="0"/>
              <a:t>Bulgur</a:t>
            </a:r>
            <a:r>
              <a:rPr lang="de-DE" sz="1800" dirty="0" smtClean="0"/>
              <a:t> (Hafergrütze)</a:t>
            </a:r>
          </a:p>
          <a:p>
            <a:pPr>
              <a:spcBef>
                <a:spcPts val="400"/>
              </a:spcBef>
              <a:buClr>
                <a:srgbClr val="A32730"/>
              </a:buClr>
            </a:pPr>
            <a:r>
              <a:rPr lang="de-DE" sz="1800" dirty="0" smtClean="0"/>
              <a:t>Tomatisierte Hafergrütze als Beilage zu Kräuterhuhn (Hafergrütze)</a:t>
            </a:r>
          </a:p>
          <a:p>
            <a:pPr>
              <a:spcBef>
                <a:spcPts val="400"/>
              </a:spcBef>
              <a:buClr>
                <a:srgbClr val="A32730"/>
              </a:buClr>
            </a:pPr>
            <a:r>
              <a:rPr lang="de-DE" sz="1800" dirty="0" smtClean="0"/>
              <a:t>Haferrösti mit Gurken-Spargel-Salat (Hafergrütze)</a:t>
            </a:r>
          </a:p>
          <a:p>
            <a:pPr>
              <a:spcBef>
                <a:spcPts val="400"/>
              </a:spcBef>
              <a:buClr>
                <a:srgbClr val="A32730"/>
              </a:buClr>
            </a:pPr>
            <a:r>
              <a:rPr lang="de-DE" sz="1800" dirty="0" err="1" smtClean="0"/>
              <a:t>Hafergrützesalat</a:t>
            </a:r>
            <a:r>
              <a:rPr lang="de-DE" sz="1800" dirty="0" smtClean="0"/>
              <a:t> mit Avocado und Kabeljau (Hafergrütze) </a:t>
            </a:r>
          </a:p>
          <a:p>
            <a:pPr>
              <a:spcBef>
                <a:spcPts val="400"/>
              </a:spcBef>
              <a:buClr>
                <a:srgbClr val="A32730"/>
              </a:buClr>
            </a:pPr>
            <a:r>
              <a:rPr lang="de-DE" sz="1800" dirty="0" smtClean="0"/>
              <a:t>Orientalische Hafer-Quark-Puffer mit Feldsalat (kernige Haferflocken, Kleie)</a:t>
            </a:r>
          </a:p>
          <a:p>
            <a:pPr>
              <a:spcBef>
                <a:spcPts val="400"/>
              </a:spcBef>
              <a:buClr>
                <a:srgbClr val="A32730"/>
              </a:buClr>
            </a:pPr>
            <a:r>
              <a:rPr lang="de-DE" sz="1800" dirty="0" smtClean="0"/>
              <a:t>Süße Aufläufe als Desserts (Hafergrütze, kernige Haferflocken) </a:t>
            </a:r>
          </a:p>
          <a:p>
            <a:pPr>
              <a:spcBef>
                <a:spcPts val="400"/>
              </a:spcBef>
              <a:buClr>
                <a:srgbClr val="A32730"/>
              </a:buClr>
            </a:pPr>
            <a:r>
              <a:rPr lang="de-DE" sz="2000" b="1" dirty="0" smtClean="0">
                <a:solidFill>
                  <a:srgbClr val="A32730"/>
                </a:solidFill>
              </a:rPr>
              <a:t>Alle Rezepte auf </a:t>
            </a:r>
            <a:r>
              <a:rPr lang="de-DE" sz="2000" b="1" u="sng" dirty="0" smtClean="0">
                <a:solidFill>
                  <a:srgbClr val="A32730"/>
                </a:solidFill>
              </a:rPr>
              <a:t>www.alleskoerner.de &gt; GENUSS &gt; REZEPTE</a:t>
            </a:r>
            <a:r>
              <a:rPr lang="de-DE" sz="2000" b="1" dirty="0" smtClean="0">
                <a:solidFill>
                  <a:srgbClr val="A32730"/>
                </a:solidFill>
              </a:rPr>
              <a:t>!</a:t>
            </a:r>
          </a:p>
        </p:txBody>
      </p:sp>
      <p:sp>
        <p:nvSpPr>
          <p:cNvPr id="4" name="Foliennummernplatzhalter 3"/>
          <p:cNvSpPr>
            <a:spLocks noGrp="1"/>
          </p:cNvSpPr>
          <p:nvPr>
            <p:ph type="sldNum" sz="quarter" idx="11"/>
          </p:nvPr>
        </p:nvSpPr>
        <p:spPr/>
        <p:txBody>
          <a:bodyPr/>
          <a:lstStyle/>
          <a:p>
            <a:pPr>
              <a:defRPr/>
            </a:pPr>
            <a:fld id="{F35FA5A6-7090-4BA3-B0AA-658094541C80}" type="slidenum">
              <a:rPr lang="de-DE" smtClean="0"/>
              <a:pPr>
                <a:defRPr/>
              </a:pPr>
              <a:t>38</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11" name="Rechteck 10"/>
          <p:cNvSpPr/>
          <p:nvPr/>
        </p:nvSpPr>
        <p:spPr>
          <a:xfrm>
            <a:off x="35496" y="44624"/>
            <a:ext cx="7416824"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in der Gastronomie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Einsatzmöglichkeiten und Potenzial von Hafer / </a:t>
            </a: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IV</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D:\Eigene Dateien\A GNV Sparte Hafermühlen\Hafer Fotos und Rezepte\Rezepte\Rezeptauswahl nach aktueller Übersicht\Rezepte 43 bis 48\VDGS_Hafer Die Alleskörner_Auberginen Hafer Bällchen.jpg"/>
          <p:cNvPicPr>
            <a:picLocks noChangeAspect="1" noChangeArrowheads="1"/>
          </p:cNvPicPr>
          <p:nvPr/>
        </p:nvPicPr>
        <p:blipFill>
          <a:blip r:embed="rId3" cstate="email"/>
          <a:srcRect/>
          <a:stretch>
            <a:fillRect/>
          </a:stretch>
        </p:blipFill>
        <p:spPr bwMode="auto">
          <a:xfrm>
            <a:off x="6935447" y="1052737"/>
            <a:ext cx="2208553" cy="3312367"/>
          </a:xfrm>
          <a:prstGeom prst="rect">
            <a:avLst/>
          </a:prstGeom>
          <a:noFill/>
        </p:spPr>
      </p:pic>
      <p:pic>
        <p:nvPicPr>
          <p:cNvPr id="3075" name="Picture 3" descr="D:\Eigene Dateien\A GNV Sparte Hafermühlen\Hafer Fotos und Rezepte\Rezepte\Rezeptauswahl nach aktueller Übersicht\Rezepte 1 bis 11\Hafer Die Alleskörner_Haferflockennockerln mit Beeren.jpg"/>
          <p:cNvPicPr>
            <a:picLocks noChangeAspect="1" noChangeArrowheads="1"/>
          </p:cNvPicPr>
          <p:nvPr/>
        </p:nvPicPr>
        <p:blipFill>
          <a:blip r:embed="rId4" cstate="email"/>
          <a:srcRect/>
          <a:stretch>
            <a:fillRect/>
          </a:stretch>
        </p:blipFill>
        <p:spPr bwMode="auto">
          <a:xfrm>
            <a:off x="7092280" y="4509120"/>
            <a:ext cx="1708097" cy="216024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268760"/>
            <a:ext cx="7488832" cy="4896520"/>
          </a:xfrm>
        </p:spPr>
        <p:txBody>
          <a:bodyPr/>
          <a:lstStyle/>
          <a:p>
            <a:pPr>
              <a:spcBef>
                <a:spcPts val="0"/>
              </a:spcBef>
              <a:buClr>
                <a:srgbClr val="A32730"/>
              </a:buClr>
              <a:buFont typeface="Arial" charset="0"/>
              <a:buNone/>
            </a:pPr>
            <a:r>
              <a:rPr lang="de-DE" sz="1600" dirty="0" smtClean="0"/>
              <a:t>Frage 14</a:t>
            </a:r>
          </a:p>
          <a:p>
            <a:pPr>
              <a:spcBef>
                <a:spcPts val="0"/>
              </a:spcBef>
              <a:buClr>
                <a:srgbClr val="A32730"/>
              </a:buClr>
              <a:buFont typeface="Arial" charset="0"/>
              <a:buNone/>
            </a:pPr>
            <a:r>
              <a:rPr lang="de-DE" sz="1600" dirty="0" smtClean="0"/>
              <a:t>Welche Haferprodukte sollten </a:t>
            </a:r>
            <a:r>
              <a:rPr lang="de-DE" sz="1600" u="sng" dirty="0" smtClean="0"/>
              <a:t>auf jeden Fall </a:t>
            </a:r>
            <a:r>
              <a:rPr lang="de-DE" sz="1600" dirty="0" smtClean="0"/>
              <a:t>auf dem Frühstücksbuffet in Hotel angeboten werden? (mehrere Antworten möglich)</a:t>
            </a:r>
          </a:p>
          <a:p>
            <a:pPr marL="457200" indent="-457200">
              <a:spcBef>
                <a:spcPts val="0"/>
              </a:spcBef>
              <a:buClr>
                <a:srgbClr val="A32730"/>
              </a:buClr>
              <a:buFont typeface="+mj-lt"/>
              <a:buAutoNum type="alphaLcParenR"/>
            </a:pPr>
            <a:r>
              <a:rPr lang="de-DE" sz="1600" dirty="0" smtClean="0"/>
              <a:t>Zarte Haferflocken</a:t>
            </a:r>
          </a:p>
          <a:p>
            <a:pPr marL="457200" indent="-457200">
              <a:spcBef>
                <a:spcPts val="0"/>
              </a:spcBef>
              <a:buClr>
                <a:srgbClr val="A32730"/>
              </a:buClr>
              <a:buFont typeface="+mj-lt"/>
              <a:buAutoNum type="alphaLcParenR"/>
            </a:pPr>
            <a:r>
              <a:rPr lang="de-DE" sz="1600" dirty="0" smtClean="0"/>
              <a:t>Hafergrütze</a:t>
            </a:r>
          </a:p>
          <a:p>
            <a:pPr marL="457200" indent="-457200">
              <a:spcBef>
                <a:spcPts val="0"/>
              </a:spcBef>
              <a:buClr>
                <a:srgbClr val="A32730"/>
              </a:buClr>
              <a:buFont typeface="+mj-lt"/>
              <a:buAutoNum type="alphaLcParenR"/>
            </a:pPr>
            <a:r>
              <a:rPr lang="de-DE" sz="1600" dirty="0" smtClean="0"/>
              <a:t>Kernige Haferflocken</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r>
              <a:rPr lang="de-DE" sz="1600" dirty="0" smtClean="0"/>
              <a:t>Frage 15</a:t>
            </a:r>
          </a:p>
          <a:p>
            <a:pPr marL="457200" indent="-457200">
              <a:spcBef>
                <a:spcPts val="0"/>
              </a:spcBef>
              <a:buClr>
                <a:srgbClr val="A32730"/>
              </a:buClr>
              <a:buNone/>
            </a:pPr>
            <a:r>
              <a:rPr lang="de-DE" sz="1600" dirty="0" smtClean="0"/>
              <a:t>Wie heißt die Müsli-Variante, die bereits am Vorabend für das Frühstücksbuffet vorbereitet werden kann?</a:t>
            </a:r>
          </a:p>
          <a:p>
            <a:pPr marL="457200" indent="-457200">
              <a:spcBef>
                <a:spcPts val="0"/>
              </a:spcBef>
              <a:buClr>
                <a:srgbClr val="A32730"/>
              </a:buClr>
            </a:pPr>
            <a:r>
              <a:rPr lang="de-DE" sz="1600" dirty="0" smtClean="0"/>
              <a:t>_________________________</a:t>
            </a:r>
          </a:p>
          <a:p>
            <a:pPr marL="457200" indent="-457200">
              <a:spcBef>
                <a:spcPts val="0"/>
              </a:spcBef>
              <a:buClr>
                <a:srgbClr val="A32730"/>
              </a:buClr>
              <a:buNone/>
            </a:pPr>
            <a:endParaRPr lang="de-DE" sz="1600" dirty="0" smtClean="0"/>
          </a:p>
          <a:p>
            <a:pPr marL="457200" indent="-457200">
              <a:spcBef>
                <a:spcPts val="0"/>
              </a:spcBef>
              <a:buClr>
                <a:srgbClr val="A32730"/>
              </a:buClr>
              <a:buNone/>
            </a:pPr>
            <a:r>
              <a:rPr lang="de-DE" sz="1600" dirty="0" smtClean="0"/>
              <a:t>Frage 16</a:t>
            </a:r>
          </a:p>
          <a:p>
            <a:pPr marL="457200" indent="-457200">
              <a:spcBef>
                <a:spcPts val="0"/>
              </a:spcBef>
              <a:buClr>
                <a:srgbClr val="A32730"/>
              </a:buClr>
              <a:buNone/>
            </a:pPr>
            <a:r>
              <a:rPr lang="de-DE" sz="1600" dirty="0" smtClean="0"/>
              <a:t>Nennen Sie mindestens drei Gerichte, die mit Haferprodukten (Haferflocken, -kleie, -grütze) zubereitet und in der Gastronomie angeboten werden können!</a:t>
            </a:r>
          </a:p>
          <a:p>
            <a:pPr marL="457200" indent="-457200">
              <a:spcBef>
                <a:spcPts val="0"/>
              </a:spcBef>
              <a:buClr>
                <a:srgbClr val="A32730"/>
              </a:buClr>
            </a:pPr>
            <a:r>
              <a:rPr lang="de-DE" sz="1600" dirty="0" smtClean="0"/>
              <a:t>_________________________</a:t>
            </a:r>
          </a:p>
          <a:p>
            <a:pPr marL="457200" indent="-457200">
              <a:spcBef>
                <a:spcPts val="0"/>
              </a:spcBef>
              <a:buClr>
                <a:srgbClr val="A32730"/>
              </a:buClr>
            </a:pPr>
            <a:r>
              <a:rPr lang="de-DE" sz="1600" dirty="0" smtClean="0"/>
              <a:t>_________________________ </a:t>
            </a:r>
          </a:p>
          <a:p>
            <a:pPr marL="457200" indent="-457200">
              <a:spcBef>
                <a:spcPts val="0"/>
              </a:spcBef>
              <a:buClr>
                <a:srgbClr val="A32730"/>
              </a:buClr>
            </a:pPr>
            <a:r>
              <a:rPr lang="de-DE" sz="1600" dirty="0" smtClean="0"/>
              <a:t>_________________________</a:t>
            </a:r>
          </a:p>
          <a:p>
            <a:pPr marL="457200" indent="-457200">
              <a:spcBef>
                <a:spcPts val="0"/>
              </a:spcBef>
              <a:buClr>
                <a:srgbClr val="A32730"/>
              </a:buClr>
              <a:buFont typeface="+mj-lt"/>
              <a:buAutoNum type="alphaLcParenR"/>
            </a:pPr>
            <a:endParaRPr lang="de-DE" sz="1600" dirty="0" smtClean="0"/>
          </a:p>
          <a:p>
            <a:pPr marL="457200" indent="-457200">
              <a:spcBef>
                <a:spcPts val="0"/>
              </a:spcBef>
              <a:buClr>
                <a:srgbClr val="A32730"/>
              </a:buClr>
              <a:buNone/>
            </a:pPr>
            <a:endParaRPr lang="de-DE" sz="1600" dirty="0" smtClean="0"/>
          </a:p>
          <a:p>
            <a:pPr>
              <a:spcBef>
                <a:spcPts val="0"/>
              </a:spcBef>
              <a:buClr>
                <a:srgbClr val="A32730"/>
              </a:buClr>
              <a:buNone/>
            </a:pPr>
            <a:endParaRPr lang="de-DE" sz="1600" dirty="0" smtClean="0"/>
          </a:p>
          <a:p>
            <a:pPr>
              <a:spcBef>
                <a:spcPts val="0"/>
              </a:spcBef>
              <a:buClr>
                <a:srgbClr val="A32730"/>
              </a:buClr>
              <a:buFont typeface="Wingdings" pitchFamily="2" charset="2"/>
              <a:buChar char="§"/>
            </a:pPr>
            <a:endParaRPr lang="de-DE" sz="1600" dirty="0" smtClean="0"/>
          </a:p>
        </p:txBody>
      </p:sp>
      <p:sp>
        <p:nvSpPr>
          <p:cNvPr id="4" name="Foliennummernplatzhalter 3"/>
          <p:cNvSpPr>
            <a:spLocks noGrp="1"/>
          </p:cNvSpPr>
          <p:nvPr>
            <p:ph type="sldNum" sz="quarter" idx="11"/>
          </p:nvPr>
        </p:nvSpPr>
        <p:spPr/>
        <p:txBody>
          <a:bodyPr/>
          <a:lstStyle/>
          <a:p>
            <a:pPr>
              <a:defRPr/>
            </a:pPr>
            <a:fld id="{FEB284F8-7EBF-4EFA-883B-5637F75377FE}" type="slidenum">
              <a:rPr lang="de-DE" smtClean="0"/>
              <a:pPr>
                <a:defRPr/>
              </a:pPr>
              <a:t>39</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6" name="Rechteck 5"/>
          <p:cNvSpPr/>
          <p:nvPr/>
        </p:nvSpPr>
        <p:spPr>
          <a:xfrm>
            <a:off x="35496" y="44624"/>
            <a:ext cx="7272808" cy="1008112"/>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i="1" dirty="0" smtClean="0">
                <a:solidFill>
                  <a:schemeClr val="tx1"/>
                </a:solidFill>
              </a:rPr>
              <a:t>Haben Sie‘s behalten?</a:t>
            </a:r>
          </a:p>
          <a:p>
            <a:r>
              <a:rPr lang="de-DE" sz="2800" b="1" dirty="0" smtClean="0">
                <a:solidFill>
                  <a:schemeClr val="tx1"/>
                </a:solidFill>
              </a:rPr>
              <a:t>Testen Sie Ihr Wissen aus diesem Kapitel!</a:t>
            </a:r>
          </a:p>
          <a:p>
            <a:pPr algn="r"/>
            <a:r>
              <a:rPr lang="de-DE" sz="1200" i="1" dirty="0" smtClean="0">
                <a:solidFill>
                  <a:schemeClr val="tx1"/>
                </a:solidFill>
              </a:rPr>
              <a:t>Die Lösungen finden Sie auf Seite 53.</a:t>
            </a:r>
            <a:endParaRPr lang="de-DE" sz="1200" i="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Inhaltsplatzhalter 2"/>
          <p:cNvSpPr>
            <a:spLocks noGrp="1"/>
          </p:cNvSpPr>
          <p:nvPr>
            <p:ph idx="1"/>
          </p:nvPr>
        </p:nvSpPr>
        <p:spPr>
          <a:xfrm>
            <a:off x="457200" y="980728"/>
            <a:ext cx="5900738" cy="5688632"/>
          </a:xfrm>
        </p:spPr>
        <p:txBody>
          <a:bodyPr/>
          <a:lstStyle/>
          <a:p>
            <a:pPr eaLnBrk="1" hangingPunct="1">
              <a:buClr>
                <a:srgbClr val="A32730"/>
              </a:buClr>
              <a:buFont typeface="Wingdings" pitchFamily="2" charset="2"/>
              <a:buChar char="§"/>
            </a:pPr>
            <a:r>
              <a:rPr lang="de-DE" sz="1700" dirty="0" smtClean="0"/>
              <a:t>In Deutschland </a:t>
            </a:r>
            <a:r>
              <a:rPr lang="de-DE" sz="2000" b="1" dirty="0" smtClean="0">
                <a:solidFill>
                  <a:srgbClr val="A32730"/>
                </a:solidFill>
              </a:rPr>
              <a:t>seit Jahrhunderten angebaut</a:t>
            </a:r>
            <a:r>
              <a:rPr lang="de-DE" sz="1700" dirty="0" smtClean="0"/>
              <a:t>.</a:t>
            </a:r>
          </a:p>
          <a:p>
            <a:pPr eaLnBrk="1" hangingPunct="1">
              <a:buClr>
                <a:srgbClr val="A32730"/>
              </a:buClr>
              <a:buFont typeface="Wingdings" pitchFamily="2" charset="2"/>
              <a:buChar char="§"/>
            </a:pPr>
            <a:r>
              <a:rPr lang="de-DE" sz="2000" b="1" dirty="0" smtClean="0">
                <a:solidFill>
                  <a:srgbClr val="A32730"/>
                </a:solidFill>
              </a:rPr>
              <a:t>Hauptnahrungsmittel</a:t>
            </a:r>
            <a:r>
              <a:rPr lang="de-DE" sz="1700" dirty="0" smtClean="0"/>
              <a:t> der Bevölkerung, bis neue Nutzpflanzen aufkamen.</a:t>
            </a:r>
          </a:p>
          <a:p>
            <a:pPr eaLnBrk="1" hangingPunct="1">
              <a:buClr>
                <a:srgbClr val="A32730"/>
              </a:buClr>
              <a:buFont typeface="Wingdings" pitchFamily="2" charset="2"/>
              <a:buChar char="§"/>
            </a:pPr>
            <a:endParaRPr lang="de-DE" sz="1200" dirty="0" smtClean="0"/>
          </a:p>
          <a:p>
            <a:pPr eaLnBrk="1" hangingPunct="1">
              <a:buClr>
                <a:srgbClr val="A32730"/>
              </a:buClr>
              <a:buFont typeface="Wingdings" pitchFamily="2" charset="2"/>
              <a:buChar char="§"/>
            </a:pPr>
            <a:r>
              <a:rPr lang="de-DE" sz="1700" dirty="0" smtClean="0"/>
              <a:t>Hafer besitzt </a:t>
            </a:r>
            <a:r>
              <a:rPr lang="de-DE" sz="2000" b="1" dirty="0" smtClean="0">
                <a:solidFill>
                  <a:srgbClr val="A32730"/>
                </a:solidFill>
              </a:rPr>
              <a:t>Rispen</a:t>
            </a:r>
            <a:r>
              <a:rPr lang="de-DE" sz="1700" dirty="0" smtClean="0"/>
              <a:t>, keine Ähren.</a:t>
            </a:r>
          </a:p>
          <a:p>
            <a:pPr eaLnBrk="1" hangingPunct="1">
              <a:buClr>
                <a:srgbClr val="A32730"/>
              </a:buClr>
              <a:buFont typeface="Wingdings" pitchFamily="2" charset="2"/>
              <a:buChar char="§"/>
            </a:pPr>
            <a:r>
              <a:rPr lang="de-DE" sz="1700" dirty="0" smtClean="0"/>
              <a:t>Haferpflanze bis zu 1,5 Meter hoch.</a:t>
            </a:r>
          </a:p>
          <a:p>
            <a:pPr eaLnBrk="1" hangingPunct="1">
              <a:buClr>
                <a:srgbClr val="A32730"/>
              </a:buClr>
              <a:buFont typeface="Wingdings" pitchFamily="2" charset="2"/>
              <a:buChar char="§"/>
            </a:pPr>
            <a:endParaRPr lang="de-DE" sz="1200" dirty="0" smtClean="0"/>
          </a:p>
          <a:p>
            <a:pPr eaLnBrk="1" fontAlgn="auto" hangingPunct="1">
              <a:spcAft>
                <a:spcPts val="0"/>
              </a:spcAft>
              <a:buClr>
                <a:srgbClr val="A32730"/>
              </a:buClr>
              <a:buFont typeface="Wingdings" pitchFamily="2" charset="2"/>
              <a:buChar char="§"/>
              <a:defRPr/>
            </a:pPr>
            <a:r>
              <a:rPr lang="de-DE" sz="1700" dirty="0" smtClean="0"/>
              <a:t>Hafer wird in Deutschland auf rund </a:t>
            </a:r>
            <a:r>
              <a:rPr lang="de-DE" sz="2000" b="1" dirty="0" smtClean="0">
                <a:solidFill>
                  <a:srgbClr val="A32730"/>
                </a:solidFill>
              </a:rPr>
              <a:t>125.000 Hektar </a:t>
            </a:r>
            <a:r>
              <a:rPr lang="de-DE" sz="1700" dirty="0" smtClean="0"/>
              <a:t>(2016) als </a:t>
            </a:r>
            <a:r>
              <a:rPr lang="de-DE" sz="2000" b="1" dirty="0" smtClean="0">
                <a:solidFill>
                  <a:srgbClr val="A32730"/>
                </a:solidFill>
              </a:rPr>
              <a:t>Sommergetreide </a:t>
            </a:r>
            <a:r>
              <a:rPr lang="de-DE" sz="1700" dirty="0" smtClean="0"/>
              <a:t>angebaut.</a:t>
            </a:r>
            <a:br>
              <a:rPr lang="de-DE" sz="1700" dirty="0" smtClean="0"/>
            </a:br>
            <a:r>
              <a:rPr lang="de-DE" sz="1700" dirty="0" smtClean="0"/>
              <a:t>Die Aussaat ist im März, die Ernte Ende Juli / Anfang August.</a:t>
            </a:r>
          </a:p>
          <a:p>
            <a:pPr eaLnBrk="1" fontAlgn="auto" hangingPunct="1">
              <a:spcAft>
                <a:spcPts val="0"/>
              </a:spcAft>
              <a:buClr>
                <a:srgbClr val="A32730"/>
              </a:buClr>
              <a:buNone/>
              <a:defRPr/>
            </a:pPr>
            <a:endParaRPr lang="de-DE" sz="1200" dirty="0" smtClean="0"/>
          </a:p>
          <a:p>
            <a:pPr eaLnBrk="1" fontAlgn="auto" hangingPunct="1">
              <a:spcAft>
                <a:spcPts val="0"/>
              </a:spcAft>
              <a:buClr>
                <a:srgbClr val="A32730"/>
              </a:buClr>
              <a:buFont typeface="Wingdings" pitchFamily="2" charset="2"/>
              <a:buChar char="§"/>
              <a:defRPr/>
            </a:pPr>
            <a:r>
              <a:rPr lang="de-DE" sz="1700" dirty="0" smtClean="0"/>
              <a:t>In </a:t>
            </a:r>
            <a:r>
              <a:rPr lang="de-DE" sz="2000" b="1" dirty="0" smtClean="0">
                <a:solidFill>
                  <a:srgbClr val="A32730"/>
                </a:solidFill>
              </a:rPr>
              <a:t>Bayern, Baden-Württemberg </a:t>
            </a:r>
            <a:r>
              <a:rPr lang="de-DE" sz="1700" dirty="0" smtClean="0"/>
              <a:t>und </a:t>
            </a:r>
            <a:r>
              <a:rPr lang="de-DE" sz="2000" b="1" dirty="0" smtClean="0">
                <a:solidFill>
                  <a:srgbClr val="A32730"/>
                </a:solidFill>
              </a:rPr>
              <a:t>Brandenburg </a:t>
            </a:r>
            <a:r>
              <a:rPr lang="de-DE" sz="1700" dirty="0" smtClean="0"/>
              <a:t>liegen knapp die </a:t>
            </a:r>
            <a:r>
              <a:rPr lang="de-DE" sz="2000" b="1" dirty="0" smtClean="0">
                <a:solidFill>
                  <a:srgbClr val="A32730"/>
                </a:solidFill>
              </a:rPr>
              <a:t>Hälfte</a:t>
            </a:r>
            <a:r>
              <a:rPr lang="de-DE" sz="1700" dirty="0" smtClean="0"/>
              <a:t> der gesamten Hafer-Anbauflächen in Deutschland.</a:t>
            </a:r>
          </a:p>
          <a:p>
            <a:pPr eaLnBrk="1" hangingPunct="1">
              <a:buClr>
                <a:srgbClr val="A32730"/>
              </a:buClr>
              <a:buFont typeface="Arial" charset="0"/>
              <a:buNone/>
            </a:pPr>
            <a:r>
              <a:rPr lang="de-DE" sz="1700" dirty="0" smtClean="0"/>
              <a:t> </a:t>
            </a:r>
          </a:p>
          <a:p>
            <a:pPr eaLnBrk="1" hangingPunct="1">
              <a:buClr>
                <a:srgbClr val="A32730"/>
              </a:buClr>
              <a:buFont typeface="Wingdings" pitchFamily="2" charset="2"/>
              <a:buChar char="§"/>
            </a:pPr>
            <a:r>
              <a:rPr lang="de-DE" sz="1700" dirty="0" smtClean="0"/>
              <a:t>Weitere wichtige Anbauländer von Hafer für die Nahrungsmittelverarbeitung in Europa sind: </a:t>
            </a:r>
            <a:br>
              <a:rPr lang="de-DE" sz="1700" dirty="0" smtClean="0"/>
            </a:br>
            <a:r>
              <a:rPr lang="de-DE" sz="2000" b="1" dirty="0" smtClean="0">
                <a:solidFill>
                  <a:srgbClr val="A32730"/>
                </a:solidFill>
              </a:rPr>
              <a:t>Finnland, Schweden, Großbritannien</a:t>
            </a:r>
            <a:r>
              <a:rPr lang="de-DE" sz="1700" dirty="0" smtClean="0"/>
              <a:t>.</a:t>
            </a:r>
          </a:p>
        </p:txBody>
      </p:sp>
      <p:sp>
        <p:nvSpPr>
          <p:cNvPr id="4" name="Foliennummernplatzhalter 3"/>
          <p:cNvSpPr>
            <a:spLocks noGrp="1"/>
          </p:cNvSpPr>
          <p:nvPr>
            <p:ph type="sldNum" sz="quarter" idx="11"/>
          </p:nvPr>
        </p:nvSpPr>
        <p:spPr/>
        <p:txBody>
          <a:bodyPr/>
          <a:lstStyle/>
          <a:p>
            <a:pPr>
              <a:defRPr/>
            </a:pPr>
            <a:fld id="{D8C0327C-B9FD-40ED-9627-147A682AFA97}" type="slidenum">
              <a:rPr lang="de-DE" smtClean="0"/>
              <a:pPr>
                <a:defRPr/>
              </a:pPr>
              <a:t>4</a:t>
            </a:fld>
            <a:endParaRPr lang="de-DE"/>
          </a:p>
        </p:txBody>
      </p:sp>
      <p:pic>
        <p:nvPicPr>
          <p:cNvPr id="7172" name="Picture 5" descr="C:\Dokumente und Einstellungen\user\Eigene Dateien\A GNV Sparte Hafermühlen\Hafer Fotos und Rezepte\für Pressefotos\Feld\SM_eine Haferähre mit Rispen im Fokus.JPG"/>
          <p:cNvPicPr>
            <a:picLocks noChangeAspect="1" noChangeArrowheads="1"/>
          </p:cNvPicPr>
          <p:nvPr/>
        </p:nvPicPr>
        <p:blipFill>
          <a:blip r:embed="rId3" cstate="email"/>
          <a:srcRect l="5292" t="5952" r="7394" b="781"/>
          <a:stretch>
            <a:fillRect/>
          </a:stretch>
        </p:blipFill>
        <p:spPr bwMode="auto">
          <a:xfrm>
            <a:off x="6329363" y="1571625"/>
            <a:ext cx="2457450" cy="3500438"/>
          </a:xfrm>
          <a:prstGeom prst="rect">
            <a:avLst/>
          </a:prstGeom>
          <a:noFill/>
          <a:ln w="9525">
            <a:noFill/>
            <a:miter lim="800000"/>
            <a:headEnd/>
            <a:tailEnd/>
          </a:ln>
        </p:spPr>
      </p:pic>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 Natur pur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Hafer in der Landwirtschaft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07504" y="3140968"/>
            <a:ext cx="7200800" cy="432048"/>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70" name="Inhaltsplatzhalter 2"/>
          <p:cNvSpPr>
            <a:spLocks noGrp="1"/>
          </p:cNvSpPr>
          <p:nvPr>
            <p:ph idx="1"/>
          </p:nvPr>
        </p:nvSpPr>
        <p:spPr>
          <a:xfrm>
            <a:off x="251520" y="980728"/>
            <a:ext cx="7560840" cy="5544616"/>
          </a:xfrm>
        </p:spPr>
        <p:txBody>
          <a:bodyPr/>
          <a:lstStyle/>
          <a:p>
            <a:pPr marL="457200" indent="-457200" eaLnBrk="1" hangingPunct="1">
              <a:spcBef>
                <a:spcPts val="700"/>
              </a:spcBef>
              <a:buFont typeface="+mj-lt"/>
              <a:buAutoNum type="arabicParenBoth"/>
            </a:pPr>
            <a:r>
              <a:rPr lang="de-DE" sz="1800" dirty="0" smtClean="0"/>
              <a:t>Hafer – Natur pur				</a:t>
            </a:r>
          </a:p>
          <a:p>
            <a:pPr marL="457200" indent="-457200" eaLnBrk="1" hangingPunct="1">
              <a:spcBef>
                <a:spcPts val="700"/>
              </a:spcBef>
              <a:buFont typeface="+mj-lt"/>
              <a:buAutoNum type="arabicParenBoth"/>
            </a:pPr>
            <a:r>
              <a:rPr lang="de-DE" sz="1800" dirty="0" smtClean="0"/>
              <a:t>Vom Haferkorn (nicht nur) zur Haferflocke			</a:t>
            </a:r>
          </a:p>
          <a:p>
            <a:pPr marL="457200" indent="-457200" eaLnBrk="1" hangingPunct="1">
              <a:spcBef>
                <a:spcPts val="700"/>
              </a:spcBef>
              <a:buFont typeface="+mj-lt"/>
              <a:buAutoNum type="arabicParenBoth"/>
            </a:pPr>
            <a:r>
              <a:rPr lang="de-DE" sz="1800" dirty="0" smtClean="0"/>
              <a:t>Die Nährstoffe im Hafer 		</a:t>
            </a:r>
          </a:p>
          <a:p>
            <a:pPr marL="457200" indent="-457200" eaLnBrk="1" hangingPunct="1">
              <a:spcBef>
                <a:spcPts val="700"/>
              </a:spcBef>
              <a:buFont typeface="+mj-lt"/>
              <a:buAutoNum type="arabicParenBoth"/>
            </a:pPr>
            <a:r>
              <a:rPr lang="de-DE" sz="1800" dirty="0" smtClean="0"/>
              <a:t>Hafer im Lebensmittelhandel				</a:t>
            </a:r>
          </a:p>
          <a:p>
            <a:pPr marL="457200" indent="-457200" eaLnBrk="1" hangingPunct="1">
              <a:spcBef>
                <a:spcPts val="700"/>
              </a:spcBef>
              <a:buFont typeface="+mj-lt"/>
              <a:buAutoNum type="arabicParenBoth"/>
            </a:pPr>
            <a:r>
              <a:rPr lang="de-DE" sz="1800" dirty="0" smtClean="0"/>
              <a:t>Hafer in der Bäckerei					</a:t>
            </a:r>
          </a:p>
          <a:p>
            <a:pPr marL="457200" indent="-457200" eaLnBrk="1" hangingPunct="1">
              <a:spcBef>
                <a:spcPts val="700"/>
              </a:spcBef>
              <a:buFont typeface="+mj-lt"/>
              <a:buAutoNum type="arabicParenBoth"/>
            </a:pPr>
            <a:r>
              <a:rPr lang="de-DE" sz="1800" dirty="0" smtClean="0"/>
              <a:t>Hafer in der Gastronomie				</a:t>
            </a:r>
          </a:p>
          <a:p>
            <a:pPr marL="457200" indent="-457200" eaLnBrk="1" hangingPunct="1">
              <a:spcBef>
                <a:spcPts val="700"/>
              </a:spcBef>
              <a:buFont typeface="+mj-lt"/>
              <a:buAutoNum type="arabicParenBoth"/>
            </a:pPr>
            <a:r>
              <a:rPr lang="de-DE" sz="1800" b="1" dirty="0" smtClean="0"/>
              <a:t>Hafer im Alltag der Verbraucher	</a:t>
            </a:r>
            <a:r>
              <a:rPr lang="de-DE" sz="1800" dirty="0" smtClean="0"/>
              <a:t>			</a:t>
            </a:r>
          </a:p>
          <a:p>
            <a:pPr marL="457200" indent="-457200" eaLnBrk="1" hangingPunct="1">
              <a:spcBef>
                <a:spcPts val="700"/>
              </a:spcBef>
              <a:buFont typeface="+mj-lt"/>
              <a:buAutoNum type="arabicParenBoth"/>
            </a:pPr>
            <a:r>
              <a:rPr lang="de-DE" sz="1800" dirty="0" smtClean="0"/>
              <a:t>Vorstellung Informationsbroschüren und Website		</a:t>
            </a:r>
          </a:p>
          <a:p>
            <a:pPr marL="457200" indent="-457200" eaLnBrk="1" hangingPunct="1">
              <a:spcBef>
                <a:spcPts val="700"/>
              </a:spcBef>
              <a:buFont typeface="+mj-lt"/>
              <a:buAutoNum type="arabicParenBoth"/>
            </a:pPr>
            <a:r>
              <a:rPr lang="de-DE" sz="1800" dirty="0" smtClean="0"/>
              <a:t>TOP-Fakten für das kurze Kundengespräch			</a:t>
            </a:r>
          </a:p>
          <a:p>
            <a:pPr marL="457200" indent="-457200" eaLnBrk="1" hangingPunct="1">
              <a:spcBef>
                <a:spcPts val="700"/>
              </a:spcBef>
              <a:buFont typeface="+mj-lt"/>
              <a:buAutoNum type="arabicParenBoth"/>
            </a:pPr>
            <a:r>
              <a:rPr lang="de-DE" sz="1800" dirty="0" smtClean="0"/>
              <a:t>Lösungen zu den Testfragen zum Abschluss der Kapitel	</a:t>
            </a:r>
          </a:p>
          <a:p>
            <a:pPr marL="457200" indent="-457200" eaLnBrk="1" hangingPunct="1">
              <a:buFont typeface="+mj-lt"/>
              <a:buAutoNum type="arabicParenBoth"/>
            </a:pPr>
            <a:endParaRPr lang="de-DE" sz="1800" dirty="0" smtClean="0"/>
          </a:p>
          <a:p>
            <a:pPr marL="457200" indent="-457200" eaLnBrk="1" hangingPunct="1">
              <a:buFont typeface="+mj-lt"/>
              <a:buAutoNum type="arabicParenBoth"/>
            </a:pPr>
            <a:endParaRPr lang="de-DE" sz="1800" dirty="0" smtClean="0"/>
          </a:p>
          <a:p>
            <a:pPr marL="457200" indent="-457200" eaLnBrk="1" hangingPunct="1">
              <a:buNone/>
            </a:pPr>
            <a:r>
              <a:rPr lang="de-DE" sz="1800" dirty="0" smtClean="0"/>
              <a:t>	</a:t>
            </a:r>
          </a:p>
        </p:txBody>
      </p:sp>
      <p:sp>
        <p:nvSpPr>
          <p:cNvPr id="4" name="Foliennummernplatzhalter 3"/>
          <p:cNvSpPr>
            <a:spLocks noGrp="1"/>
          </p:cNvSpPr>
          <p:nvPr>
            <p:ph type="sldNum" sz="quarter" idx="11"/>
          </p:nvPr>
        </p:nvSpPr>
        <p:spPr/>
        <p:txBody>
          <a:bodyPr/>
          <a:lstStyle/>
          <a:p>
            <a:pPr>
              <a:defRPr/>
            </a:pPr>
            <a:fld id="{D8C0327C-B9FD-40ED-9627-147A682AFA97}" type="slidenum">
              <a:rPr lang="de-DE" smtClean="0"/>
              <a:pPr>
                <a:defRPr/>
              </a:pPr>
              <a:t>40</a:t>
            </a:fld>
            <a:endParaRPr lang="de-DE"/>
          </a:p>
        </p:txBody>
      </p:sp>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Inhaltsverzeichnis</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Inhaltsplatzhalter 2"/>
          <p:cNvSpPr>
            <a:spLocks noGrp="1"/>
          </p:cNvSpPr>
          <p:nvPr>
            <p:ph idx="1"/>
          </p:nvPr>
        </p:nvSpPr>
        <p:spPr>
          <a:xfrm>
            <a:off x="323850" y="1268413"/>
            <a:ext cx="6686550" cy="5302250"/>
          </a:xfrm>
        </p:spPr>
        <p:txBody>
          <a:bodyPr/>
          <a:lstStyle/>
          <a:p>
            <a:pPr>
              <a:spcBef>
                <a:spcPts val="400"/>
              </a:spcBef>
              <a:buClr>
                <a:srgbClr val="A32730"/>
              </a:buClr>
              <a:buFont typeface="Arial" charset="0"/>
              <a:buNone/>
            </a:pPr>
            <a:r>
              <a:rPr lang="de-DE" sz="2000" b="1" dirty="0" smtClean="0">
                <a:solidFill>
                  <a:srgbClr val="A32730"/>
                </a:solidFill>
              </a:rPr>
              <a:t>Haferprodukte …</a:t>
            </a:r>
          </a:p>
          <a:p>
            <a:pPr>
              <a:spcBef>
                <a:spcPts val="400"/>
              </a:spcBef>
              <a:buClr>
                <a:srgbClr val="A32730"/>
              </a:buClr>
              <a:buFont typeface="Wingdings" pitchFamily="2" charset="2"/>
              <a:buChar char="§"/>
            </a:pPr>
            <a:r>
              <a:rPr lang="de-DE" sz="1700" dirty="0" smtClean="0"/>
              <a:t>sind </a:t>
            </a:r>
            <a:r>
              <a:rPr lang="de-DE" sz="1700" dirty="0" err="1" smtClean="0"/>
              <a:t>ungeöffnet</a:t>
            </a:r>
            <a:r>
              <a:rPr lang="de-DE" sz="1700" dirty="0" smtClean="0"/>
              <a:t> lange haltbar (ca. 15 Monate),</a:t>
            </a:r>
          </a:p>
          <a:p>
            <a:pPr>
              <a:spcBef>
                <a:spcPts val="400"/>
              </a:spcBef>
              <a:buClr>
                <a:srgbClr val="A32730"/>
              </a:buClr>
              <a:buFont typeface="Wingdings" pitchFamily="2" charset="2"/>
              <a:buChar char="§"/>
            </a:pPr>
            <a:r>
              <a:rPr lang="de-DE" sz="1700" dirty="0" smtClean="0"/>
              <a:t>sollten trocken gelagert werden,</a:t>
            </a:r>
          </a:p>
          <a:p>
            <a:pPr>
              <a:spcBef>
                <a:spcPts val="400"/>
              </a:spcBef>
              <a:buClr>
                <a:srgbClr val="A32730"/>
              </a:buClr>
              <a:buFont typeface="Wingdings" pitchFamily="2" charset="2"/>
              <a:buChar char="§"/>
            </a:pPr>
            <a:r>
              <a:rPr lang="de-DE" sz="1700" dirty="0" smtClean="0"/>
              <a:t>sollten nach Möglichkeit in eine gut verschließbare Vorratsdose umgefüllt werden</a:t>
            </a:r>
          </a:p>
          <a:p>
            <a:pPr>
              <a:spcBef>
                <a:spcPts val="400"/>
              </a:spcBef>
              <a:buClr>
                <a:srgbClr val="A32730"/>
              </a:buClr>
              <a:buFont typeface="Wingdings" pitchFamily="2" charset="2"/>
              <a:buChar char="§"/>
            </a:pPr>
            <a:r>
              <a:rPr lang="de-DE" sz="1700" dirty="0" smtClean="0"/>
              <a:t>oder in der gut verschlossenen Originalverpackung aufbewahrt werden.</a:t>
            </a:r>
          </a:p>
          <a:p>
            <a:pPr>
              <a:spcBef>
                <a:spcPts val="400"/>
              </a:spcBef>
              <a:buClr>
                <a:srgbClr val="A32730"/>
              </a:buClr>
              <a:buFont typeface="Wingdings" pitchFamily="2" charset="2"/>
              <a:buChar char="§"/>
            </a:pPr>
            <a:endParaRPr lang="de-DE" sz="1700" dirty="0" smtClean="0"/>
          </a:p>
          <a:p>
            <a:pPr>
              <a:spcBef>
                <a:spcPts val="400"/>
              </a:spcBef>
              <a:buClr>
                <a:srgbClr val="A32730"/>
              </a:buClr>
              <a:buFont typeface="Wingdings" pitchFamily="2" charset="2"/>
              <a:buChar char="§"/>
            </a:pPr>
            <a:endParaRPr lang="de-DE" sz="1700" dirty="0" smtClean="0"/>
          </a:p>
          <a:p>
            <a:pPr>
              <a:spcBef>
                <a:spcPts val="400"/>
              </a:spcBef>
              <a:buClr>
                <a:srgbClr val="A32730"/>
              </a:buClr>
              <a:buFont typeface="Wingdings" pitchFamily="2" charset="2"/>
              <a:buChar char="§"/>
            </a:pPr>
            <a:endParaRPr lang="de-DE" sz="1700" dirty="0" smtClean="0"/>
          </a:p>
          <a:p>
            <a:pPr>
              <a:spcBef>
                <a:spcPts val="400"/>
              </a:spcBef>
              <a:buClr>
                <a:srgbClr val="A32730"/>
              </a:buClr>
              <a:buFont typeface="Wingdings" pitchFamily="2" charset="2"/>
              <a:buChar char="§"/>
            </a:pPr>
            <a:r>
              <a:rPr lang="de-DE" sz="2000" b="1" dirty="0" smtClean="0">
                <a:solidFill>
                  <a:srgbClr val="A32730"/>
                </a:solidFill>
              </a:rPr>
              <a:t>Eine eigene Müslimischung kann gut auf Vorrat selbst gemacht werden: </a:t>
            </a:r>
            <a:br>
              <a:rPr lang="de-DE" sz="2000" b="1" dirty="0" smtClean="0">
                <a:solidFill>
                  <a:srgbClr val="A32730"/>
                </a:solidFill>
              </a:rPr>
            </a:br>
            <a:r>
              <a:rPr lang="de-DE" sz="1700" dirty="0" smtClean="0"/>
              <a:t>Zutaten nach Belieben mischen und in einer gut verschließbaren Dose aufbewahren.</a:t>
            </a:r>
          </a:p>
          <a:p>
            <a:pPr>
              <a:spcBef>
                <a:spcPts val="400"/>
              </a:spcBef>
              <a:buClr>
                <a:srgbClr val="A32730"/>
              </a:buClr>
              <a:buFont typeface="Wingdings" pitchFamily="2" charset="2"/>
              <a:buChar char="§"/>
            </a:pPr>
            <a:endParaRPr lang="de-DE" sz="1700" dirty="0" smtClean="0"/>
          </a:p>
          <a:p>
            <a:pPr>
              <a:spcBef>
                <a:spcPts val="400"/>
              </a:spcBef>
              <a:buClr>
                <a:srgbClr val="A32730"/>
              </a:buClr>
              <a:buFont typeface="Wingdings" pitchFamily="2" charset="2"/>
              <a:buChar char="§"/>
            </a:pPr>
            <a:endParaRPr lang="de-DE" sz="1700" dirty="0" smtClean="0"/>
          </a:p>
        </p:txBody>
      </p:sp>
      <p:sp>
        <p:nvSpPr>
          <p:cNvPr id="4" name="Foliennummernplatzhalter 3"/>
          <p:cNvSpPr>
            <a:spLocks noGrp="1"/>
          </p:cNvSpPr>
          <p:nvPr>
            <p:ph type="sldNum" sz="quarter" idx="11"/>
          </p:nvPr>
        </p:nvSpPr>
        <p:spPr/>
        <p:txBody>
          <a:bodyPr/>
          <a:lstStyle/>
          <a:p>
            <a:pPr>
              <a:defRPr/>
            </a:pPr>
            <a:fld id="{A6AAB66E-78C5-400C-9F6D-7F6AE4584376}" type="slidenum">
              <a:rPr lang="de-DE" smtClean="0"/>
              <a:pPr>
                <a:defRPr/>
              </a:pPr>
              <a:t>41</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pic>
        <p:nvPicPr>
          <p:cNvPr id="45061" name="Picture 11" descr="D:\Eigene Dateien\Downloads\Fotolia_40953584_M_© womue - Fotolia.com.jpg"/>
          <p:cNvPicPr>
            <a:picLocks noChangeAspect="1" noChangeArrowheads="1"/>
          </p:cNvPicPr>
          <p:nvPr/>
        </p:nvPicPr>
        <p:blipFill>
          <a:blip r:embed="rId3" cstate="email"/>
          <a:srcRect/>
          <a:stretch>
            <a:fillRect/>
          </a:stretch>
        </p:blipFill>
        <p:spPr bwMode="auto">
          <a:xfrm>
            <a:off x="7086600" y="1484313"/>
            <a:ext cx="1949450" cy="2305050"/>
          </a:xfrm>
          <a:prstGeom prst="rect">
            <a:avLst/>
          </a:prstGeom>
          <a:noFill/>
          <a:ln w="9525">
            <a:noFill/>
            <a:miter lim="800000"/>
            <a:headEnd/>
            <a:tailEnd/>
          </a:ln>
        </p:spPr>
      </p:pic>
      <p:pic>
        <p:nvPicPr>
          <p:cNvPr id="45062" name="Picture 12" descr="D:\Eigene Dateien\Downloads\Fotolia_47964497_M_© Barbara Pheby - Fotolia.com.jpg"/>
          <p:cNvPicPr>
            <a:picLocks noChangeAspect="1" noChangeArrowheads="1"/>
          </p:cNvPicPr>
          <p:nvPr/>
        </p:nvPicPr>
        <p:blipFill>
          <a:blip r:embed="rId4" cstate="email"/>
          <a:srcRect/>
          <a:stretch>
            <a:fillRect/>
          </a:stretch>
        </p:blipFill>
        <p:spPr bwMode="auto">
          <a:xfrm>
            <a:off x="7092950" y="4005263"/>
            <a:ext cx="1943100" cy="2147887"/>
          </a:xfrm>
          <a:prstGeom prst="rect">
            <a:avLst/>
          </a:prstGeom>
          <a:noFill/>
          <a:ln w="9525">
            <a:noFill/>
            <a:miter lim="800000"/>
            <a:headEnd/>
            <a:tailEnd/>
          </a:ln>
        </p:spPr>
      </p:pic>
      <p:sp>
        <p:nvSpPr>
          <p:cNvPr id="11" name="Rechteck 10"/>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im Alltag der Verbraucher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Aufbewahrung im Haushalt</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8525D7B4-3E21-44B7-9B89-3699057EA9F8}" type="slidenum">
              <a:rPr lang="de-DE" smtClean="0"/>
              <a:pPr>
                <a:defRPr/>
              </a:pPr>
              <a:t>42</a:t>
            </a:fld>
            <a:endParaRPr lang="de-DE" dirty="0"/>
          </a:p>
        </p:txBody>
      </p:sp>
      <p:sp>
        <p:nvSpPr>
          <p:cNvPr id="6" name="Fußzeilenplatzhalter 5"/>
          <p:cNvSpPr>
            <a:spLocks noGrp="1"/>
          </p:cNvSpPr>
          <p:nvPr>
            <p:ph type="ftr" sz="quarter" idx="10"/>
          </p:nvPr>
        </p:nvSpPr>
        <p:spPr/>
        <p:txBody>
          <a:bodyPr/>
          <a:lstStyle/>
          <a:p>
            <a:pPr>
              <a:defRPr/>
            </a:pPr>
            <a:r>
              <a:rPr lang="de-DE" smtClean="0"/>
              <a:t>© Hafer Die Alleskörner,VDGS e.V.</a:t>
            </a:r>
            <a:endParaRPr lang="de-DE"/>
          </a:p>
        </p:txBody>
      </p:sp>
      <p:sp>
        <p:nvSpPr>
          <p:cNvPr id="4608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de-DE" sz="1000">
                <a:ea typeface="Calibri" pitchFamily="34" charset="0"/>
                <a:cs typeface="Times New Roman" pitchFamily="18" charset="0"/>
              </a:rPr>
              <a:t/>
            </a:r>
            <a:br>
              <a:rPr lang="de-DE" sz="1000">
                <a:ea typeface="Calibri" pitchFamily="34" charset="0"/>
                <a:cs typeface="Times New Roman" pitchFamily="18" charset="0"/>
              </a:rPr>
            </a:br>
            <a:endParaRPr lang="de-DE">
              <a:ea typeface="Calibri" pitchFamily="34" charset="0"/>
              <a:cs typeface="Times New Roman" pitchFamily="18" charset="0"/>
            </a:endParaRPr>
          </a:p>
        </p:txBody>
      </p:sp>
      <p:graphicFrame>
        <p:nvGraphicFramePr>
          <p:cNvPr id="10" name="Tabelle 9"/>
          <p:cNvGraphicFramePr>
            <a:graphicFrameLocks noGrp="1"/>
          </p:cNvGraphicFramePr>
          <p:nvPr/>
        </p:nvGraphicFramePr>
        <p:xfrm>
          <a:off x="179388" y="981075"/>
          <a:ext cx="8209160" cy="5198864"/>
        </p:xfrm>
        <a:graphic>
          <a:graphicData uri="http://schemas.openxmlformats.org/drawingml/2006/table">
            <a:tbl>
              <a:tblPr firstRow="1" bandRow="1">
                <a:tableStyleId>{21E4AEA4-8DFA-4A89-87EB-49C32662AFE0}</a:tableStyleId>
              </a:tblPr>
              <a:tblGrid>
                <a:gridCol w="1203067"/>
                <a:gridCol w="1273836"/>
                <a:gridCol w="2123058"/>
                <a:gridCol w="2123058"/>
                <a:gridCol w="1486141"/>
              </a:tblGrid>
              <a:tr h="542032">
                <a:tc>
                  <a:txBody>
                    <a:bodyPr/>
                    <a:lstStyle/>
                    <a:p>
                      <a:endParaRPr lang="de-DE" sz="1400" b="1" dirty="0"/>
                    </a:p>
                  </a:txBody>
                  <a:tcPr/>
                </a:tc>
                <a:tc>
                  <a:txBody>
                    <a:bodyPr/>
                    <a:lstStyle/>
                    <a:p>
                      <a:r>
                        <a:rPr lang="de-DE" sz="1400" dirty="0" smtClean="0"/>
                        <a:t>Frühstück</a:t>
                      </a:r>
                      <a:endParaRPr lang="de-DE" sz="1400" dirty="0"/>
                    </a:p>
                  </a:txBody>
                  <a:tcPr/>
                </a:tc>
                <a:tc>
                  <a:txBody>
                    <a:bodyPr/>
                    <a:lstStyle/>
                    <a:p>
                      <a:r>
                        <a:rPr lang="de-DE" sz="1400" dirty="0" smtClean="0"/>
                        <a:t>Zwischenmahlzeit &amp; Dessert</a:t>
                      </a:r>
                      <a:endParaRPr lang="de-DE" sz="1400" dirty="0"/>
                    </a:p>
                  </a:txBody>
                  <a:tcPr/>
                </a:tc>
                <a:tc>
                  <a:txBody>
                    <a:bodyPr/>
                    <a:lstStyle/>
                    <a:p>
                      <a:r>
                        <a:rPr lang="de-DE" sz="1400" dirty="0" smtClean="0"/>
                        <a:t>Hauptmahlzeit</a:t>
                      </a:r>
                      <a:endParaRPr lang="de-DE" sz="1400" dirty="0"/>
                    </a:p>
                  </a:txBody>
                  <a:tcPr/>
                </a:tc>
                <a:tc>
                  <a:txBody>
                    <a:bodyPr/>
                    <a:lstStyle/>
                    <a:p>
                      <a:r>
                        <a:rPr lang="de-DE" sz="1400" dirty="0" smtClean="0"/>
                        <a:t>Brot/ Gebäck/</a:t>
                      </a:r>
                    </a:p>
                    <a:p>
                      <a:r>
                        <a:rPr lang="de-DE" sz="1400" dirty="0" smtClean="0"/>
                        <a:t>Kuchen</a:t>
                      </a:r>
                      <a:endParaRPr lang="de-DE" sz="1400" dirty="0"/>
                    </a:p>
                  </a:txBody>
                  <a:tcPr/>
                </a:tc>
              </a:tr>
              <a:tr h="542032">
                <a:tc>
                  <a:txBody>
                    <a:bodyPr/>
                    <a:lstStyle/>
                    <a:p>
                      <a:r>
                        <a:rPr lang="de-DE" sz="1200" b="1" dirty="0" smtClean="0"/>
                        <a:t>Haferflocken,</a:t>
                      </a:r>
                      <a:r>
                        <a:rPr lang="de-DE" sz="1200" b="1" baseline="0" dirty="0" smtClean="0"/>
                        <a:t> kernig</a:t>
                      </a:r>
                      <a:endParaRPr lang="de-DE" sz="1200" b="1" dirty="0"/>
                    </a:p>
                  </a:txBody>
                  <a:tcPr/>
                </a:tc>
                <a:tc>
                  <a:txBody>
                    <a:bodyPr/>
                    <a:lstStyle/>
                    <a:p>
                      <a:r>
                        <a:rPr lang="de-DE" sz="1200" dirty="0" smtClean="0"/>
                        <a:t>Im Müsli</a:t>
                      </a:r>
                      <a:endParaRPr lang="de-DE" sz="1200" dirty="0"/>
                    </a:p>
                  </a:txBody>
                  <a:tcPr/>
                </a:tc>
                <a:tc>
                  <a:txBody>
                    <a:bodyPr/>
                    <a:lstStyle/>
                    <a:p>
                      <a:r>
                        <a:rPr lang="de-DE" sz="1200" dirty="0" smtClean="0"/>
                        <a:t>Angeröstet in Quark-/ Joghurt-/ </a:t>
                      </a:r>
                      <a:r>
                        <a:rPr lang="de-DE" sz="1200" dirty="0" err="1" smtClean="0"/>
                        <a:t>Crèmespeisen</a:t>
                      </a:r>
                      <a:endParaRPr lang="de-DE" sz="1200" dirty="0"/>
                    </a:p>
                  </a:txBody>
                  <a:tcPr/>
                </a:tc>
                <a:tc>
                  <a:txBody>
                    <a:bodyPr/>
                    <a:lstStyle/>
                    <a:p>
                      <a:r>
                        <a:rPr lang="de-DE" sz="1200" dirty="0" smtClean="0"/>
                        <a:t>Angeröstet über Salat</a:t>
                      </a:r>
                      <a:endParaRPr lang="de-DE" sz="1200" dirty="0"/>
                    </a:p>
                  </a:txBody>
                  <a:tcPr/>
                </a:tc>
                <a:tc>
                  <a:txBody>
                    <a:bodyPr/>
                    <a:lstStyle/>
                    <a:p>
                      <a:r>
                        <a:rPr lang="de-DE" sz="1200" dirty="0" smtClean="0"/>
                        <a:t>In Kuchen, Gebäck, </a:t>
                      </a:r>
                      <a:r>
                        <a:rPr lang="de-DE" sz="1200" dirty="0" err="1" smtClean="0"/>
                        <a:t>Muffins</a:t>
                      </a:r>
                      <a:r>
                        <a:rPr lang="de-DE" sz="1200" dirty="0" smtClean="0"/>
                        <a:t>, Brot</a:t>
                      </a:r>
                      <a:endParaRPr lang="de-DE" sz="1200" dirty="0"/>
                    </a:p>
                  </a:txBody>
                  <a:tcPr/>
                </a:tc>
              </a:tr>
              <a:tr h="542032">
                <a:tc>
                  <a:txBody>
                    <a:bodyPr/>
                    <a:lstStyle/>
                    <a:p>
                      <a:r>
                        <a:rPr lang="de-DE" sz="1200" b="1" dirty="0" smtClean="0"/>
                        <a:t>Haferflocken, zart</a:t>
                      </a:r>
                      <a:endParaRPr lang="de-DE" sz="1200" b="1" dirty="0"/>
                    </a:p>
                  </a:txBody>
                  <a:tcPr/>
                </a:tc>
                <a:tc>
                  <a:txBody>
                    <a:bodyPr/>
                    <a:lstStyle/>
                    <a:p>
                      <a:r>
                        <a:rPr lang="de-DE" sz="1200" dirty="0" smtClean="0"/>
                        <a:t>Im Müsli</a:t>
                      </a:r>
                    </a:p>
                    <a:p>
                      <a:r>
                        <a:rPr lang="de-DE" sz="1200" dirty="0" smtClean="0"/>
                        <a:t>Als Porridge</a:t>
                      </a:r>
                    </a:p>
                  </a:txBody>
                  <a:tcPr/>
                </a:tc>
                <a:tc>
                  <a:txBody>
                    <a:bodyPr/>
                    <a:lstStyle/>
                    <a:p>
                      <a:r>
                        <a:rPr lang="de-DE" sz="1200" dirty="0" smtClean="0"/>
                        <a:t>In Quark-/</a:t>
                      </a:r>
                      <a:r>
                        <a:rPr lang="de-DE" sz="1200" baseline="0" dirty="0" smtClean="0"/>
                        <a:t> Joghurt-/ </a:t>
                      </a:r>
                      <a:r>
                        <a:rPr lang="de-DE" sz="1200" baseline="0" dirty="0" err="1" smtClean="0"/>
                        <a:t>Crèmespeisen</a:t>
                      </a:r>
                      <a:endParaRPr lang="de-DE"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In Shakes &amp; </a:t>
                      </a:r>
                      <a:r>
                        <a:rPr lang="de-DE" sz="1200" dirty="0" err="1" smtClean="0"/>
                        <a:t>Smoothies</a:t>
                      </a:r>
                      <a:endParaRPr lang="de-DE" sz="1200" dirty="0" smtClean="0"/>
                    </a:p>
                    <a:p>
                      <a:endParaRPr lang="de-DE" sz="1200" dirty="0"/>
                    </a:p>
                  </a:txBody>
                  <a:tcPr/>
                </a:tc>
                <a:tc>
                  <a:txBody>
                    <a:bodyPr/>
                    <a:lstStyle/>
                    <a:p>
                      <a:r>
                        <a:rPr lang="de-DE" sz="1200" dirty="0" smtClean="0"/>
                        <a:t>In Aufläufen,</a:t>
                      </a:r>
                      <a:r>
                        <a:rPr lang="de-DE" sz="1200" baseline="0" dirty="0" smtClean="0"/>
                        <a:t> Eintöpfen, </a:t>
                      </a:r>
                      <a:r>
                        <a:rPr lang="de-DE" sz="1200" dirty="0" smtClean="0"/>
                        <a:t>Frikadellen,</a:t>
                      </a:r>
                      <a:r>
                        <a:rPr lang="de-DE" sz="1200" baseline="0" dirty="0" smtClean="0"/>
                        <a:t> </a:t>
                      </a:r>
                      <a:r>
                        <a:rPr lang="de-DE" sz="1200" dirty="0" smtClean="0"/>
                        <a:t>Hackfleisch-</a:t>
                      </a:r>
                      <a:r>
                        <a:rPr lang="de-DE" sz="1200" dirty="0" err="1" smtClean="0"/>
                        <a:t>gerichten</a:t>
                      </a:r>
                      <a:r>
                        <a:rPr lang="de-DE" sz="1200" dirty="0" smtClean="0"/>
                        <a:t>,</a:t>
                      </a:r>
                      <a:r>
                        <a:rPr lang="de-DE" sz="1200" baseline="0" dirty="0" smtClean="0"/>
                        <a:t> „vegetarischen Hackbällchen“, Gemüse-/ Fleischpfannen, Pfannkuchen, als Panade für Käse / Fleisch</a:t>
                      </a:r>
                    </a:p>
                    <a:p>
                      <a:r>
                        <a:rPr lang="de-DE" sz="1200" baseline="0" dirty="0" smtClean="0"/>
                        <a:t>In warmen Süßspeisen</a:t>
                      </a:r>
                      <a:endParaRPr lang="de-DE" sz="1200" dirty="0"/>
                    </a:p>
                  </a:txBody>
                  <a:tcPr/>
                </a:tc>
                <a:tc>
                  <a:txBody>
                    <a:bodyPr/>
                    <a:lstStyle/>
                    <a:p>
                      <a:r>
                        <a:rPr lang="de-DE" sz="1200" dirty="0" smtClean="0"/>
                        <a:t>In Kuchen, Gebäck, </a:t>
                      </a:r>
                      <a:r>
                        <a:rPr lang="de-DE" sz="1200" dirty="0" err="1" smtClean="0"/>
                        <a:t>Muffins</a:t>
                      </a:r>
                      <a:r>
                        <a:rPr lang="de-DE" sz="1200" dirty="0" smtClean="0"/>
                        <a:t>, Brot</a:t>
                      </a:r>
                      <a:endParaRPr lang="de-DE" sz="1200" dirty="0"/>
                    </a:p>
                  </a:txBody>
                  <a:tcPr/>
                </a:tc>
              </a:tr>
              <a:tr h="542032">
                <a:tc>
                  <a:txBody>
                    <a:bodyPr/>
                    <a:lstStyle/>
                    <a:p>
                      <a:r>
                        <a:rPr lang="de-DE" sz="1200" b="1" dirty="0" smtClean="0"/>
                        <a:t>Hafergrütze</a:t>
                      </a:r>
                      <a:endParaRPr lang="de-DE" sz="1200" b="1" dirty="0"/>
                    </a:p>
                  </a:txBody>
                  <a:tcPr/>
                </a:tc>
                <a:tc>
                  <a:txBody>
                    <a:bodyPr/>
                    <a:lstStyle/>
                    <a:p>
                      <a:r>
                        <a:rPr lang="de-DE" sz="1200" dirty="0" smtClean="0"/>
                        <a:t>Evtl. als Porridge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Wie „Milchreis“ zubereitet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Aufgekocht in süßen Aufläufen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(auch als Hauptmahlzeit)</a:t>
                      </a:r>
                    </a:p>
                  </a:txBody>
                  <a:tcPr/>
                </a:tc>
                <a:tc>
                  <a:txBody>
                    <a:bodyPr/>
                    <a:lstStyle/>
                    <a:p>
                      <a:r>
                        <a:rPr lang="de-DE" sz="1200" dirty="0" smtClean="0"/>
                        <a:t>Klassiker für Grünkohl + Grützwurst;</a:t>
                      </a:r>
                      <a:r>
                        <a:rPr lang="de-DE" sz="1200" baseline="0" dirty="0" smtClean="0"/>
                        <a:t> </a:t>
                      </a:r>
                      <a:r>
                        <a:rPr lang="de-DE" sz="1200" dirty="0" smtClean="0"/>
                        <a:t>wie „</a:t>
                      </a:r>
                      <a:r>
                        <a:rPr lang="de-DE" sz="1200" dirty="0" err="1" smtClean="0"/>
                        <a:t>Risotto</a:t>
                      </a:r>
                      <a:r>
                        <a:rPr lang="de-DE" sz="1200" dirty="0" smtClean="0"/>
                        <a:t>“</a:t>
                      </a:r>
                      <a:r>
                        <a:rPr lang="de-DE" sz="1200" baseline="0" dirty="0" smtClean="0"/>
                        <a:t> </a:t>
                      </a:r>
                      <a:r>
                        <a:rPr lang="de-DE" sz="1200" dirty="0" smtClean="0"/>
                        <a:t>zubereitet; als Beilage</a:t>
                      </a:r>
                    </a:p>
                  </a:txBody>
                  <a:tcPr/>
                </a:tc>
                <a:tc>
                  <a:txBody>
                    <a:bodyPr/>
                    <a:lstStyle/>
                    <a:p>
                      <a:endParaRPr lang="de-DE" sz="1200" dirty="0"/>
                    </a:p>
                  </a:txBody>
                  <a:tcPr/>
                </a:tc>
              </a:tr>
              <a:tr h="542032">
                <a:tc>
                  <a:txBody>
                    <a:bodyPr/>
                    <a:lstStyle/>
                    <a:p>
                      <a:r>
                        <a:rPr lang="de-DE" sz="1200" b="1" dirty="0" smtClean="0"/>
                        <a:t>Haferflocken, löslich</a:t>
                      </a:r>
                      <a:endParaRPr lang="de-DE" sz="1200" b="1" dirty="0"/>
                    </a:p>
                  </a:txBody>
                  <a:tcPr/>
                </a:tc>
                <a:tc>
                  <a:txBody>
                    <a:bodyPr/>
                    <a:lstStyle/>
                    <a:p>
                      <a:r>
                        <a:rPr lang="de-DE" sz="1200" dirty="0" smtClean="0"/>
                        <a:t>Im Müsli</a:t>
                      </a:r>
                    </a:p>
                    <a:p>
                      <a:r>
                        <a:rPr lang="de-DE" sz="1200" dirty="0" smtClean="0"/>
                        <a:t>Im Porridge</a:t>
                      </a:r>
                    </a:p>
                    <a:p>
                      <a:r>
                        <a:rPr lang="de-DE" sz="1200" dirty="0" smtClean="0"/>
                        <a:t>In der Kleinkind-</a:t>
                      </a:r>
                      <a:r>
                        <a:rPr lang="de-DE" sz="1200" dirty="0" err="1" smtClean="0"/>
                        <a:t>nahrung</a:t>
                      </a:r>
                      <a:endParaRPr lang="de-DE" sz="1200" dirty="0"/>
                    </a:p>
                  </a:txBody>
                  <a:tcPr/>
                </a:tc>
                <a:tc>
                  <a:txBody>
                    <a:bodyPr/>
                    <a:lstStyle/>
                    <a:p>
                      <a:r>
                        <a:rPr lang="de-DE" sz="1200" dirty="0" smtClean="0"/>
                        <a:t>In Shakes &amp; </a:t>
                      </a:r>
                      <a:r>
                        <a:rPr lang="de-DE" sz="1200" dirty="0" err="1" smtClean="0"/>
                        <a:t>Smoothies</a:t>
                      </a:r>
                      <a:endParaRPr lang="de-DE" sz="1200" dirty="0" smtClean="0"/>
                    </a:p>
                    <a:p>
                      <a:r>
                        <a:rPr lang="de-DE" sz="1200" dirty="0" smtClean="0"/>
                        <a:t>In Quark-/ Joghurt-/ </a:t>
                      </a:r>
                      <a:r>
                        <a:rPr lang="de-DE" sz="1200" dirty="0" err="1" smtClean="0"/>
                        <a:t>Crèmespeisen</a:t>
                      </a:r>
                      <a:endParaRPr lang="de-DE" sz="1200" dirty="0"/>
                    </a:p>
                  </a:txBody>
                  <a:tcPr/>
                </a:tc>
                <a:tc>
                  <a:txBody>
                    <a:bodyPr/>
                    <a:lstStyle/>
                    <a:p>
                      <a:r>
                        <a:rPr lang="de-DE" sz="1200" dirty="0" smtClean="0"/>
                        <a:t>Zum</a:t>
                      </a:r>
                      <a:r>
                        <a:rPr lang="de-DE" sz="1200" baseline="0" dirty="0" smtClean="0"/>
                        <a:t> Andicken von Suppen und Dips, als Panade für frittiertes Gemüse, in Fleisch-, Gemüse-, Haferklößchen</a:t>
                      </a:r>
                      <a:endParaRPr lang="de-DE" sz="1200" dirty="0"/>
                    </a:p>
                  </a:txBody>
                  <a:tcPr/>
                </a:tc>
                <a:tc>
                  <a:txBody>
                    <a:bodyPr/>
                    <a:lstStyle/>
                    <a:p>
                      <a:endParaRPr lang="de-DE" sz="1200" dirty="0"/>
                    </a:p>
                  </a:txBody>
                  <a:tcPr/>
                </a:tc>
              </a:tr>
              <a:tr h="542032">
                <a:tc>
                  <a:txBody>
                    <a:bodyPr/>
                    <a:lstStyle/>
                    <a:p>
                      <a:r>
                        <a:rPr lang="de-DE" sz="1200" b="1" dirty="0" smtClean="0"/>
                        <a:t>Haferkleie, Grieß</a:t>
                      </a:r>
                      <a:r>
                        <a:rPr lang="de-DE" sz="1200" b="1" baseline="0" dirty="0" smtClean="0"/>
                        <a:t> + löslich</a:t>
                      </a:r>
                      <a:endParaRPr lang="de-DE" sz="1200" b="1" dirty="0"/>
                    </a:p>
                  </a:txBody>
                  <a:tcPr/>
                </a:tc>
                <a:tc>
                  <a:txBody>
                    <a:bodyPr/>
                    <a:lstStyle/>
                    <a:p>
                      <a:r>
                        <a:rPr lang="de-DE" sz="1200" dirty="0" smtClean="0"/>
                        <a:t>Im Müsli</a:t>
                      </a:r>
                    </a:p>
                    <a:p>
                      <a:r>
                        <a:rPr lang="de-DE" sz="1200" dirty="0" smtClean="0"/>
                        <a:t>Im</a:t>
                      </a:r>
                      <a:r>
                        <a:rPr lang="de-DE" sz="1200" baseline="0" dirty="0" smtClean="0"/>
                        <a:t> Porridge</a:t>
                      </a:r>
                      <a:endParaRPr lang="de-DE"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In Shakes &amp; </a:t>
                      </a:r>
                      <a:r>
                        <a:rPr lang="de-DE" sz="1200" dirty="0" err="1" smtClean="0"/>
                        <a:t>Smoothies</a:t>
                      </a: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In Quark-/ Joghurt-/ Crème-speisen</a:t>
                      </a:r>
                    </a:p>
                  </a:txBody>
                  <a:tcPr/>
                </a:tc>
                <a:tc>
                  <a:txBody>
                    <a:bodyPr/>
                    <a:lstStyle/>
                    <a:p>
                      <a:r>
                        <a:rPr lang="de-DE" sz="1200" dirty="0" smtClean="0"/>
                        <a:t>In Pfannkuchen</a:t>
                      </a:r>
                    </a:p>
                    <a:p>
                      <a:r>
                        <a:rPr lang="de-DE" sz="1200" dirty="0" smtClean="0"/>
                        <a:t>In warmen Süßspeisen</a:t>
                      </a:r>
                      <a:endParaRPr lang="de-DE" sz="1200" dirty="0"/>
                    </a:p>
                  </a:txBody>
                  <a:tcPr/>
                </a:tc>
                <a:tc>
                  <a:txBody>
                    <a:bodyPr/>
                    <a:lstStyle/>
                    <a:p>
                      <a:r>
                        <a:rPr lang="de-DE" sz="1200" dirty="0" smtClean="0"/>
                        <a:t>In Kuchen,</a:t>
                      </a:r>
                      <a:r>
                        <a:rPr lang="de-DE" sz="1200" baseline="0" dirty="0" smtClean="0"/>
                        <a:t> Gebäck, </a:t>
                      </a:r>
                      <a:r>
                        <a:rPr lang="de-DE" sz="1200" baseline="0" dirty="0" err="1" smtClean="0"/>
                        <a:t>Muffins</a:t>
                      </a:r>
                      <a:endParaRPr lang="de-DE" sz="1200" dirty="0"/>
                    </a:p>
                  </a:txBody>
                  <a:tcPr/>
                </a:tc>
              </a:tr>
              <a:tr h="542032">
                <a:tc>
                  <a:txBody>
                    <a:bodyPr/>
                    <a:lstStyle/>
                    <a:p>
                      <a:r>
                        <a:rPr lang="de-DE" sz="1200" b="1" dirty="0" smtClean="0"/>
                        <a:t>Hafercerealien</a:t>
                      </a:r>
                      <a:endParaRPr lang="de-DE" sz="1200" b="1" dirty="0"/>
                    </a:p>
                  </a:txBody>
                  <a:tcPr/>
                </a:tc>
                <a:tc>
                  <a:txBody>
                    <a:bodyPr/>
                    <a:lstStyle/>
                    <a:p>
                      <a:r>
                        <a:rPr lang="de-DE" sz="1200" dirty="0" smtClean="0"/>
                        <a:t>Im Müsli</a:t>
                      </a:r>
                    </a:p>
                    <a:p>
                      <a:r>
                        <a:rPr lang="de-DE" sz="1200" dirty="0" smtClean="0"/>
                        <a:t>Als </a:t>
                      </a:r>
                      <a:r>
                        <a:rPr lang="de-DE" sz="1200" dirty="0" err="1" smtClean="0"/>
                        <a:t>Topping</a:t>
                      </a:r>
                      <a:r>
                        <a:rPr lang="de-DE" sz="1200" baseline="0" dirty="0" smtClean="0"/>
                        <a:t> für Porridge</a:t>
                      </a:r>
                      <a:endParaRPr lang="de-DE" sz="1200" dirty="0"/>
                    </a:p>
                  </a:txBody>
                  <a:tcPr/>
                </a:tc>
                <a:tc>
                  <a:txBody>
                    <a:bodyPr/>
                    <a:lstStyle/>
                    <a:p>
                      <a:r>
                        <a:rPr lang="de-DE" sz="1200" dirty="0" smtClean="0"/>
                        <a:t>Als</a:t>
                      </a:r>
                      <a:r>
                        <a:rPr lang="de-DE" sz="1200" baseline="0" dirty="0" smtClean="0"/>
                        <a:t> </a:t>
                      </a:r>
                      <a:r>
                        <a:rPr lang="de-DE" sz="1200" baseline="0" dirty="0" err="1" smtClean="0"/>
                        <a:t>Topping</a:t>
                      </a:r>
                      <a:r>
                        <a:rPr lang="de-DE" sz="1200" baseline="0" dirty="0" smtClean="0"/>
                        <a:t> für </a:t>
                      </a:r>
                      <a:r>
                        <a:rPr lang="de-DE" sz="1200" dirty="0" smtClean="0"/>
                        <a:t>Quark-/</a:t>
                      </a:r>
                      <a:r>
                        <a:rPr lang="de-DE" sz="1200" baseline="0" dirty="0" smtClean="0"/>
                        <a:t> Joghurt-/ </a:t>
                      </a:r>
                      <a:r>
                        <a:rPr lang="de-DE" sz="1200" baseline="0" dirty="0" err="1" smtClean="0"/>
                        <a:t>Crèmespeisen</a:t>
                      </a:r>
                      <a:endParaRPr lang="de-DE" sz="1200" dirty="0"/>
                    </a:p>
                  </a:txBody>
                  <a:tcPr/>
                </a:tc>
                <a:tc>
                  <a:txBody>
                    <a:bodyPr/>
                    <a:lstStyle/>
                    <a:p>
                      <a:r>
                        <a:rPr lang="de-DE" sz="1200" dirty="0" smtClean="0"/>
                        <a:t>In Pfannkuchen</a:t>
                      </a:r>
                      <a:endParaRPr lang="de-DE" sz="1200" dirty="0"/>
                    </a:p>
                  </a:txBody>
                  <a:tcPr/>
                </a:tc>
                <a:tc>
                  <a:txBody>
                    <a:bodyPr/>
                    <a:lstStyle/>
                    <a:p>
                      <a:endParaRPr lang="de-DE" sz="1200" dirty="0"/>
                    </a:p>
                  </a:txBody>
                  <a:tcPr/>
                </a:tc>
              </a:tr>
            </a:tbl>
          </a:graphicData>
        </a:graphic>
      </p:graphicFrame>
      <p:sp>
        <p:nvSpPr>
          <p:cNvPr id="8" name="Rechteck 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im Alltag der Verbraucher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Verwendungsmöglichkeiten in der Küche</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feld 6"/>
          <p:cNvSpPr txBox="1"/>
          <p:nvPr/>
        </p:nvSpPr>
        <p:spPr>
          <a:xfrm>
            <a:off x="131763" y="6218238"/>
            <a:ext cx="3216275" cy="306387"/>
          </a:xfrm>
          <a:prstGeom prst="rect">
            <a:avLst/>
          </a:prstGeom>
          <a:noFill/>
        </p:spPr>
        <p:txBody>
          <a:bodyPr wrap="none">
            <a:spAutoFit/>
          </a:bodyPr>
          <a:lstStyle/>
          <a:p>
            <a:pPr>
              <a:defRPr/>
            </a:pPr>
            <a:r>
              <a:rPr lang="de-DE" sz="1400" b="1" dirty="0">
                <a:latin typeface="+mn-lt"/>
              </a:rPr>
              <a:t>+ Haferdrink als Alternative zu Kuhmilch.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Inhaltsplatzhalter 2"/>
          <p:cNvSpPr>
            <a:spLocks noGrp="1"/>
          </p:cNvSpPr>
          <p:nvPr>
            <p:ph idx="1"/>
          </p:nvPr>
        </p:nvSpPr>
        <p:spPr>
          <a:xfrm>
            <a:off x="250825" y="1125538"/>
            <a:ext cx="6686550" cy="5357812"/>
          </a:xfrm>
        </p:spPr>
        <p:txBody>
          <a:bodyPr/>
          <a:lstStyle/>
          <a:p>
            <a:pPr>
              <a:spcBef>
                <a:spcPts val="400"/>
              </a:spcBef>
              <a:buClr>
                <a:srgbClr val="A32730"/>
              </a:buClr>
              <a:buFont typeface="Arial" charset="0"/>
              <a:buNone/>
            </a:pPr>
            <a:r>
              <a:rPr lang="de-DE" sz="2000" b="1" smtClean="0">
                <a:solidFill>
                  <a:srgbClr val="A32730"/>
                </a:solidFill>
              </a:rPr>
              <a:t>Richtwerte</a:t>
            </a:r>
          </a:p>
          <a:p>
            <a:pPr>
              <a:spcBef>
                <a:spcPts val="400"/>
              </a:spcBef>
              <a:buClr>
                <a:srgbClr val="A32730"/>
              </a:buClr>
              <a:buFont typeface="Wingdings" pitchFamily="2" charset="2"/>
              <a:buChar char="§"/>
            </a:pPr>
            <a:r>
              <a:rPr lang="de-DE" sz="1700" smtClean="0"/>
              <a:t>10 Gramm zarte/kernige Haferflocken = 1 Esslöffel</a:t>
            </a:r>
          </a:p>
          <a:p>
            <a:pPr>
              <a:spcBef>
                <a:spcPts val="400"/>
              </a:spcBef>
              <a:buClr>
                <a:srgbClr val="A32730"/>
              </a:buClr>
              <a:buFont typeface="Wingdings" pitchFamily="2" charset="2"/>
              <a:buChar char="§"/>
            </a:pPr>
            <a:r>
              <a:rPr lang="de-DE" sz="1700" smtClean="0"/>
              <a:t>10 Gramm lösliche Haferflocken = 2 Esslöffel</a:t>
            </a:r>
          </a:p>
          <a:p>
            <a:pPr>
              <a:spcBef>
                <a:spcPts val="400"/>
              </a:spcBef>
              <a:buClr>
                <a:srgbClr val="A32730"/>
              </a:buClr>
              <a:buFont typeface="Wingdings" pitchFamily="2" charset="2"/>
              <a:buChar char="§"/>
            </a:pPr>
            <a:endParaRPr lang="de-DE" sz="1700" smtClean="0"/>
          </a:p>
          <a:p>
            <a:pPr>
              <a:spcBef>
                <a:spcPts val="400"/>
              </a:spcBef>
              <a:buClr>
                <a:srgbClr val="A32730"/>
              </a:buClr>
              <a:buFont typeface="Arial" charset="0"/>
              <a:buNone/>
            </a:pPr>
            <a:r>
              <a:rPr lang="de-DE" sz="2000" b="1" smtClean="0">
                <a:solidFill>
                  <a:srgbClr val="A32730"/>
                </a:solidFill>
              </a:rPr>
              <a:t>Mahlzeiten</a:t>
            </a:r>
          </a:p>
          <a:p>
            <a:pPr>
              <a:spcBef>
                <a:spcPts val="400"/>
              </a:spcBef>
              <a:buClr>
                <a:srgbClr val="A32730"/>
              </a:buClr>
              <a:buFont typeface="Wingdings" pitchFamily="2" charset="2"/>
              <a:buChar char="§"/>
            </a:pPr>
            <a:r>
              <a:rPr lang="de-DE" sz="1700" smtClean="0"/>
              <a:t>In Backwaren und Gebäck können Haferflocken wie folgt eingesetzt werden:</a:t>
            </a:r>
          </a:p>
          <a:p>
            <a:pPr lvl="1">
              <a:spcBef>
                <a:spcPts val="400"/>
              </a:spcBef>
              <a:buClr>
                <a:srgbClr val="A32730"/>
              </a:buClr>
              <a:buFont typeface="Wingdings" pitchFamily="2" charset="2"/>
              <a:buChar char="§"/>
            </a:pPr>
            <a:r>
              <a:rPr lang="de-DE" sz="1700" smtClean="0"/>
              <a:t>als Ersatz für Nüsse </a:t>
            </a:r>
          </a:p>
          <a:p>
            <a:pPr lvl="1">
              <a:spcBef>
                <a:spcPts val="400"/>
              </a:spcBef>
              <a:buClr>
                <a:srgbClr val="A32730"/>
              </a:buClr>
              <a:buFont typeface="Wingdings" pitchFamily="2" charset="2"/>
              <a:buChar char="§"/>
            </a:pPr>
            <a:r>
              <a:rPr lang="de-DE" sz="1700" smtClean="0"/>
              <a:t>als Ersatz für rund ein Viertel der Mehlmenge</a:t>
            </a:r>
          </a:p>
          <a:p>
            <a:pPr lvl="1">
              <a:spcBef>
                <a:spcPts val="400"/>
              </a:spcBef>
              <a:buClr>
                <a:srgbClr val="A32730"/>
              </a:buClr>
              <a:buFont typeface="Wingdings" pitchFamily="2" charset="2"/>
              <a:buChar char="§"/>
            </a:pPr>
            <a:r>
              <a:rPr lang="de-DE" sz="1700" smtClean="0"/>
              <a:t>als Streusel</a:t>
            </a:r>
          </a:p>
          <a:p>
            <a:pPr>
              <a:spcBef>
                <a:spcPts val="400"/>
              </a:spcBef>
              <a:buClr>
                <a:srgbClr val="A32730"/>
              </a:buClr>
              <a:buFont typeface="Wingdings" pitchFamily="2" charset="2"/>
              <a:buChar char="§"/>
            </a:pPr>
            <a:r>
              <a:rPr lang="de-DE" sz="1700" smtClean="0"/>
              <a:t>Auch bei Verwendung von Hafermehl zum Backen gilt, dass der Teig zu ca. 20 bis maximal 30 % Prozent aus Hafermehl bestehen sollte.</a:t>
            </a:r>
          </a:p>
          <a:p>
            <a:pPr>
              <a:spcBef>
                <a:spcPts val="400"/>
              </a:spcBef>
              <a:buClr>
                <a:srgbClr val="A32730"/>
              </a:buClr>
              <a:buFont typeface="Arial" charset="0"/>
              <a:buNone/>
            </a:pPr>
            <a:endParaRPr lang="de-DE" sz="1700" smtClean="0"/>
          </a:p>
          <a:p>
            <a:pPr>
              <a:spcBef>
                <a:spcPts val="400"/>
              </a:spcBef>
              <a:buClr>
                <a:srgbClr val="A32730"/>
              </a:buClr>
              <a:buFont typeface="Arial" charset="0"/>
              <a:buNone/>
            </a:pPr>
            <a:r>
              <a:rPr lang="de-DE" sz="2000" b="1" smtClean="0">
                <a:solidFill>
                  <a:srgbClr val="A32730"/>
                </a:solidFill>
              </a:rPr>
              <a:t>Exkurs: Leitsätze für Hafer in Brot und Backwaren</a:t>
            </a:r>
          </a:p>
          <a:p>
            <a:pPr>
              <a:spcBef>
                <a:spcPts val="400"/>
              </a:spcBef>
              <a:buClr>
                <a:srgbClr val="A32730"/>
              </a:buClr>
              <a:buFont typeface="Wingdings" pitchFamily="2" charset="2"/>
              <a:buChar char="§"/>
            </a:pPr>
            <a:r>
              <a:rPr lang="de-DE" sz="1700" smtClean="0"/>
              <a:t>Haferbrot / -brötchen: mind. 20 % Anteil an Hafererzeugnissen</a:t>
            </a:r>
          </a:p>
          <a:p>
            <a:pPr>
              <a:spcBef>
                <a:spcPts val="400"/>
              </a:spcBef>
              <a:buClr>
                <a:srgbClr val="A32730"/>
              </a:buClr>
              <a:buFont typeface="Wingdings" pitchFamily="2" charset="2"/>
              <a:buChar char="§"/>
            </a:pPr>
            <a:r>
              <a:rPr lang="de-DE" sz="1700" smtClean="0"/>
              <a:t>Hafervollkornbrot/ -brötchen: mind. 20 % Anteil an Hafervollkorn-erzeugnissen und mind. 90 % Vollkornerzeugnisse insgesamt</a:t>
            </a:r>
          </a:p>
        </p:txBody>
      </p:sp>
      <p:sp>
        <p:nvSpPr>
          <p:cNvPr id="4" name="Foliennummernplatzhalter 3"/>
          <p:cNvSpPr>
            <a:spLocks noGrp="1"/>
          </p:cNvSpPr>
          <p:nvPr>
            <p:ph type="sldNum" sz="quarter" idx="11"/>
          </p:nvPr>
        </p:nvSpPr>
        <p:spPr/>
        <p:txBody>
          <a:bodyPr/>
          <a:lstStyle/>
          <a:p>
            <a:pPr>
              <a:defRPr/>
            </a:pPr>
            <a:fld id="{C21B2A50-8E30-4043-B33F-961824AD1D82}" type="slidenum">
              <a:rPr lang="de-DE" smtClean="0"/>
              <a:pPr>
                <a:defRPr/>
              </a:pPr>
              <a:t>43</a:t>
            </a:fld>
            <a:endParaRPr lang="de-DE" dirty="0"/>
          </a:p>
        </p:txBody>
      </p:sp>
      <p:sp>
        <p:nvSpPr>
          <p:cNvPr id="9" name="Fußzeilenplatzhalter 8"/>
          <p:cNvSpPr>
            <a:spLocks noGrp="1"/>
          </p:cNvSpPr>
          <p:nvPr>
            <p:ph type="ftr" sz="quarter" idx="10"/>
          </p:nvPr>
        </p:nvSpPr>
        <p:spPr/>
        <p:txBody>
          <a:bodyPr/>
          <a:lstStyle/>
          <a:p>
            <a:pPr>
              <a:defRPr/>
            </a:pPr>
            <a:r>
              <a:rPr lang="de-DE" dirty="0" smtClean="0"/>
              <a:t>© Hafer Die </a:t>
            </a:r>
            <a:r>
              <a:rPr lang="de-DE" dirty="0" err="1" smtClean="0"/>
              <a:t>Alleskörner,VDGS</a:t>
            </a:r>
            <a:r>
              <a:rPr lang="de-DE" dirty="0" smtClean="0"/>
              <a:t> e.V.</a:t>
            </a:r>
            <a:endParaRPr lang="de-DE" dirty="0"/>
          </a:p>
        </p:txBody>
      </p:sp>
      <p:pic>
        <p:nvPicPr>
          <p:cNvPr id="47109" name="Picture 14" descr="D:\Eigene Dateien\A GNV Sparte Hafermühlen\Hafer Fotos und Rezepte\Fotolia\Fotolia Fotos 2010\gekauft 1402\Fotolia_3770375_S.jpg"/>
          <p:cNvPicPr>
            <a:picLocks noChangeAspect="1" noChangeArrowheads="1"/>
          </p:cNvPicPr>
          <p:nvPr/>
        </p:nvPicPr>
        <p:blipFill>
          <a:blip r:embed="rId3" cstate="email"/>
          <a:srcRect/>
          <a:stretch>
            <a:fillRect/>
          </a:stretch>
        </p:blipFill>
        <p:spPr bwMode="auto">
          <a:xfrm>
            <a:off x="7046913" y="3213100"/>
            <a:ext cx="1989137" cy="1322388"/>
          </a:xfrm>
          <a:prstGeom prst="rect">
            <a:avLst/>
          </a:prstGeom>
          <a:noFill/>
          <a:ln w="9525">
            <a:noFill/>
            <a:miter lim="800000"/>
            <a:headEnd/>
            <a:tailEnd/>
          </a:ln>
        </p:spPr>
      </p:pic>
      <p:sp>
        <p:nvSpPr>
          <p:cNvPr id="11" name="Rechteck 10"/>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im Alltag der Verbraucher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Verwendungstipps für den Alltag</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7111" name="Picture 11" descr="C:\Dokumente und Einstellungen\user\Eigene Dateien\A GNV Sparte Hafermühlen\Hafer Fotos und Rezepte\Rezepte fünf neue März 09\Auswahl für Presse\Hafer Alleskörner Chili Hafer Muffins 2k.jpg"/>
          <p:cNvPicPr>
            <a:picLocks noChangeAspect="1" noChangeArrowheads="1"/>
          </p:cNvPicPr>
          <p:nvPr/>
        </p:nvPicPr>
        <p:blipFill>
          <a:blip r:embed="rId4" cstate="email"/>
          <a:srcRect/>
          <a:stretch>
            <a:fillRect/>
          </a:stretch>
        </p:blipFill>
        <p:spPr bwMode="auto">
          <a:xfrm>
            <a:off x="7524750" y="4319588"/>
            <a:ext cx="1619250" cy="1225550"/>
          </a:xfrm>
          <a:prstGeom prst="rect">
            <a:avLst/>
          </a:prstGeom>
          <a:noFill/>
          <a:ln w="9525">
            <a:noFill/>
            <a:miter lim="800000"/>
            <a:headEnd/>
            <a:tailEnd/>
          </a:ln>
        </p:spPr>
      </p:pic>
      <p:pic>
        <p:nvPicPr>
          <p:cNvPr id="47112" name="Picture 10" descr="D:\Eigene Dateien\A GNV Sparte Hafermühlen\Hafer Fotos und Rezepte\Rezepte\Rezeptauswahl nach aktueller Übersicht\Rezepte 37 bis 40\VDGS Hafer Die Alleskörner_Hafer-Nuss-Brot mit Radieschendip_2.jpg"/>
          <p:cNvPicPr>
            <a:picLocks noChangeAspect="1" noChangeArrowheads="1"/>
          </p:cNvPicPr>
          <p:nvPr/>
        </p:nvPicPr>
        <p:blipFill>
          <a:blip r:embed="rId5" cstate="email"/>
          <a:srcRect/>
          <a:stretch>
            <a:fillRect/>
          </a:stretch>
        </p:blipFill>
        <p:spPr bwMode="auto">
          <a:xfrm>
            <a:off x="7092950" y="5472113"/>
            <a:ext cx="1582738" cy="1131887"/>
          </a:xfrm>
          <a:prstGeom prst="rect">
            <a:avLst/>
          </a:prstGeom>
          <a:noFill/>
          <a:ln w="9525">
            <a:noFill/>
            <a:miter lim="800000"/>
            <a:headEnd/>
            <a:tailEnd/>
          </a:ln>
        </p:spPr>
      </p:pic>
      <p:pic>
        <p:nvPicPr>
          <p:cNvPr id="47113" name="Picture 11" descr="D:\Eigene Dateien\A GNV Sparte Hafermühlen\Hafer Fotos und Rezepte\Fotolia\Fotolia Fotos 2014\gekauft quartal 3\Fotolia_42146081_L_© Brent Hofacker - Fotolia.com.jpg"/>
          <p:cNvPicPr>
            <a:picLocks noChangeAspect="1" noChangeArrowheads="1"/>
          </p:cNvPicPr>
          <p:nvPr/>
        </p:nvPicPr>
        <p:blipFill>
          <a:blip r:embed="rId6" cstate="email"/>
          <a:srcRect/>
          <a:stretch>
            <a:fillRect/>
          </a:stretch>
        </p:blipFill>
        <p:spPr bwMode="auto">
          <a:xfrm>
            <a:off x="6669088" y="1125538"/>
            <a:ext cx="2366962" cy="1576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Inhaltsplatzhalter 2"/>
          <p:cNvSpPr>
            <a:spLocks noGrp="1"/>
          </p:cNvSpPr>
          <p:nvPr>
            <p:ph idx="1"/>
          </p:nvPr>
        </p:nvSpPr>
        <p:spPr>
          <a:xfrm>
            <a:off x="107950" y="908050"/>
            <a:ext cx="6686550" cy="5834063"/>
          </a:xfrm>
        </p:spPr>
        <p:txBody>
          <a:bodyPr/>
          <a:lstStyle/>
          <a:p>
            <a:pPr>
              <a:buClr>
                <a:srgbClr val="A32730"/>
              </a:buClr>
              <a:buFont typeface="Arial" charset="0"/>
              <a:buNone/>
            </a:pPr>
            <a:r>
              <a:rPr lang="de-DE" sz="1700" b="1" dirty="0" smtClean="0"/>
              <a:t>Frühstück</a:t>
            </a:r>
          </a:p>
          <a:p>
            <a:pPr lvl="1">
              <a:buClr>
                <a:srgbClr val="A32730"/>
              </a:buClr>
              <a:buFont typeface="Wingdings" pitchFamily="2" charset="2"/>
              <a:buChar char="§"/>
            </a:pPr>
            <a:r>
              <a:rPr lang="de-DE" sz="1700" dirty="0" smtClean="0"/>
              <a:t>Müsli / </a:t>
            </a:r>
            <a:r>
              <a:rPr lang="de-DE" sz="1700" dirty="0" err="1" smtClean="0"/>
              <a:t>Overnight</a:t>
            </a:r>
            <a:r>
              <a:rPr lang="de-DE" sz="1700" dirty="0" smtClean="0"/>
              <a:t> </a:t>
            </a:r>
            <a:r>
              <a:rPr lang="de-DE" sz="1700" dirty="0" err="1" smtClean="0"/>
              <a:t>Oats</a:t>
            </a:r>
            <a:r>
              <a:rPr lang="de-DE" sz="1700" dirty="0" smtClean="0"/>
              <a:t> / </a:t>
            </a:r>
            <a:r>
              <a:rPr lang="de-DE" sz="1700" dirty="0" err="1" smtClean="0"/>
              <a:t>Bircher</a:t>
            </a:r>
            <a:r>
              <a:rPr lang="de-DE" sz="1700" dirty="0" smtClean="0"/>
              <a:t> Müesli</a:t>
            </a:r>
          </a:p>
          <a:p>
            <a:pPr lvl="1">
              <a:buClr>
                <a:srgbClr val="A32730"/>
              </a:buClr>
              <a:buFont typeface="Wingdings" pitchFamily="2" charset="2"/>
              <a:buChar char="§"/>
            </a:pPr>
            <a:r>
              <a:rPr lang="de-DE" sz="1700" dirty="0" err="1" smtClean="0"/>
              <a:t>Smoothie</a:t>
            </a:r>
            <a:r>
              <a:rPr lang="de-DE" sz="1700" dirty="0" smtClean="0"/>
              <a:t> Bowl / </a:t>
            </a:r>
            <a:r>
              <a:rPr lang="de-DE" sz="1700" dirty="0" err="1" smtClean="0"/>
              <a:t>Smoothie</a:t>
            </a:r>
            <a:r>
              <a:rPr lang="de-DE" sz="1700" dirty="0" smtClean="0"/>
              <a:t> / Shake</a:t>
            </a:r>
          </a:p>
          <a:p>
            <a:pPr lvl="1">
              <a:buClr>
                <a:srgbClr val="A32730"/>
              </a:buClr>
              <a:buFont typeface="Wingdings" pitchFamily="2" charset="2"/>
              <a:buChar char="§"/>
            </a:pPr>
            <a:r>
              <a:rPr lang="de-DE" sz="1700" dirty="0" smtClean="0"/>
              <a:t>Porridge – von </a:t>
            </a:r>
            <a:r>
              <a:rPr lang="de-DE" sz="1700" dirty="0" err="1" smtClean="0"/>
              <a:t>basic</a:t>
            </a:r>
            <a:r>
              <a:rPr lang="de-DE" sz="1700" dirty="0" smtClean="0"/>
              <a:t> bis aromatisch-würzig</a:t>
            </a:r>
          </a:p>
          <a:p>
            <a:pPr lvl="1">
              <a:buClr>
                <a:srgbClr val="A32730"/>
              </a:buClr>
              <a:buFont typeface="Wingdings" pitchFamily="2" charset="2"/>
              <a:buChar char="§"/>
            </a:pPr>
            <a:r>
              <a:rPr lang="de-DE" sz="1700" dirty="0" err="1" smtClean="0"/>
              <a:t>optiMIX</a:t>
            </a:r>
            <a:r>
              <a:rPr lang="de-DE" sz="1700" dirty="0" smtClean="0"/>
              <a:t>-Haferfrühstück für Kinder</a:t>
            </a:r>
          </a:p>
          <a:p>
            <a:pPr>
              <a:buClr>
                <a:srgbClr val="A32730"/>
              </a:buClr>
              <a:buFont typeface="Arial" charset="0"/>
              <a:buNone/>
            </a:pPr>
            <a:r>
              <a:rPr lang="de-DE" sz="1700" b="1" dirty="0" smtClean="0"/>
              <a:t>Hauptmahlzeit</a:t>
            </a:r>
          </a:p>
          <a:p>
            <a:pPr lvl="1">
              <a:buClr>
                <a:srgbClr val="A32730"/>
              </a:buClr>
              <a:buFont typeface="Wingdings" pitchFamily="2" charset="2"/>
              <a:buChar char="§"/>
            </a:pPr>
            <a:r>
              <a:rPr lang="de-DE" sz="1700" dirty="0" smtClean="0"/>
              <a:t>Gemüsegerichte mit Haferflocken</a:t>
            </a:r>
          </a:p>
          <a:p>
            <a:pPr lvl="1">
              <a:buClr>
                <a:srgbClr val="A32730"/>
              </a:buClr>
              <a:buFont typeface="Wingdings" pitchFamily="2" charset="2"/>
              <a:buChar char="§"/>
            </a:pPr>
            <a:r>
              <a:rPr lang="de-DE" sz="1700" dirty="0" smtClean="0"/>
              <a:t>Frikadelle mit Haferflocken</a:t>
            </a:r>
          </a:p>
          <a:p>
            <a:pPr lvl="1">
              <a:buClr>
                <a:srgbClr val="A32730"/>
              </a:buClr>
              <a:buFont typeface="Wingdings" pitchFamily="2" charset="2"/>
              <a:buChar char="§"/>
            </a:pPr>
            <a:r>
              <a:rPr lang="de-DE" sz="1700" dirty="0" smtClean="0"/>
              <a:t>Fleischlose Orientalische Hafer-Bällchen</a:t>
            </a:r>
          </a:p>
          <a:p>
            <a:pPr lvl="1">
              <a:buClr>
                <a:srgbClr val="A32730"/>
              </a:buClr>
              <a:buFont typeface="Wingdings" pitchFamily="2" charset="2"/>
              <a:buChar char="§"/>
            </a:pPr>
            <a:r>
              <a:rPr lang="de-DE" sz="1700" dirty="0" err="1" smtClean="0"/>
              <a:t>Hafersotto</a:t>
            </a:r>
            <a:r>
              <a:rPr lang="de-DE" sz="1700" dirty="0" smtClean="0"/>
              <a:t> &amp; Hafergrütze-Salate</a:t>
            </a:r>
          </a:p>
          <a:p>
            <a:pPr lvl="1">
              <a:buClr>
                <a:srgbClr val="A32730"/>
              </a:buClr>
              <a:buFont typeface="Wingdings" pitchFamily="2" charset="2"/>
              <a:buChar char="§"/>
            </a:pPr>
            <a:r>
              <a:rPr lang="de-DE" sz="1700" dirty="0" smtClean="0"/>
              <a:t>Herzhafte Hafer-Puffer und –</a:t>
            </a:r>
            <a:r>
              <a:rPr lang="de-DE" sz="1700" dirty="0" err="1" smtClean="0"/>
              <a:t>Muffins</a:t>
            </a:r>
            <a:endParaRPr lang="de-DE" sz="1700" dirty="0" smtClean="0"/>
          </a:p>
          <a:p>
            <a:pPr lvl="1">
              <a:buClr>
                <a:srgbClr val="A32730"/>
              </a:buClr>
              <a:buFont typeface="Wingdings" pitchFamily="2" charset="2"/>
              <a:buChar char="§"/>
            </a:pPr>
            <a:r>
              <a:rPr lang="de-DE" sz="1700" dirty="0" smtClean="0"/>
              <a:t>Süß: Haferauflauf mit Obst</a:t>
            </a:r>
          </a:p>
          <a:p>
            <a:pPr>
              <a:buClr>
                <a:srgbClr val="A32730"/>
              </a:buClr>
              <a:buFont typeface="Arial" charset="0"/>
              <a:buNone/>
            </a:pPr>
            <a:r>
              <a:rPr lang="de-DE" sz="1700" b="1" dirty="0" smtClean="0"/>
              <a:t>Desserts &amp; Zwischenmahlzeiten</a:t>
            </a:r>
          </a:p>
          <a:p>
            <a:pPr lvl="1">
              <a:buClr>
                <a:srgbClr val="A32730"/>
              </a:buClr>
              <a:buFont typeface="Wingdings" pitchFamily="2" charset="2"/>
              <a:buChar char="§"/>
            </a:pPr>
            <a:r>
              <a:rPr lang="de-DE" sz="1700" dirty="0" smtClean="0"/>
              <a:t>Erdbeerdessert &amp; Shakes</a:t>
            </a:r>
          </a:p>
          <a:p>
            <a:pPr lvl="1">
              <a:buClr>
                <a:srgbClr val="A32730"/>
              </a:buClr>
              <a:buFont typeface="Wingdings" pitchFamily="2" charset="2"/>
              <a:buChar char="§"/>
            </a:pPr>
            <a:r>
              <a:rPr lang="de-DE" sz="1700" dirty="0" err="1" smtClean="0"/>
              <a:t>Crumble</a:t>
            </a:r>
            <a:r>
              <a:rPr lang="de-DE" sz="1700" dirty="0" smtClean="0"/>
              <a:t> &amp; Pfannkuchen</a:t>
            </a:r>
          </a:p>
          <a:p>
            <a:pPr>
              <a:buClr>
                <a:srgbClr val="A32730"/>
              </a:buClr>
              <a:buFont typeface="Arial" charset="0"/>
              <a:buNone/>
            </a:pPr>
            <a:r>
              <a:rPr lang="de-DE" sz="1700" b="1" dirty="0" smtClean="0"/>
              <a:t>Kuchen &amp; Gebäck</a:t>
            </a:r>
          </a:p>
          <a:p>
            <a:pPr lvl="1">
              <a:buClr>
                <a:srgbClr val="A32730"/>
              </a:buClr>
              <a:buFont typeface="Wingdings" pitchFamily="2" charset="2"/>
              <a:buChar char="§"/>
            </a:pPr>
            <a:r>
              <a:rPr lang="de-DE" sz="1700" dirty="0" err="1" smtClean="0"/>
              <a:t>Muffins</a:t>
            </a:r>
            <a:r>
              <a:rPr lang="de-DE" sz="1700" dirty="0" smtClean="0"/>
              <a:t> &amp; Cookies</a:t>
            </a:r>
          </a:p>
          <a:p>
            <a:pPr lvl="1">
              <a:buClr>
                <a:srgbClr val="A32730"/>
              </a:buClr>
              <a:buFont typeface="Wingdings" pitchFamily="2" charset="2"/>
              <a:buChar char="§"/>
            </a:pPr>
            <a:r>
              <a:rPr lang="de-DE" sz="1700" dirty="0" smtClean="0"/>
              <a:t>Obst-Streuselkuchen, Bienenstich, Schokoladenkuchen, Mohntorte</a:t>
            </a:r>
          </a:p>
        </p:txBody>
      </p:sp>
      <p:sp>
        <p:nvSpPr>
          <p:cNvPr id="4" name="Foliennummernplatzhalter 3"/>
          <p:cNvSpPr>
            <a:spLocks noGrp="1"/>
          </p:cNvSpPr>
          <p:nvPr>
            <p:ph type="sldNum" sz="quarter" idx="11"/>
          </p:nvPr>
        </p:nvSpPr>
        <p:spPr/>
        <p:txBody>
          <a:bodyPr/>
          <a:lstStyle/>
          <a:p>
            <a:pPr>
              <a:defRPr/>
            </a:pPr>
            <a:fld id="{9AE750F3-04BC-4FDD-BEF5-7955818C9610}" type="slidenum">
              <a:rPr lang="de-DE" smtClean="0"/>
              <a:pPr>
                <a:defRPr/>
              </a:pPr>
              <a:t>44</a:t>
            </a:fld>
            <a:endParaRPr lang="de-DE" dirty="0"/>
          </a:p>
        </p:txBody>
      </p:sp>
      <p:sp>
        <p:nvSpPr>
          <p:cNvPr id="9" name="Fußzeilenplatzhalter 8"/>
          <p:cNvSpPr>
            <a:spLocks noGrp="1"/>
          </p:cNvSpPr>
          <p:nvPr>
            <p:ph type="ftr" sz="quarter" idx="10"/>
          </p:nvPr>
        </p:nvSpPr>
        <p:spPr/>
        <p:txBody>
          <a:bodyPr/>
          <a:lstStyle/>
          <a:p>
            <a:pPr>
              <a:defRPr/>
            </a:pPr>
            <a:r>
              <a:rPr lang="de-DE" dirty="0" smtClean="0"/>
              <a:t>© Hafer Die </a:t>
            </a:r>
            <a:r>
              <a:rPr lang="de-DE" dirty="0" err="1" smtClean="0"/>
              <a:t>Alleskörner,VDGS</a:t>
            </a:r>
            <a:r>
              <a:rPr lang="de-DE" dirty="0" smtClean="0"/>
              <a:t> e.V.</a:t>
            </a:r>
            <a:endParaRPr lang="de-DE" dirty="0"/>
          </a:p>
        </p:txBody>
      </p:sp>
      <p:pic>
        <p:nvPicPr>
          <p:cNvPr id="48133" name="Picture 10" descr="C:\Dokumente und Einstellungen\user\Eigene Dateien\A GNV Sparte Hafermühlen\Hafer Fotos und Rezepte\Rezepte fünf neue März 09\Auswahl für Presse\Hafer Alleskörner Spargel Hafersotto 2k.jpg"/>
          <p:cNvPicPr>
            <a:picLocks noChangeAspect="1" noChangeArrowheads="1"/>
          </p:cNvPicPr>
          <p:nvPr/>
        </p:nvPicPr>
        <p:blipFill>
          <a:blip r:embed="rId3" cstate="email"/>
          <a:srcRect/>
          <a:stretch>
            <a:fillRect/>
          </a:stretch>
        </p:blipFill>
        <p:spPr bwMode="auto">
          <a:xfrm>
            <a:off x="7523163" y="3668713"/>
            <a:ext cx="1512887" cy="984250"/>
          </a:xfrm>
          <a:prstGeom prst="rect">
            <a:avLst/>
          </a:prstGeom>
          <a:noFill/>
          <a:ln w="9525">
            <a:noFill/>
            <a:miter lim="800000"/>
            <a:headEnd/>
            <a:tailEnd/>
          </a:ln>
        </p:spPr>
      </p:pic>
      <p:pic>
        <p:nvPicPr>
          <p:cNvPr id="48134" name="Picture 11" descr="C:\Dokumente und Einstellungen\user\Eigene Dateien\A GNV Sparte Hafermühlen\Hafer Fotos und Rezepte\Rezepte fünf neue März 09\Auswahl für Presse\Hafer Alleskörner Chili Hafer Muffins 2k.jpg"/>
          <p:cNvPicPr>
            <a:picLocks noChangeAspect="1" noChangeArrowheads="1"/>
          </p:cNvPicPr>
          <p:nvPr/>
        </p:nvPicPr>
        <p:blipFill>
          <a:blip r:embed="rId4" cstate="email"/>
          <a:srcRect/>
          <a:stretch>
            <a:fillRect/>
          </a:stretch>
        </p:blipFill>
        <p:spPr bwMode="auto">
          <a:xfrm>
            <a:off x="6156325" y="2205038"/>
            <a:ext cx="1296988" cy="1296987"/>
          </a:xfrm>
          <a:prstGeom prst="rect">
            <a:avLst/>
          </a:prstGeom>
          <a:noFill/>
          <a:ln w="9525">
            <a:noFill/>
            <a:miter lim="800000"/>
            <a:headEnd/>
            <a:tailEnd/>
          </a:ln>
        </p:spPr>
      </p:pic>
      <p:pic>
        <p:nvPicPr>
          <p:cNvPr id="48135" name="Picture 11" descr="C:\Dokumente und Einstellungen\user\Eigene Dateien\A GNV Sparte Hafermühlen\Hafer Fotos und Rezepte\Rezepte 2010\Hafer Die Alleskörner_Salat mit Hafer Käsetalern.jpg"/>
          <p:cNvPicPr>
            <a:picLocks noChangeAspect="1" noChangeArrowheads="1"/>
          </p:cNvPicPr>
          <p:nvPr/>
        </p:nvPicPr>
        <p:blipFill>
          <a:blip r:embed="rId5" cstate="email"/>
          <a:srcRect/>
          <a:stretch>
            <a:fillRect/>
          </a:stretch>
        </p:blipFill>
        <p:spPr bwMode="auto">
          <a:xfrm>
            <a:off x="4537075" y="2492375"/>
            <a:ext cx="1547813" cy="1030288"/>
          </a:xfrm>
          <a:prstGeom prst="rect">
            <a:avLst/>
          </a:prstGeom>
          <a:noFill/>
          <a:ln w="9525">
            <a:noFill/>
            <a:miter lim="800000"/>
            <a:headEnd/>
            <a:tailEnd/>
          </a:ln>
        </p:spPr>
      </p:pic>
      <p:pic>
        <p:nvPicPr>
          <p:cNvPr id="48136" name="Picture 12" descr="C:\Dokumente und Einstellungen\user\Eigene Dateien\A GNV Sparte Hafermühlen\Hafer Fotos und Rezepte\Rezepte 2010\Hafer Die Alleskörner_Hafer Erdbeer Dessert.jpg"/>
          <p:cNvPicPr>
            <a:picLocks noChangeAspect="1" noChangeArrowheads="1"/>
          </p:cNvPicPr>
          <p:nvPr/>
        </p:nvPicPr>
        <p:blipFill>
          <a:blip r:embed="rId6" cstate="email"/>
          <a:srcRect/>
          <a:stretch>
            <a:fillRect/>
          </a:stretch>
        </p:blipFill>
        <p:spPr bwMode="auto">
          <a:xfrm>
            <a:off x="6653213" y="5805488"/>
            <a:ext cx="1447800" cy="962025"/>
          </a:xfrm>
          <a:prstGeom prst="rect">
            <a:avLst/>
          </a:prstGeom>
          <a:noFill/>
          <a:ln w="9525">
            <a:noFill/>
            <a:miter lim="800000"/>
            <a:headEnd/>
            <a:tailEnd/>
          </a:ln>
        </p:spPr>
      </p:pic>
      <p:pic>
        <p:nvPicPr>
          <p:cNvPr id="48137" name="Picture 2" descr="C:\Dokumente und Einstellungen\user\Eigene Dateien\A GNV Sparte Hafermühlen\Hafer Fotos und Rezepte\Rezepte optimix Haferfrühstück\Hafer Alleskörner optimix Haferfrühstück Nr. 2a.jpg"/>
          <p:cNvPicPr>
            <a:picLocks noChangeAspect="1" noChangeArrowheads="1"/>
          </p:cNvPicPr>
          <p:nvPr/>
        </p:nvPicPr>
        <p:blipFill>
          <a:blip r:embed="rId7" cstate="email"/>
          <a:srcRect/>
          <a:stretch>
            <a:fillRect/>
          </a:stretch>
        </p:blipFill>
        <p:spPr bwMode="auto">
          <a:xfrm>
            <a:off x="7524750" y="1412875"/>
            <a:ext cx="1511300" cy="1090613"/>
          </a:xfrm>
          <a:prstGeom prst="rect">
            <a:avLst/>
          </a:prstGeom>
          <a:noFill/>
          <a:ln w="9525">
            <a:noFill/>
            <a:miter lim="800000"/>
            <a:headEnd/>
            <a:tailEnd/>
          </a:ln>
        </p:spPr>
      </p:pic>
      <p:pic>
        <p:nvPicPr>
          <p:cNvPr id="48138" name="Picture 4" descr="C:\Dokumente und Einstellungen\user\Eigene Dateien\A GNV Sparte Hafermühlen\Hafer Fotos und Rezepte\Rezepte Frühjahr 2010\Hafer Die Alleskörner_Brokkoliauflauf mit Haferkruste.jpg"/>
          <p:cNvPicPr>
            <a:picLocks noChangeAspect="1" noChangeArrowheads="1"/>
          </p:cNvPicPr>
          <p:nvPr/>
        </p:nvPicPr>
        <p:blipFill>
          <a:blip r:embed="rId8" cstate="email"/>
          <a:srcRect/>
          <a:stretch>
            <a:fillRect/>
          </a:stretch>
        </p:blipFill>
        <p:spPr bwMode="auto">
          <a:xfrm>
            <a:off x="7524750" y="2636838"/>
            <a:ext cx="1520825" cy="1012825"/>
          </a:xfrm>
          <a:prstGeom prst="rect">
            <a:avLst/>
          </a:prstGeom>
          <a:noFill/>
          <a:ln w="9525">
            <a:noFill/>
            <a:miter lim="800000"/>
            <a:headEnd/>
            <a:tailEnd/>
          </a:ln>
        </p:spPr>
      </p:pic>
      <p:pic>
        <p:nvPicPr>
          <p:cNvPr id="48139" name="Picture 15" descr="C:\Dokumente und Einstellungen\user\Eigene Dateien\A GNV Sparte Hafermühlen\Hafer Fotos und Rezepte\Rezepte 2011\Hafer Die Alleskörner_Frikadelle De Luxe.jpg"/>
          <p:cNvPicPr>
            <a:picLocks noChangeAspect="1" noChangeArrowheads="1"/>
          </p:cNvPicPr>
          <p:nvPr/>
        </p:nvPicPr>
        <p:blipFill>
          <a:blip r:embed="rId9" cstate="email"/>
          <a:srcRect/>
          <a:stretch>
            <a:fillRect/>
          </a:stretch>
        </p:blipFill>
        <p:spPr bwMode="auto">
          <a:xfrm>
            <a:off x="5795963" y="4652963"/>
            <a:ext cx="1655762" cy="1008062"/>
          </a:xfrm>
          <a:prstGeom prst="rect">
            <a:avLst/>
          </a:prstGeom>
          <a:noFill/>
          <a:ln w="9525">
            <a:noFill/>
            <a:miter lim="800000"/>
            <a:headEnd/>
            <a:tailEnd/>
          </a:ln>
        </p:spPr>
      </p:pic>
      <p:pic>
        <p:nvPicPr>
          <p:cNvPr id="48140" name="Picture 3" descr="C:\Dokumente und Einstellungen\user\Eigene Dateien\A GNV Sparte Hafermühlen\Hafer Fotos und Rezepte\CDs von Firmen\CD Kölln Rezepte\Vanilie-Apfel-Porridge.jpg"/>
          <p:cNvPicPr>
            <a:picLocks noChangeAspect="1" noChangeArrowheads="1"/>
          </p:cNvPicPr>
          <p:nvPr/>
        </p:nvPicPr>
        <p:blipFill>
          <a:blip r:embed="rId10" cstate="email"/>
          <a:srcRect/>
          <a:stretch>
            <a:fillRect/>
          </a:stretch>
        </p:blipFill>
        <p:spPr bwMode="auto">
          <a:xfrm>
            <a:off x="6084888" y="981075"/>
            <a:ext cx="1439862" cy="1081088"/>
          </a:xfrm>
          <a:prstGeom prst="rect">
            <a:avLst/>
          </a:prstGeom>
          <a:noFill/>
          <a:ln w="9525">
            <a:noFill/>
            <a:miter lim="800000"/>
            <a:headEnd/>
            <a:tailEnd/>
          </a:ln>
        </p:spPr>
      </p:pic>
      <p:pic>
        <p:nvPicPr>
          <p:cNvPr id="48141" name="Picture 11" descr="D:\Eigene Dateien\A GNV Sparte Hafermühlen\Hafer Fotos und Rezepte\Rezepte\Rezepte 2013\Reisinger Getreidemittelverband 15.02.2013\Hafer kleiner\Hafer Die Alleskörner_Haferauflauf offen nah.jpg"/>
          <p:cNvPicPr>
            <a:picLocks noChangeAspect="1" noChangeArrowheads="1"/>
          </p:cNvPicPr>
          <p:nvPr/>
        </p:nvPicPr>
        <p:blipFill>
          <a:blip r:embed="rId11" cstate="email"/>
          <a:srcRect/>
          <a:stretch>
            <a:fillRect/>
          </a:stretch>
        </p:blipFill>
        <p:spPr bwMode="auto">
          <a:xfrm>
            <a:off x="4211638" y="4149725"/>
            <a:ext cx="1541462" cy="1223963"/>
          </a:xfrm>
          <a:prstGeom prst="rect">
            <a:avLst/>
          </a:prstGeom>
          <a:noFill/>
          <a:ln w="9525">
            <a:noFill/>
            <a:miter lim="800000"/>
            <a:headEnd/>
            <a:tailEnd/>
          </a:ln>
        </p:spPr>
      </p:pic>
      <p:pic>
        <p:nvPicPr>
          <p:cNvPr id="48142" name="Picture 12" descr="D:\Eigene Dateien\A GNV Sparte Hafermühlen\Hafer Fotos und Rezepte\Rezepte\Rezepte 2013\Reisinger Getreidemittelverband 15.02.2013\Hafer kleiner\Hafer Die Alleskörner_Paprikaschoten nah.jpg"/>
          <p:cNvPicPr>
            <a:picLocks noChangeAspect="1" noChangeArrowheads="1"/>
          </p:cNvPicPr>
          <p:nvPr/>
        </p:nvPicPr>
        <p:blipFill>
          <a:blip r:embed="rId12" cstate="email"/>
          <a:srcRect/>
          <a:stretch>
            <a:fillRect/>
          </a:stretch>
        </p:blipFill>
        <p:spPr bwMode="auto">
          <a:xfrm>
            <a:off x="7524750" y="4724400"/>
            <a:ext cx="1511300" cy="1044575"/>
          </a:xfrm>
          <a:prstGeom prst="rect">
            <a:avLst/>
          </a:prstGeom>
          <a:noFill/>
          <a:ln w="9525">
            <a:noFill/>
            <a:miter lim="800000"/>
            <a:headEnd/>
            <a:tailEnd/>
          </a:ln>
        </p:spPr>
      </p:pic>
      <p:sp>
        <p:nvSpPr>
          <p:cNvPr id="17" name="Rechteck 1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im Alltag der Verbraucher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Rezepte auf www.alleskoerner.de &gt; GENUSS</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8144" name="Picture 2" descr="D:\Eigene Dateien\A GNV Sparte Hafermühlen\Hafer Fotos und Rezepte\Rezepte\Rezeptauswahl nach aktueller Übersicht\Rezepte ab 41\VDGS Hafer Die Alleskörner_Hafergrütze-Salat mit Kabeljau und Avocado.jpg"/>
          <p:cNvPicPr>
            <a:picLocks noChangeAspect="1" noChangeArrowheads="1"/>
          </p:cNvPicPr>
          <p:nvPr/>
        </p:nvPicPr>
        <p:blipFill>
          <a:blip r:embed="rId13" cstate="email"/>
          <a:srcRect/>
          <a:stretch>
            <a:fillRect/>
          </a:stretch>
        </p:blipFill>
        <p:spPr bwMode="auto">
          <a:xfrm>
            <a:off x="6084888" y="3573463"/>
            <a:ext cx="1223962" cy="993775"/>
          </a:xfrm>
          <a:prstGeom prst="rect">
            <a:avLst/>
          </a:prstGeom>
          <a:noFill/>
          <a:ln w="9525">
            <a:noFill/>
            <a:miter lim="800000"/>
            <a:headEnd/>
            <a:tailEnd/>
          </a:ln>
        </p:spPr>
      </p:pic>
      <p:pic>
        <p:nvPicPr>
          <p:cNvPr id="48145" name="Picture 3" descr="D:\Eigene Dateien\A GNV Sparte Hafermühlen\Hafer Fotos und Rezepte\Rezepte\Rezeptauswahl nach aktueller Übersicht\Rezepte 34 bis 36\VDGS_Hafer Die Alleskörner_Müsli mit Aprikosen und Walnüssen_1.jpg"/>
          <p:cNvPicPr>
            <a:picLocks noChangeAspect="1" noChangeArrowheads="1"/>
          </p:cNvPicPr>
          <p:nvPr/>
        </p:nvPicPr>
        <p:blipFill>
          <a:blip r:embed="rId14" cstate="email"/>
          <a:srcRect/>
          <a:stretch>
            <a:fillRect/>
          </a:stretch>
        </p:blipFill>
        <p:spPr bwMode="auto">
          <a:xfrm>
            <a:off x="4787900" y="1412875"/>
            <a:ext cx="1385888" cy="100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07504" y="3501008"/>
            <a:ext cx="7200800" cy="432048"/>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70" name="Inhaltsplatzhalter 2"/>
          <p:cNvSpPr>
            <a:spLocks noGrp="1"/>
          </p:cNvSpPr>
          <p:nvPr>
            <p:ph idx="1"/>
          </p:nvPr>
        </p:nvSpPr>
        <p:spPr>
          <a:xfrm>
            <a:off x="251520" y="980728"/>
            <a:ext cx="7560840" cy="5544616"/>
          </a:xfrm>
        </p:spPr>
        <p:txBody>
          <a:bodyPr/>
          <a:lstStyle/>
          <a:p>
            <a:pPr marL="457200" indent="-457200" eaLnBrk="1" hangingPunct="1">
              <a:spcBef>
                <a:spcPts val="700"/>
              </a:spcBef>
              <a:buFont typeface="+mj-lt"/>
              <a:buAutoNum type="arabicParenBoth"/>
            </a:pPr>
            <a:r>
              <a:rPr lang="de-DE" sz="1800" dirty="0" smtClean="0"/>
              <a:t>Hafer – Natur pur				</a:t>
            </a:r>
          </a:p>
          <a:p>
            <a:pPr marL="457200" indent="-457200" eaLnBrk="1" hangingPunct="1">
              <a:spcBef>
                <a:spcPts val="700"/>
              </a:spcBef>
              <a:buFont typeface="+mj-lt"/>
              <a:buAutoNum type="arabicParenBoth"/>
            </a:pPr>
            <a:r>
              <a:rPr lang="de-DE" sz="1800" dirty="0" smtClean="0"/>
              <a:t>Vom Haferkorn (nicht nur) zur Haferflocke			</a:t>
            </a:r>
          </a:p>
          <a:p>
            <a:pPr marL="457200" indent="-457200" eaLnBrk="1" hangingPunct="1">
              <a:spcBef>
                <a:spcPts val="700"/>
              </a:spcBef>
              <a:buFont typeface="+mj-lt"/>
              <a:buAutoNum type="arabicParenBoth"/>
            </a:pPr>
            <a:r>
              <a:rPr lang="de-DE" sz="1800" dirty="0" smtClean="0"/>
              <a:t>Die Nährstoffe im Hafer 		</a:t>
            </a:r>
          </a:p>
          <a:p>
            <a:pPr marL="457200" indent="-457200" eaLnBrk="1" hangingPunct="1">
              <a:spcBef>
                <a:spcPts val="700"/>
              </a:spcBef>
              <a:buFont typeface="+mj-lt"/>
              <a:buAutoNum type="arabicParenBoth"/>
            </a:pPr>
            <a:r>
              <a:rPr lang="de-DE" sz="1800" dirty="0" smtClean="0"/>
              <a:t>Hafer im Lebensmittelhandel				</a:t>
            </a:r>
          </a:p>
          <a:p>
            <a:pPr marL="457200" indent="-457200" eaLnBrk="1" hangingPunct="1">
              <a:spcBef>
                <a:spcPts val="700"/>
              </a:spcBef>
              <a:buFont typeface="+mj-lt"/>
              <a:buAutoNum type="arabicParenBoth"/>
            </a:pPr>
            <a:r>
              <a:rPr lang="de-DE" sz="1800" dirty="0" smtClean="0"/>
              <a:t>Hafer in der Bäckerei					</a:t>
            </a:r>
          </a:p>
          <a:p>
            <a:pPr marL="457200" indent="-457200" eaLnBrk="1" hangingPunct="1">
              <a:spcBef>
                <a:spcPts val="700"/>
              </a:spcBef>
              <a:buFont typeface="+mj-lt"/>
              <a:buAutoNum type="arabicParenBoth"/>
            </a:pPr>
            <a:r>
              <a:rPr lang="de-DE" sz="1800" dirty="0" smtClean="0"/>
              <a:t>Hafer in der Gastronomie				</a:t>
            </a:r>
          </a:p>
          <a:p>
            <a:pPr marL="457200" indent="-457200" eaLnBrk="1" hangingPunct="1">
              <a:spcBef>
                <a:spcPts val="700"/>
              </a:spcBef>
              <a:buFont typeface="+mj-lt"/>
              <a:buAutoNum type="arabicParenBoth"/>
            </a:pPr>
            <a:r>
              <a:rPr lang="de-DE" sz="1800" dirty="0" smtClean="0"/>
              <a:t>Hafer im Alltag der Verbraucher				</a:t>
            </a:r>
          </a:p>
          <a:p>
            <a:pPr marL="457200" indent="-457200" eaLnBrk="1" hangingPunct="1">
              <a:spcBef>
                <a:spcPts val="700"/>
              </a:spcBef>
              <a:buFont typeface="+mj-lt"/>
              <a:buAutoNum type="arabicParenBoth"/>
            </a:pPr>
            <a:r>
              <a:rPr lang="de-DE" sz="1800" b="1" dirty="0" smtClean="0"/>
              <a:t>Vorstellung Informationsbroschüren und Website	</a:t>
            </a:r>
            <a:r>
              <a:rPr lang="de-DE" sz="1800" dirty="0" smtClean="0"/>
              <a:t>	</a:t>
            </a:r>
          </a:p>
          <a:p>
            <a:pPr marL="457200" indent="-457200" eaLnBrk="1" hangingPunct="1">
              <a:spcBef>
                <a:spcPts val="700"/>
              </a:spcBef>
              <a:buFont typeface="+mj-lt"/>
              <a:buAutoNum type="arabicParenBoth"/>
            </a:pPr>
            <a:r>
              <a:rPr lang="de-DE" sz="1800" dirty="0" smtClean="0"/>
              <a:t>TOP-Fakten für das kurze Kundengespräch			</a:t>
            </a:r>
          </a:p>
          <a:p>
            <a:pPr marL="457200" indent="-457200" eaLnBrk="1" hangingPunct="1">
              <a:spcBef>
                <a:spcPts val="700"/>
              </a:spcBef>
              <a:buFont typeface="+mj-lt"/>
              <a:buAutoNum type="arabicParenBoth"/>
            </a:pPr>
            <a:r>
              <a:rPr lang="de-DE" sz="1800" dirty="0" smtClean="0"/>
              <a:t>Lösungen zu den Testfragen zum Abschluss der Kapitel	</a:t>
            </a:r>
          </a:p>
          <a:p>
            <a:pPr marL="457200" indent="-457200" eaLnBrk="1" hangingPunct="1">
              <a:buFont typeface="+mj-lt"/>
              <a:buAutoNum type="arabicParenBoth"/>
            </a:pPr>
            <a:endParaRPr lang="de-DE" sz="1800" dirty="0" smtClean="0"/>
          </a:p>
          <a:p>
            <a:pPr marL="457200" indent="-457200" eaLnBrk="1" hangingPunct="1">
              <a:buFont typeface="+mj-lt"/>
              <a:buAutoNum type="arabicParenBoth"/>
            </a:pPr>
            <a:endParaRPr lang="de-DE" sz="1800" dirty="0" smtClean="0"/>
          </a:p>
          <a:p>
            <a:pPr marL="457200" indent="-457200" eaLnBrk="1" hangingPunct="1">
              <a:buNone/>
            </a:pPr>
            <a:r>
              <a:rPr lang="de-DE" sz="1800" dirty="0" smtClean="0"/>
              <a:t>	</a:t>
            </a:r>
          </a:p>
        </p:txBody>
      </p:sp>
      <p:sp>
        <p:nvSpPr>
          <p:cNvPr id="4" name="Foliennummernplatzhalter 3"/>
          <p:cNvSpPr>
            <a:spLocks noGrp="1"/>
          </p:cNvSpPr>
          <p:nvPr>
            <p:ph type="sldNum" sz="quarter" idx="11"/>
          </p:nvPr>
        </p:nvSpPr>
        <p:spPr/>
        <p:txBody>
          <a:bodyPr/>
          <a:lstStyle/>
          <a:p>
            <a:pPr>
              <a:defRPr/>
            </a:pPr>
            <a:fld id="{D8C0327C-B9FD-40ED-9627-147A682AFA97}" type="slidenum">
              <a:rPr lang="de-DE" smtClean="0"/>
              <a:pPr>
                <a:defRPr/>
              </a:pPr>
              <a:t>45</a:t>
            </a:fld>
            <a:endParaRPr lang="de-DE"/>
          </a:p>
        </p:txBody>
      </p:sp>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Inhaltsverzeichnis</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kumente und Einstellungen\user\Eigene Dateien\A GNV Sparte Hafermühlen\Hafer Corporate Design und Werbemittel\Definitive Layouts\Titelseiten\Hafer Die Alleskörner_Broschüre Kinder im Gleichgewicht Titel.jpg"/>
          <p:cNvPicPr>
            <a:picLocks noChangeAspect="1" noChangeArrowheads="1"/>
          </p:cNvPicPr>
          <p:nvPr/>
        </p:nvPicPr>
        <p:blipFill>
          <a:blip r:embed="rId3" cstate="email"/>
          <a:srcRect/>
          <a:stretch>
            <a:fillRect/>
          </a:stretch>
        </p:blipFill>
        <p:spPr bwMode="auto">
          <a:xfrm>
            <a:off x="3182863" y="4357688"/>
            <a:ext cx="1968500" cy="1385887"/>
          </a:xfrm>
          <a:prstGeom prst="rect">
            <a:avLst/>
          </a:prstGeom>
          <a:noFill/>
          <a:ln w="9525">
            <a:noFill/>
            <a:miter lim="800000"/>
            <a:headEnd/>
            <a:tailEnd/>
          </a:ln>
        </p:spPr>
      </p:pic>
      <p:pic>
        <p:nvPicPr>
          <p:cNvPr id="50179" name="Picture 3" descr="C:\Dokumente und Einstellungen\user\Eigene Dateien\A GNV Sparte Hafermühlen\Hafer Corporate Design und Werbemittel\Definitive Layouts\Titelseiten\Hafer Die Alleskörner_Warenkundefolder Titel.jpg"/>
          <p:cNvPicPr>
            <a:picLocks noChangeAspect="1" noChangeArrowheads="1"/>
          </p:cNvPicPr>
          <p:nvPr/>
        </p:nvPicPr>
        <p:blipFill>
          <a:blip r:embed="rId4" cstate="email"/>
          <a:srcRect/>
          <a:stretch>
            <a:fillRect/>
          </a:stretch>
        </p:blipFill>
        <p:spPr bwMode="auto">
          <a:xfrm>
            <a:off x="36513" y="952500"/>
            <a:ext cx="1727200" cy="2565400"/>
          </a:xfrm>
          <a:prstGeom prst="rect">
            <a:avLst/>
          </a:prstGeom>
          <a:noFill/>
          <a:ln w="9525">
            <a:noFill/>
            <a:miter lim="800000"/>
            <a:headEnd/>
            <a:tailEnd/>
          </a:ln>
        </p:spPr>
      </p:pic>
      <p:pic>
        <p:nvPicPr>
          <p:cNvPr id="50180" name="Picture 6" descr="C:\Dokumente und Einstellungen\user\Eigene Dateien\A GNV Sparte Hafermühlen\Hafer Corporate Design und Werbemittel\Definitive Layouts\Titelseiten\Hafer Die Alleskörner_Broschüre Sportlich fit mit Hafer Titel.jpg"/>
          <p:cNvPicPr>
            <a:picLocks noChangeAspect="1" noChangeArrowheads="1"/>
          </p:cNvPicPr>
          <p:nvPr/>
        </p:nvPicPr>
        <p:blipFill>
          <a:blip r:embed="rId5" cstate="email"/>
          <a:srcRect/>
          <a:stretch>
            <a:fillRect/>
          </a:stretch>
        </p:blipFill>
        <p:spPr bwMode="auto">
          <a:xfrm>
            <a:off x="713383" y="4344988"/>
            <a:ext cx="1951037" cy="1390650"/>
          </a:xfrm>
          <a:prstGeom prst="rect">
            <a:avLst/>
          </a:prstGeom>
          <a:noFill/>
          <a:ln w="9525">
            <a:noFill/>
            <a:miter lim="800000"/>
            <a:headEnd/>
            <a:tailEnd/>
          </a:ln>
        </p:spPr>
      </p:pic>
      <p:sp>
        <p:nvSpPr>
          <p:cNvPr id="50181" name="Textfeld 11"/>
          <p:cNvSpPr txBox="1">
            <a:spLocks noChangeArrowheads="1"/>
          </p:cNvSpPr>
          <p:nvPr/>
        </p:nvSpPr>
        <p:spPr bwMode="auto">
          <a:xfrm>
            <a:off x="605432" y="5757863"/>
            <a:ext cx="2238376" cy="461962"/>
          </a:xfrm>
          <a:prstGeom prst="rect">
            <a:avLst/>
          </a:prstGeom>
          <a:noFill/>
          <a:ln w="9525">
            <a:noFill/>
            <a:miter lim="800000"/>
            <a:headEnd/>
            <a:tailEnd/>
          </a:ln>
        </p:spPr>
        <p:txBody>
          <a:bodyPr wrap="none">
            <a:spAutoFit/>
          </a:bodyPr>
          <a:lstStyle/>
          <a:p>
            <a:r>
              <a:rPr lang="de-DE" sz="1200">
                <a:latin typeface="Calibri" pitchFamily="34" charset="0"/>
              </a:rPr>
              <a:t>Hafer in der Sporternährung (A5)</a:t>
            </a:r>
            <a:br>
              <a:rPr lang="de-DE" sz="1200">
                <a:latin typeface="Calibri" pitchFamily="34" charset="0"/>
              </a:rPr>
            </a:br>
            <a:r>
              <a:rPr lang="de-DE" sz="1200" i="1">
                <a:latin typeface="Calibri" pitchFamily="34" charset="0"/>
              </a:rPr>
              <a:t>Mit 12 Rezepten!</a:t>
            </a:r>
          </a:p>
        </p:txBody>
      </p:sp>
      <p:sp>
        <p:nvSpPr>
          <p:cNvPr id="50182" name="Textfeld 12"/>
          <p:cNvSpPr txBox="1">
            <a:spLocks noChangeArrowheads="1"/>
          </p:cNvSpPr>
          <p:nvPr/>
        </p:nvSpPr>
        <p:spPr bwMode="auto">
          <a:xfrm>
            <a:off x="3057451" y="5765800"/>
            <a:ext cx="2306637" cy="461963"/>
          </a:xfrm>
          <a:prstGeom prst="rect">
            <a:avLst/>
          </a:prstGeom>
          <a:noFill/>
          <a:ln w="9525">
            <a:noFill/>
            <a:miter lim="800000"/>
            <a:headEnd/>
            <a:tailEnd/>
          </a:ln>
        </p:spPr>
        <p:txBody>
          <a:bodyPr wrap="none">
            <a:spAutoFit/>
          </a:bodyPr>
          <a:lstStyle/>
          <a:p>
            <a:r>
              <a:rPr lang="de-DE" sz="1200">
                <a:latin typeface="Calibri" pitchFamily="34" charset="0"/>
              </a:rPr>
              <a:t>Hafer in der Kinderernährung (A5)</a:t>
            </a:r>
            <a:br>
              <a:rPr lang="de-DE" sz="1200">
                <a:latin typeface="Calibri" pitchFamily="34" charset="0"/>
              </a:rPr>
            </a:br>
            <a:r>
              <a:rPr lang="de-DE" sz="1200" i="1">
                <a:latin typeface="Calibri" pitchFamily="34" charset="0"/>
              </a:rPr>
              <a:t>Mit 9 Rezepten!</a:t>
            </a:r>
          </a:p>
        </p:txBody>
      </p:sp>
      <p:sp>
        <p:nvSpPr>
          <p:cNvPr id="50183" name="Textfeld 14"/>
          <p:cNvSpPr txBox="1">
            <a:spLocks noChangeArrowheads="1"/>
          </p:cNvSpPr>
          <p:nvPr/>
        </p:nvSpPr>
        <p:spPr bwMode="auto">
          <a:xfrm>
            <a:off x="-36513" y="3398838"/>
            <a:ext cx="2952751" cy="461962"/>
          </a:xfrm>
          <a:prstGeom prst="rect">
            <a:avLst/>
          </a:prstGeom>
          <a:noFill/>
          <a:ln w="9525">
            <a:noFill/>
            <a:miter lim="800000"/>
            <a:headEnd/>
            <a:tailEnd/>
          </a:ln>
        </p:spPr>
        <p:txBody>
          <a:bodyPr>
            <a:spAutoFit/>
          </a:bodyPr>
          <a:lstStyle/>
          <a:p>
            <a:r>
              <a:rPr lang="de-DE" sz="1200">
                <a:latin typeface="Calibri" pitchFamily="34" charset="0"/>
              </a:rPr>
              <a:t>Warenkundefolder mit Rezepten (A4)</a:t>
            </a:r>
            <a:br>
              <a:rPr lang="de-DE" sz="1200">
                <a:latin typeface="Calibri" pitchFamily="34" charset="0"/>
              </a:rPr>
            </a:br>
            <a:r>
              <a:rPr lang="de-DE" sz="1200" i="1">
                <a:latin typeface="Calibri" pitchFamily="34" charset="0"/>
              </a:rPr>
              <a:t>Ausführliche Infos über alle Nährstoffe</a:t>
            </a:r>
          </a:p>
        </p:txBody>
      </p:sp>
      <p:sp>
        <p:nvSpPr>
          <p:cNvPr id="22" name="Foliennummernplatzhalter 21"/>
          <p:cNvSpPr>
            <a:spLocks noGrp="1"/>
          </p:cNvSpPr>
          <p:nvPr>
            <p:ph type="sldNum" sz="quarter" idx="12"/>
          </p:nvPr>
        </p:nvSpPr>
        <p:spPr>
          <a:xfrm>
            <a:off x="7019925" y="6519863"/>
            <a:ext cx="2133600" cy="365125"/>
          </a:xfrm>
        </p:spPr>
        <p:txBody>
          <a:bodyPr/>
          <a:lstStyle/>
          <a:p>
            <a:pPr>
              <a:defRPr/>
            </a:pPr>
            <a:fld id="{A4CC6425-49D5-4625-BA1C-19C26DA86187}" type="slidenum">
              <a:rPr lang="de-DE" smtClean="0"/>
              <a:pPr>
                <a:defRPr/>
              </a:pPr>
              <a:t>46</a:t>
            </a:fld>
            <a:endParaRPr lang="de-DE" dirty="0"/>
          </a:p>
        </p:txBody>
      </p:sp>
      <p:sp>
        <p:nvSpPr>
          <p:cNvPr id="18" name="Rechteck 17"/>
          <p:cNvSpPr/>
          <p:nvPr/>
        </p:nvSpPr>
        <p:spPr>
          <a:xfrm>
            <a:off x="35496" y="44624"/>
            <a:ext cx="8136904"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 Das Informationsangebot</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Broschüren</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0186" name="Picture 3"/>
          <p:cNvPicPr>
            <a:picLocks noChangeAspect="1" noChangeArrowheads="1"/>
          </p:cNvPicPr>
          <p:nvPr/>
        </p:nvPicPr>
        <p:blipFill>
          <a:blip r:embed="rId6" cstate="email"/>
          <a:srcRect/>
          <a:stretch>
            <a:fillRect/>
          </a:stretch>
        </p:blipFill>
        <p:spPr bwMode="auto">
          <a:xfrm>
            <a:off x="4356100" y="981075"/>
            <a:ext cx="1647825" cy="2519363"/>
          </a:xfrm>
          <a:prstGeom prst="rect">
            <a:avLst/>
          </a:prstGeom>
          <a:noFill/>
          <a:ln w="9525">
            <a:noFill/>
            <a:miter lim="800000"/>
            <a:headEnd/>
            <a:tailEnd/>
          </a:ln>
        </p:spPr>
      </p:pic>
      <p:pic>
        <p:nvPicPr>
          <p:cNvPr id="50187" name="Picture 2"/>
          <p:cNvPicPr>
            <a:picLocks noChangeAspect="1" noChangeArrowheads="1"/>
          </p:cNvPicPr>
          <p:nvPr/>
        </p:nvPicPr>
        <p:blipFill>
          <a:blip r:embed="rId7" cstate="email"/>
          <a:srcRect/>
          <a:stretch>
            <a:fillRect/>
          </a:stretch>
        </p:blipFill>
        <p:spPr bwMode="auto">
          <a:xfrm>
            <a:off x="2627313" y="981075"/>
            <a:ext cx="1692275" cy="2519363"/>
          </a:xfrm>
          <a:prstGeom prst="rect">
            <a:avLst/>
          </a:prstGeom>
          <a:noFill/>
          <a:ln w="9525">
            <a:noFill/>
            <a:miter lim="800000"/>
            <a:headEnd/>
            <a:tailEnd/>
          </a:ln>
        </p:spPr>
      </p:pic>
      <p:sp>
        <p:nvSpPr>
          <p:cNvPr id="50188" name="Textfeld 14"/>
          <p:cNvSpPr txBox="1">
            <a:spLocks noChangeArrowheads="1"/>
          </p:cNvSpPr>
          <p:nvPr/>
        </p:nvSpPr>
        <p:spPr bwMode="auto">
          <a:xfrm>
            <a:off x="2555875" y="3429000"/>
            <a:ext cx="3455988" cy="646113"/>
          </a:xfrm>
          <a:prstGeom prst="rect">
            <a:avLst/>
          </a:prstGeom>
          <a:noFill/>
          <a:ln w="9525">
            <a:noFill/>
            <a:miter lim="800000"/>
            <a:headEnd/>
            <a:tailEnd/>
          </a:ln>
        </p:spPr>
        <p:txBody>
          <a:bodyPr>
            <a:spAutoFit/>
          </a:bodyPr>
          <a:lstStyle/>
          <a:p>
            <a:r>
              <a:rPr lang="de-DE" sz="1200">
                <a:latin typeface="Calibri" pitchFamily="34" charset="0"/>
              </a:rPr>
              <a:t>Flyer Hafer für die Herz-Kreislauf-Gesundheit (A4)</a:t>
            </a:r>
            <a:br>
              <a:rPr lang="de-DE" sz="1200">
                <a:latin typeface="Calibri" pitchFamily="34" charset="0"/>
              </a:rPr>
            </a:br>
            <a:r>
              <a:rPr lang="de-DE" sz="1200" i="1">
                <a:latin typeface="Calibri" pitchFamily="34" charset="0"/>
              </a:rPr>
              <a:t>Infos zu den Wirkmechanismen auf das </a:t>
            </a:r>
            <a:br>
              <a:rPr lang="de-DE" sz="1200" i="1">
                <a:latin typeface="Calibri" pitchFamily="34" charset="0"/>
              </a:rPr>
            </a:br>
            <a:r>
              <a:rPr lang="de-DE" sz="1200" i="1">
                <a:latin typeface="Calibri" pitchFamily="34" charset="0"/>
              </a:rPr>
              <a:t>Metabolische Syndrom</a:t>
            </a:r>
          </a:p>
        </p:txBody>
      </p:sp>
      <p:pic>
        <p:nvPicPr>
          <p:cNvPr id="50190" name="Picture 20" descr="D:\Eigene Dateien\A GNV Sparte Hafermühlen\Hafer Corporate Design und Werbemittel\A Definitive Layouts\Titelseiten\Hafer Die Alleskörner_Rezeptbroschüre Titel.jpg"/>
          <p:cNvPicPr>
            <a:picLocks noChangeAspect="1" noChangeArrowheads="1"/>
          </p:cNvPicPr>
          <p:nvPr/>
        </p:nvPicPr>
        <p:blipFill>
          <a:blip r:embed="rId8" cstate="email"/>
          <a:srcRect/>
          <a:stretch>
            <a:fillRect/>
          </a:stretch>
        </p:blipFill>
        <p:spPr bwMode="auto">
          <a:xfrm>
            <a:off x="5684664" y="4365625"/>
            <a:ext cx="2089150" cy="1425575"/>
          </a:xfrm>
          <a:prstGeom prst="rect">
            <a:avLst/>
          </a:prstGeom>
          <a:noFill/>
          <a:ln w="9525">
            <a:noFill/>
            <a:miter lim="800000"/>
            <a:headEnd/>
            <a:tailEnd/>
          </a:ln>
        </p:spPr>
      </p:pic>
      <p:sp>
        <p:nvSpPr>
          <p:cNvPr id="50192" name="Textfeld 12"/>
          <p:cNvSpPr txBox="1">
            <a:spLocks noChangeArrowheads="1"/>
          </p:cNvSpPr>
          <p:nvPr/>
        </p:nvSpPr>
        <p:spPr bwMode="auto">
          <a:xfrm>
            <a:off x="5613226" y="5795963"/>
            <a:ext cx="2343150" cy="646112"/>
          </a:xfrm>
          <a:prstGeom prst="rect">
            <a:avLst/>
          </a:prstGeom>
          <a:noFill/>
          <a:ln w="9525">
            <a:noFill/>
            <a:miter lim="800000"/>
            <a:headEnd/>
            <a:tailEnd/>
          </a:ln>
        </p:spPr>
        <p:txBody>
          <a:bodyPr wrap="none">
            <a:spAutoFit/>
          </a:bodyPr>
          <a:lstStyle/>
          <a:p>
            <a:r>
              <a:rPr lang="de-DE" sz="1200">
                <a:latin typeface="Calibri" pitchFamily="34" charset="0"/>
              </a:rPr>
              <a:t>Hafer – Natürlich genießen (A5)</a:t>
            </a:r>
            <a:br>
              <a:rPr lang="de-DE" sz="1200">
                <a:latin typeface="Calibri" pitchFamily="34" charset="0"/>
              </a:rPr>
            </a:br>
            <a:r>
              <a:rPr lang="de-DE" sz="1200" i="1">
                <a:latin typeface="Calibri" pitchFamily="34" charset="0"/>
              </a:rPr>
              <a:t>Warenkunde &amp; 23 Rezepte für den </a:t>
            </a:r>
            <a:br>
              <a:rPr lang="de-DE" sz="1200" i="1">
                <a:latin typeface="Calibri" pitchFamily="34" charset="0"/>
              </a:rPr>
            </a:br>
            <a:r>
              <a:rPr lang="de-DE" sz="1200" i="1">
                <a:latin typeface="Calibri" pitchFamily="34" charset="0"/>
              </a:rPr>
              <a:t>Alltag!</a:t>
            </a:r>
          </a:p>
        </p:txBody>
      </p:sp>
      <p:pic>
        <p:nvPicPr>
          <p:cNvPr id="50193" name="Picture 24"/>
          <p:cNvPicPr>
            <a:picLocks noChangeAspect="1" noChangeArrowheads="1"/>
          </p:cNvPicPr>
          <p:nvPr/>
        </p:nvPicPr>
        <p:blipFill>
          <a:blip r:embed="rId9" cstate="email"/>
          <a:srcRect/>
          <a:stretch>
            <a:fillRect/>
          </a:stretch>
        </p:blipFill>
        <p:spPr bwMode="auto">
          <a:xfrm>
            <a:off x="6443663" y="1628775"/>
            <a:ext cx="1152525" cy="1649413"/>
          </a:xfrm>
          <a:prstGeom prst="rect">
            <a:avLst/>
          </a:prstGeom>
          <a:noFill/>
          <a:ln w="9525">
            <a:noFill/>
            <a:miter lim="800000"/>
            <a:headEnd/>
            <a:tailEnd/>
          </a:ln>
        </p:spPr>
      </p:pic>
      <p:pic>
        <p:nvPicPr>
          <p:cNvPr id="50194" name="Picture 10"/>
          <p:cNvPicPr>
            <a:picLocks noChangeAspect="1" noChangeArrowheads="1"/>
          </p:cNvPicPr>
          <p:nvPr/>
        </p:nvPicPr>
        <p:blipFill>
          <a:blip r:embed="rId10" cstate="email"/>
          <a:srcRect/>
          <a:stretch>
            <a:fillRect/>
          </a:stretch>
        </p:blipFill>
        <p:spPr bwMode="auto">
          <a:xfrm>
            <a:off x="7667625" y="1628800"/>
            <a:ext cx="1223963" cy="1665287"/>
          </a:xfrm>
          <a:prstGeom prst="rect">
            <a:avLst/>
          </a:prstGeom>
          <a:noFill/>
          <a:ln w="9525">
            <a:noFill/>
            <a:miter lim="800000"/>
            <a:headEnd/>
            <a:tailEnd/>
          </a:ln>
        </p:spPr>
      </p:pic>
      <p:sp>
        <p:nvSpPr>
          <p:cNvPr id="50195" name="Textfeld 12"/>
          <p:cNvSpPr txBox="1">
            <a:spLocks noChangeArrowheads="1"/>
          </p:cNvSpPr>
          <p:nvPr/>
        </p:nvSpPr>
        <p:spPr bwMode="auto">
          <a:xfrm>
            <a:off x="6372225" y="981075"/>
            <a:ext cx="2408238" cy="646113"/>
          </a:xfrm>
          <a:prstGeom prst="rect">
            <a:avLst/>
          </a:prstGeom>
          <a:noFill/>
          <a:ln w="9525">
            <a:noFill/>
            <a:miter lim="800000"/>
            <a:headEnd/>
            <a:tailEnd/>
          </a:ln>
        </p:spPr>
        <p:txBody>
          <a:bodyPr wrap="none">
            <a:spAutoFit/>
          </a:bodyPr>
          <a:lstStyle/>
          <a:p>
            <a:r>
              <a:rPr lang="de-DE" sz="1200">
                <a:latin typeface="Calibri" pitchFamily="34" charset="0"/>
              </a:rPr>
              <a:t>Hafer Die Alleskörner-news (A4)</a:t>
            </a:r>
            <a:br>
              <a:rPr lang="de-DE" sz="1200">
                <a:latin typeface="Calibri" pitchFamily="34" charset="0"/>
              </a:rPr>
            </a:br>
            <a:r>
              <a:rPr lang="de-DE" sz="1200" i="1">
                <a:latin typeface="Calibri" pitchFamily="34" charset="0"/>
              </a:rPr>
              <a:t>2 Ausgaben pro Jahr seit 2012</a:t>
            </a:r>
          </a:p>
          <a:p>
            <a:r>
              <a:rPr lang="de-DE" sz="1200" i="1">
                <a:latin typeface="Calibri" pitchFamily="34" charset="0"/>
              </a:rPr>
              <a:t>Zum Download und Nach-Bestellen!</a:t>
            </a:r>
          </a:p>
        </p:txBody>
      </p:sp>
      <p:sp>
        <p:nvSpPr>
          <p:cNvPr id="30" name="Fußzeilenplatzhalter 15"/>
          <p:cNvSpPr>
            <a:spLocks noGrp="1"/>
          </p:cNvSpPr>
          <p:nvPr>
            <p:ph type="ftr" sz="quarter" idx="11"/>
          </p:nvPr>
        </p:nvSpPr>
        <p:spPr>
          <a:xfrm>
            <a:off x="-36513" y="6519863"/>
            <a:ext cx="5591176" cy="365125"/>
          </a:xfrm>
        </p:spPr>
        <p:txBody>
          <a:bodyPr/>
          <a:lstStyle/>
          <a:p>
            <a:pPr algn="l">
              <a:defRPr/>
            </a:pPr>
            <a:r>
              <a:rPr lang="de-DE" sz="900" dirty="0">
                <a:latin typeface="+mn-lt"/>
              </a:rPr>
              <a:t>© Hafer Die </a:t>
            </a:r>
            <a:r>
              <a:rPr lang="de-DE" sz="900" dirty="0" err="1">
                <a:latin typeface="+mn-lt"/>
              </a:rPr>
              <a:t>Alleskörner,VDGS</a:t>
            </a:r>
            <a:r>
              <a:rPr lang="de-DE" sz="900" dirty="0">
                <a:latin typeface="+mn-lt"/>
              </a:rPr>
              <a:t> e.V.</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C:\Dokumente und Einstellungen\user\Eigene Dateien\A GNV Sparte Hafermühlen\Hafer Corporate Design und Werbemittel\Definitive Layouts\Titelseiten\Hafer Die Alleskörner_Imagebroschüre Titel.jpg"/>
          <p:cNvPicPr>
            <a:picLocks noChangeAspect="1" noChangeArrowheads="1"/>
          </p:cNvPicPr>
          <p:nvPr/>
        </p:nvPicPr>
        <p:blipFill>
          <a:blip r:embed="rId3" cstate="email"/>
          <a:srcRect/>
          <a:stretch>
            <a:fillRect/>
          </a:stretch>
        </p:blipFill>
        <p:spPr bwMode="auto">
          <a:xfrm>
            <a:off x="288925" y="981075"/>
            <a:ext cx="1512888" cy="1085850"/>
          </a:xfrm>
          <a:prstGeom prst="rect">
            <a:avLst/>
          </a:prstGeom>
          <a:noFill/>
          <a:ln w="9525">
            <a:noFill/>
            <a:miter lim="800000"/>
            <a:headEnd/>
            <a:tailEnd/>
          </a:ln>
        </p:spPr>
      </p:pic>
      <p:pic>
        <p:nvPicPr>
          <p:cNvPr id="51203" name="Picture 5" descr="C:\Dokumente und Einstellungen\user\Eigene Dateien\A GNV Sparte Hafermühlen\Hafer Corporate Design und Werbemittel\Definitive Layouts\Titelseiten\Hafer Die Alleskörner_Flyer Hafer und Ballaststoffe Titel.jpg"/>
          <p:cNvPicPr>
            <a:picLocks noChangeAspect="1" noChangeArrowheads="1"/>
          </p:cNvPicPr>
          <p:nvPr/>
        </p:nvPicPr>
        <p:blipFill>
          <a:blip r:embed="rId4" cstate="email"/>
          <a:srcRect/>
          <a:stretch>
            <a:fillRect/>
          </a:stretch>
        </p:blipFill>
        <p:spPr bwMode="auto">
          <a:xfrm>
            <a:off x="3598863" y="981075"/>
            <a:ext cx="1233487" cy="2565400"/>
          </a:xfrm>
          <a:prstGeom prst="rect">
            <a:avLst/>
          </a:prstGeom>
          <a:noFill/>
          <a:ln w="9525">
            <a:noFill/>
            <a:miter lim="800000"/>
            <a:headEnd/>
            <a:tailEnd/>
          </a:ln>
        </p:spPr>
      </p:pic>
      <p:pic>
        <p:nvPicPr>
          <p:cNvPr id="51204" name="Picture 2"/>
          <p:cNvPicPr>
            <a:picLocks noChangeAspect="1" noChangeArrowheads="1"/>
          </p:cNvPicPr>
          <p:nvPr/>
        </p:nvPicPr>
        <p:blipFill>
          <a:blip r:embed="rId5" cstate="email"/>
          <a:srcRect/>
          <a:stretch>
            <a:fillRect/>
          </a:stretch>
        </p:blipFill>
        <p:spPr bwMode="auto">
          <a:xfrm>
            <a:off x="217488" y="1957388"/>
            <a:ext cx="2303462" cy="798512"/>
          </a:xfrm>
          <a:prstGeom prst="rect">
            <a:avLst/>
          </a:prstGeom>
          <a:noFill/>
          <a:ln w="9525">
            <a:noFill/>
            <a:miter lim="800000"/>
            <a:headEnd/>
            <a:tailEnd/>
          </a:ln>
        </p:spPr>
      </p:pic>
      <p:sp>
        <p:nvSpPr>
          <p:cNvPr id="51205" name="Textfeld 10"/>
          <p:cNvSpPr txBox="1">
            <a:spLocks noChangeArrowheads="1"/>
          </p:cNvSpPr>
          <p:nvPr/>
        </p:nvSpPr>
        <p:spPr bwMode="auto">
          <a:xfrm>
            <a:off x="109538" y="2719388"/>
            <a:ext cx="3378200" cy="461962"/>
          </a:xfrm>
          <a:prstGeom prst="rect">
            <a:avLst/>
          </a:prstGeom>
          <a:noFill/>
          <a:ln w="9525">
            <a:noFill/>
            <a:miter lim="800000"/>
            <a:headEnd/>
            <a:tailEnd/>
          </a:ln>
        </p:spPr>
        <p:txBody>
          <a:bodyPr wrap="none">
            <a:spAutoFit/>
          </a:bodyPr>
          <a:lstStyle/>
          <a:p>
            <a:r>
              <a:rPr lang="de-DE" sz="1200">
                <a:latin typeface="Calibri" pitchFamily="34" charset="0"/>
              </a:rPr>
              <a:t>Broschüre (A5) zum Einstieg ins Thema</a:t>
            </a:r>
            <a:br>
              <a:rPr lang="de-DE" sz="1200">
                <a:latin typeface="Calibri" pitchFamily="34" charset="0"/>
              </a:rPr>
            </a:br>
            <a:r>
              <a:rPr lang="de-DE" sz="1200" i="1">
                <a:latin typeface="Calibri" pitchFamily="34" charset="0"/>
              </a:rPr>
              <a:t>Kleine Anekdoten verbunden mit Ernährungsfakten</a:t>
            </a:r>
          </a:p>
        </p:txBody>
      </p:sp>
      <p:sp>
        <p:nvSpPr>
          <p:cNvPr id="51206" name="Textfeld 13"/>
          <p:cNvSpPr txBox="1">
            <a:spLocks noChangeArrowheads="1"/>
          </p:cNvSpPr>
          <p:nvPr/>
        </p:nvSpPr>
        <p:spPr bwMode="auto">
          <a:xfrm>
            <a:off x="4822825" y="981075"/>
            <a:ext cx="1989775" cy="2123658"/>
          </a:xfrm>
          <a:prstGeom prst="rect">
            <a:avLst/>
          </a:prstGeom>
          <a:noFill/>
          <a:ln w="9525">
            <a:noFill/>
            <a:miter lim="800000"/>
            <a:headEnd/>
            <a:tailEnd/>
          </a:ln>
        </p:spPr>
        <p:txBody>
          <a:bodyPr wrap="none">
            <a:spAutoFit/>
          </a:bodyPr>
          <a:lstStyle/>
          <a:p>
            <a:r>
              <a:rPr lang="de-DE" sz="1200" dirty="0">
                <a:latin typeface="Calibri" pitchFamily="34" charset="0"/>
              </a:rPr>
              <a:t>Die Ballaststoffe im</a:t>
            </a:r>
            <a:br>
              <a:rPr lang="de-DE" sz="1200" dirty="0">
                <a:latin typeface="Calibri" pitchFamily="34" charset="0"/>
              </a:rPr>
            </a:br>
            <a:r>
              <a:rPr lang="de-DE" sz="1200" dirty="0">
                <a:latin typeface="Calibri" pitchFamily="34" charset="0"/>
              </a:rPr>
              <a:t>Hafer (DIN lang)</a:t>
            </a:r>
          </a:p>
          <a:p>
            <a:endParaRPr lang="de-DE" sz="1200" dirty="0">
              <a:latin typeface="Calibri" pitchFamily="34" charset="0"/>
            </a:endParaRPr>
          </a:p>
          <a:p>
            <a:r>
              <a:rPr lang="de-DE" sz="1200" i="1" dirty="0">
                <a:latin typeface="Calibri" pitchFamily="34" charset="0"/>
              </a:rPr>
              <a:t>Fokus auf den </a:t>
            </a:r>
            <a:br>
              <a:rPr lang="de-DE" sz="1200" i="1" dirty="0">
                <a:latin typeface="Calibri" pitchFamily="34" charset="0"/>
              </a:rPr>
            </a:br>
            <a:r>
              <a:rPr lang="de-DE" sz="1200" i="1" dirty="0">
                <a:latin typeface="Calibri" pitchFamily="34" charset="0"/>
              </a:rPr>
              <a:t>Ballaststoffen</a:t>
            </a:r>
          </a:p>
          <a:p>
            <a:endParaRPr lang="de-DE" sz="1200" i="1" dirty="0">
              <a:latin typeface="Calibri" pitchFamily="34" charset="0"/>
            </a:endParaRPr>
          </a:p>
          <a:p>
            <a:r>
              <a:rPr lang="de-DE" sz="1200" i="1" dirty="0">
                <a:latin typeface="Calibri" pitchFamily="34" charset="0"/>
              </a:rPr>
              <a:t>Eher nur für </a:t>
            </a:r>
            <a:r>
              <a:rPr lang="de-DE" sz="1200" i="1" dirty="0" smtClean="0">
                <a:latin typeface="Calibri" pitchFamily="34" charset="0"/>
              </a:rPr>
              <a:t>Ernährungs-</a:t>
            </a:r>
            <a:br>
              <a:rPr lang="de-DE" sz="1200" i="1" dirty="0" smtClean="0">
                <a:latin typeface="Calibri" pitchFamily="34" charset="0"/>
              </a:rPr>
            </a:br>
            <a:r>
              <a:rPr lang="de-DE" sz="1200" i="1" dirty="0" err="1" smtClean="0">
                <a:latin typeface="Calibri" pitchFamily="34" charset="0"/>
              </a:rPr>
              <a:t>fachkräfte</a:t>
            </a:r>
            <a:r>
              <a:rPr lang="de-DE" sz="1200" i="1" dirty="0" smtClean="0">
                <a:latin typeface="Calibri" pitchFamily="34" charset="0"/>
              </a:rPr>
              <a:t>. Evtl</a:t>
            </a:r>
            <a:r>
              <a:rPr lang="de-DE" sz="1200" i="1" dirty="0">
                <a:latin typeface="Calibri" pitchFamily="34" charset="0"/>
              </a:rPr>
              <a:t>. auch für gut </a:t>
            </a:r>
            <a:br>
              <a:rPr lang="de-DE" sz="1200" i="1" dirty="0">
                <a:latin typeface="Calibri" pitchFamily="34" charset="0"/>
              </a:rPr>
            </a:br>
            <a:r>
              <a:rPr lang="de-DE" sz="1200" i="1" dirty="0">
                <a:latin typeface="Calibri" pitchFamily="34" charset="0"/>
              </a:rPr>
              <a:t>informierte und </a:t>
            </a:r>
            <a:br>
              <a:rPr lang="de-DE" sz="1200" i="1" dirty="0">
                <a:latin typeface="Calibri" pitchFamily="34" charset="0"/>
              </a:rPr>
            </a:br>
            <a:r>
              <a:rPr lang="de-DE" sz="1200" i="1" dirty="0">
                <a:latin typeface="Calibri" pitchFamily="34" charset="0"/>
              </a:rPr>
              <a:t>besonders interessierte</a:t>
            </a:r>
            <a:br>
              <a:rPr lang="de-DE" sz="1200" i="1" dirty="0">
                <a:latin typeface="Calibri" pitchFamily="34" charset="0"/>
              </a:rPr>
            </a:br>
            <a:r>
              <a:rPr lang="de-DE" sz="1200" i="1" dirty="0">
                <a:latin typeface="Calibri" pitchFamily="34" charset="0"/>
              </a:rPr>
              <a:t>Verbraucher.</a:t>
            </a:r>
          </a:p>
        </p:txBody>
      </p:sp>
      <p:sp>
        <p:nvSpPr>
          <p:cNvPr id="22" name="Foliennummernplatzhalter 21"/>
          <p:cNvSpPr>
            <a:spLocks noGrp="1"/>
          </p:cNvSpPr>
          <p:nvPr>
            <p:ph type="sldNum" sz="quarter" idx="12"/>
          </p:nvPr>
        </p:nvSpPr>
        <p:spPr>
          <a:xfrm>
            <a:off x="6975475" y="6519863"/>
            <a:ext cx="2133600" cy="365125"/>
          </a:xfrm>
        </p:spPr>
        <p:txBody>
          <a:bodyPr/>
          <a:lstStyle/>
          <a:p>
            <a:pPr>
              <a:defRPr/>
            </a:pPr>
            <a:fld id="{C07C53AF-D9E9-42ED-A9A0-32ED12B35855}" type="slidenum">
              <a:rPr lang="de-DE" smtClean="0"/>
              <a:pPr>
                <a:defRPr/>
              </a:pPr>
              <a:t>47</a:t>
            </a:fld>
            <a:endParaRPr lang="de-DE" dirty="0"/>
          </a:p>
        </p:txBody>
      </p:sp>
      <p:sp>
        <p:nvSpPr>
          <p:cNvPr id="18" name="Rechteck 17"/>
          <p:cNvSpPr/>
          <p:nvPr/>
        </p:nvSpPr>
        <p:spPr>
          <a:xfrm>
            <a:off x="35496" y="44624"/>
            <a:ext cx="8136904"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Hafer – Das Informationsangebot</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Broschüren &amp; Online-Medien</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Textfeld 18"/>
          <p:cNvSpPr txBox="1"/>
          <p:nvPr/>
        </p:nvSpPr>
        <p:spPr>
          <a:xfrm>
            <a:off x="101600" y="3644900"/>
            <a:ext cx="2271713" cy="369888"/>
          </a:xfrm>
          <a:prstGeom prst="rect">
            <a:avLst/>
          </a:prstGeom>
          <a:noFill/>
        </p:spPr>
        <p:txBody>
          <a:bodyPr wrap="none">
            <a:spAutoFit/>
          </a:bodyPr>
          <a:lstStyle/>
          <a:p>
            <a:pPr>
              <a:defRPr/>
            </a:pPr>
            <a:r>
              <a:rPr lang="de-DE" b="1" u="sng" dirty="0">
                <a:latin typeface="+mn-lt"/>
              </a:rPr>
              <a:t>www.alleskoerner.de</a:t>
            </a:r>
          </a:p>
        </p:txBody>
      </p:sp>
      <p:pic>
        <p:nvPicPr>
          <p:cNvPr id="51210" name="Picture 18"/>
          <p:cNvPicPr>
            <a:picLocks noChangeAspect="1" noChangeArrowheads="1"/>
          </p:cNvPicPr>
          <p:nvPr/>
        </p:nvPicPr>
        <p:blipFill>
          <a:blip r:embed="rId6" cstate="email"/>
          <a:srcRect/>
          <a:stretch>
            <a:fillRect/>
          </a:stretch>
        </p:blipFill>
        <p:spPr bwMode="auto">
          <a:xfrm>
            <a:off x="0" y="4005263"/>
            <a:ext cx="3406775" cy="2808287"/>
          </a:xfrm>
          <a:prstGeom prst="rect">
            <a:avLst/>
          </a:prstGeom>
          <a:noFill/>
          <a:ln w="9525">
            <a:noFill/>
            <a:miter lim="800000"/>
            <a:headEnd/>
            <a:tailEnd/>
          </a:ln>
        </p:spPr>
      </p:pic>
      <p:pic>
        <p:nvPicPr>
          <p:cNvPr id="51211" name="Picture 19"/>
          <p:cNvPicPr>
            <a:picLocks noChangeAspect="1" noChangeArrowheads="1"/>
          </p:cNvPicPr>
          <p:nvPr/>
        </p:nvPicPr>
        <p:blipFill>
          <a:blip r:embed="rId7" cstate="email"/>
          <a:srcRect/>
          <a:stretch>
            <a:fillRect/>
          </a:stretch>
        </p:blipFill>
        <p:spPr bwMode="auto">
          <a:xfrm>
            <a:off x="3708400" y="4365625"/>
            <a:ext cx="4319588" cy="2046288"/>
          </a:xfrm>
          <a:prstGeom prst="rect">
            <a:avLst/>
          </a:prstGeom>
          <a:noFill/>
          <a:ln w="9525">
            <a:noFill/>
            <a:miter lim="800000"/>
            <a:headEnd/>
            <a:tailEnd/>
          </a:ln>
        </p:spPr>
      </p:pic>
      <p:sp>
        <p:nvSpPr>
          <p:cNvPr id="23" name="Fußzeilenplatzhalter 15"/>
          <p:cNvSpPr>
            <a:spLocks noGrp="1"/>
          </p:cNvSpPr>
          <p:nvPr>
            <p:ph type="ftr" sz="quarter" idx="11"/>
          </p:nvPr>
        </p:nvSpPr>
        <p:spPr>
          <a:xfrm>
            <a:off x="-36513" y="6519863"/>
            <a:ext cx="5591176" cy="365125"/>
          </a:xfrm>
        </p:spPr>
        <p:txBody>
          <a:bodyPr/>
          <a:lstStyle/>
          <a:p>
            <a:pPr algn="l">
              <a:defRPr/>
            </a:pPr>
            <a:r>
              <a:rPr lang="de-DE" sz="900" dirty="0">
                <a:latin typeface="+mn-lt"/>
              </a:rPr>
              <a:t>© Hafer Die </a:t>
            </a:r>
            <a:r>
              <a:rPr lang="de-DE" sz="900" dirty="0" err="1">
                <a:latin typeface="+mn-lt"/>
              </a:rPr>
              <a:t>Alleskörner,VDGS</a:t>
            </a:r>
            <a:r>
              <a:rPr lang="de-DE" sz="900" dirty="0">
                <a:latin typeface="+mn-lt"/>
              </a:rPr>
              <a:t> e.V.</a:t>
            </a:r>
          </a:p>
        </p:txBody>
      </p:sp>
      <p:sp>
        <p:nvSpPr>
          <p:cNvPr id="24" name="Textfeld 23"/>
          <p:cNvSpPr txBox="1"/>
          <p:nvPr/>
        </p:nvSpPr>
        <p:spPr>
          <a:xfrm>
            <a:off x="3635375" y="4005263"/>
            <a:ext cx="4202113" cy="369887"/>
          </a:xfrm>
          <a:prstGeom prst="rect">
            <a:avLst/>
          </a:prstGeom>
          <a:noFill/>
        </p:spPr>
        <p:txBody>
          <a:bodyPr wrap="none">
            <a:spAutoFit/>
          </a:bodyPr>
          <a:lstStyle/>
          <a:p>
            <a:pPr>
              <a:defRPr/>
            </a:pPr>
            <a:r>
              <a:rPr lang="de-DE" b="1" u="sng" dirty="0">
                <a:latin typeface="+mn-lt"/>
              </a:rPr>
              <a:t>www.facebook.com/haferdiealleskoerner</a:t>
            </a:r>
          </a:p>
        </p:txBody>
      </p:sp>
      <p:sp>
        <p:nvSpPr>
          <p:cNvPr id="25" name="Geschweifte Klammer rechts 24"/>
          <p:cNvSpPr/>
          <p:nvPr/>
        </p:nvSpPr>
        <p:spPr>
          <a:xfrm>
            <a:off x="6697663" y="908050"/>
            <a:ext cx="433387" cy="2736850"/>
          </a:xfrm>
          <a:prstGeom prst="rightBrace">
            <a:avLst/>
          </a:prstGeom>
          <a:ln w="38100">
            <a:solidFill>
              <a:srgbClr val="A3273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6" name="Textfeld 25"/>
          <p:cNvSpPr txBox="1"/>
          <p:nvPr/>
        </p:nvSpPr>
        <p:spPr>
          <a:xfrm>
            <a:off x="7345363" y="1785938"/>
            <a:ext cx="1619250" cy="922337"/>
          </a:xfrm>
          <a:prstGeom prst="rect">
            <a:avLst/>
          </a:prstGeom>
          <a:noFill/>
        </p:spPr>
        <p:txBody>
          <a:bodyPr wrap="none">
            <a:spAutoFit/>
          </a:bodyPr>
          <a:lstStyle/>
          <a:p>
            <a:pPr algn="ctr">
              <a:defRPr/>
            </a:pPr>
            <a:r>
              <a:rPr lang="de-DE" b="1" dirty="0">
                <a:latin typeface="+mn-lt"/>
              </a:rPr>
              <a:t>Nur </a:t>
            </a:r>
            <a:br>
              <a:rPr lang="de-DE" b="1" dirty="0">
                <a:latin typeface="+mn-lt"/>
              </a:rPr>
            </a:br>
            <a:r>
              <a:rPr lang="de-DE" b="1" dirty="0">
                <a:latin typeface="+mn-lt"/>
              </a:rPr>
              <a:t>zum Download</a:t>
            </a:r>
            <a:br>
              <a:rPr lang="de-DE" b="1" dirty="0">
                <a:latin typeface="+mn-lt"/>
              </a:rPr>
            </a:br>
            <a:r>
              <a:rPr lang="de-DE" b="1" dirty="0">
                <a:latin typeface="+mn-lt"/>
              </a:rPr>
              <a:t>verfügbar</a:t>
            </a:r>
          </a:p>
        </p:txBody>
      </p:sp>
      <p:sp>
        <p:nvSpPr>
          <p:cNvPr id="16" name="Abgerundetes Rechteck 15"/>
          <p:cNvSpPr/>
          <p:nvPr/>
        </p:nvSpPr>
        <p:spPr>
          <a:xfrm>
            <a:off x="109538" y="908050"/>
            <a:ext cx="6804025" cy="2736850"/>
          </a:xfrm>
          <a:prstGeom prst="roundRect">
            <a:avLst/>
          </a:prstGeom>
          <a:no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07504" y="3861048"/>
            <a:ext cx="7200800" cy="432048"/>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70" name="Inhaltsplatzhalter 2"/>
          <p:cNvSpPr>
            <a:spLocks noGrp="1"/>
          </p:cNvSpPr>
          <p:nvPr>
            <p:ph idx="1"/>
          </p:nvPr>
        </p:nvSpPr>
        <p:spPr>
          <a:xfrm>
            <a:off x="251520" y="980728"/>
            <a:ext cx="7560840" cy="5544616"/>
          </a:xfrm>
        </p:spPr>
        <p:txBody>
          <a:bodyPr/>
          <a:lstStyle/>
          <a:p>
            <a:pPr marL="457200" indent="-457200" eaLnBrk="1" hangingPunct="1">
              <a:spcBef>
                <a:spcPts val="700"/>
              </a:spcBef>
              <a:buFont typeface="+mj-lt"/>
              <a:buAutoNum type="arabicParenBoth"/>
            </a:pPr>
            <a:r>
              <a:rPr lang="de-DE" sz="1800" dirty="0" smtClean="0"/>
              <a:t>Hafer – Natur pur				</a:t>
            </a:r>
          </a:p>
          <a:p>
            <a:pPr marL="457200" indent="-457200" eaLnBrk="1" hangingPunct="1">
              <a:spcBef>
                <a:spcPts val="700"/>
              </a:spcBef>
              <a:buFont typeface="+mj-lt"/>
              <a:buAutoNum type="arabicParenBoth"/>
            </a:pPr>
            <a:r>
              <a:rPr lang="de-DE" sz="1800" dirty="0" smtClean="0"/>
              <a:t>Vom Haferkorn (nicht nur) zur Haferflocke			</a:t>
            </a:r>
          </a:p>
          <a:p>
            <a:pPr marL="457200" indent="-457200" eaLnBrk="1" hangingPunct="1">
              <a:spcBef>
                <a:spcPts val="700"/>
              </a:spcBef>
              <a:buFont typeface="+mj-lt"/>
              <a:buAutoNum type="arabicParenBoth"/>
            </a:pPr>
            <a:r>
              <a:rPr lang="de-DE" sz="1800" dirty="0" smtClean="0"/>
              <a:t>Die Nährstoffe im Hafer 		</a:t>
            </a:r>
          </a:p>
          <a:p>
            <a:pPr marL="457200" indent="-457200" eaLnBrk="1" hangingPunct="1">
              <a:spcBef>
                <a:spcPts val="700"/>
              </a:spcBef>
              <a:buFont typeface="+mj-lt"/>
              <a:buAutoNum type="arabicParenBoth"/>
            </a:pPr>
            <a:r>
              <a:rPr lang="de-DE" sz="1800" dirty="0" smtClean="0"/>
              <a:t>Hafer im Lebensmittelhandel				</a:t>
            </a:r>
          </a:p>
          <a:p>
            <a:pPr marL="457200" indent="-457200" eaLnBrk="1" hangingPunct="1">
              <a:spcBef>
                <a:spcPts val="700"/>
              </a:spcBef>
              <a:buFont typeface="+mj-lt"/>
              <a:buAutoNum type="arabicParenBoth"/>
            </a:pPr>
            <a:r>
              <a:rPr lang="de-DE" sz="1800" dirty="0" smtClean="0"/>
              <a:t>Hafer in der Bäckerei					</a:t>
            </a:r>
          </a:p>
          <a:p>
            <a:pPr marL="457200" indent="-457200" eaLnBrk="1" hangingPunct="1">
              <a:spcBef>
                <a:spcPts val="700"/>
              </a:spcBef>
              <a:buFont typeface="+mj-lt"/>
              <a:buAutoNum type="arabicParenBoth"/>
            </a:pPr>
            <a:r>
              <a:rPr lang="de-DE" sz="1800" dirty="0" smtClean="0"/>
              <a:t>Hafer in der Gastronomie				</a:t>
            </a:r>
          </a:p>
          <a:p>
            <a:pPr marL="457200" indent="-457200" eaLnBrk="1" hangingPunct="1">
              <a:spcBef>
                <a:spcPts val="700"/>
              </a:spcBef>
              <a:buFont typeface="+mj-lt"/>
              <a:buAutoNum type="arabicParenBoth"/>
            </a:pPr>
            <a:r>
              <a:rPr lang="de-DE" sz="1800" dirty="0" smtClean="0"/>
              <a:t>Hafer im Alltag der Verbraucher				</a:t>
            </a:r>
          </a:p>
          <a:p>
            <a:pPr marL="457200" indent="-457200" eaLnBrk="1" hangingPunct="1">
              <a:spcBef>
                <a:spcPts val="700"/>
              </a:spcBef>
              <a:buFont typeface="+mj-lt"/>
              <a:buAutoNum type="arabicParenBoth"/>
            </a:pPr>
            <a:r>
              <a:rPr lang="de-DE" sz="1800" dirty="0" smtClean="0"/>
              <a:t>Vorstellung Informationsbroschüren und Website		</a:t>
            </a:r>
          </a:p>
          <a:p>
            <a:pPr marL="457200" indent="-457200" eaLnBrk="1" hangingPunct="1">
              <a:spcBef>
                <a:spcPts val="700"/>
              </a:spcBef>
              <a:buFont typeface="+mj-lt"/>
              <a:buAutoNum type="arabicParenBoth"/>
            </a:pPr>
            <a:r>
              <a:rPr lang="de-DE" sz="1800" b="1" dirty="0" smtClean="0"/>
              <a:t>TOP-Fakten für das kurze Kundengespräch</a:t>
            </a:r>
            <a:r>
              <a:rPr lang="de-DE" sz="1800" dirty="0" smtClean="0"/>
              <a:t>			</a:t>
            </a:r>
          </a:p>
          <a:p>
            <a:pPr marL="457200" indent="-457200" eaLnBrk="1" hangingPunct="1">
              <a:spcBef>
                <a:spcPts val="700"/>
              </a:spcBef>
              <a:buFont typeface="+mj-lt"/>
              <a:buAutoNum type="arabicParenBoth"/>
            </a:pPr>
            <a:r>
              <a:rPr lang="de-DE" sz="1800" dirty="0" smtClean="0"/>
              <a:t>Lösungen zu den Testfragen zum Abschluss der Kapitel	</a:t>
            </a:r>
          </a:p>
          <a:p>
            <a:pPr marL="457200" indent="-457200" eaLnBrk="1" hangingPunct="1">
              <a:buFont typeface="+mj-lt"/>
              <a:buAutoNum type="arabicParenBoth"/>
            </a:pPr>
            <a:endParaRPr lang="de-DE" sz="1800" dirty="0" smtClean="0"/>
          </a:p>
          <a:p>
            <a:pPr marL="457200" indent="-457200" eaLnBrk="1" hangingPunct="1">
              <a:buFont typeface="+mj-lt"/>
              <a:buAutoNum type="arabicParenBoth"/>
            </a:pPr>
            <a:endParaRPr lang="de-DE" sz="1800" dirty="0" smtClean="0"/>
          </a:p>
          <a:p>
            <a:pPr marL="457200" indent="-457200" eaLnBrk="1" hangingPunct="1">
              <a:buNone/>
            </a:pPr>
            <a:r>
              <a:rPr lang="de-DE" sz="1800" dirty="0" smtClean="0"/>
              <a:t>	</a:t>
            </a:r>
          </a:p>
        </p:txBody>
      </p:sp>
      <p:sp>
        <p:nvSpPr>
          <p:cNvPr id="4" name="Foliennummernplatzhalter 3"/>
          <p:cNvSpPr>
            <a:spLocks noGrp="1"/>
          </p:cNvSpPr>
          <p:nvPr>
            <p:ph type="sldNum" sz="quarter" idx="11"/>
          </p:nvPr>
        </p:nvSpPr>
        <p:spPr/>
        <p:txBody>
          <a:bodyPr/>
          <a:lstStyle/>
          <a:p>
            <a:pPr>
              <a:defRPr/>
            </a:pPr>
            <a:fld id="{D8C0327C-B9FD-40ED-9627-147A682AFA97}" type="slidenum">
              <a:rPr lang="de-DE" smtClean="0"/>
              <a:pPr>
                <a:defRPr/>
              </a:pPr>
              <a:t>48</a:t>
            </a:fld>
            <a:endParaRPr lang="de-DE"/>
          </a:p>
        </p:txBody>
      </p:sp>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Inhaltsverzeichnis</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340768"/>
            <a:ext cx="7200800" cy="5040560"/>
          </a:xfrm>
        </p:spPr>
        <p:txBody>
          <a:bodyPr/>
          <a:lstStyle/>
          <a:p>
            <a:pPr marL="457200" indent="-457200">
              <a:spcBef>
                <a:spcPts val="300"/>
              </a:spcBef>
              <a:buClr>
                <a:srgbClr val="A32730"/>
              </a:buClr>
              <a:buNone/>
            </a:pPr>
            <a:r>
              <a:rPr lang="de-DE" sz="2000" b="1" dirty="0" smtClean="0">
                <a:solidFill>
                  <a:srgbClr val="A32730"/>
                </a:solidFill>
              </a:rPr>
              <a:t>ERNÄHRUNG</a:t>
            </a:r>
          </a:p>
          <a:p>
            <a:pPr marL="457200" indent="-457200">
              <a:spcBef>
                <a:spcPts val="300"/>
              </a:spcBef>
              <a:buClr>
                <a:srgbClr val="A32730"/>
              </a:buClr>
              <a:buNone/>
            </a:pPr>
            <a:endParaRPr lang="de-DE" sz="1600" b="1" dirty="0" smtClean="0">
              <a:solidFill>
                <a:srgbClr val="A32730"/>
              </a:solidFill>
            </a:endParaRPr>
          </a:p>
          <a:p>
            <a:pPr marL="457200" indent="-457200">
              <a:spcBef>
                <a:spcPts val="300"/>
              </a:spcBef>
              <a:buClr>
                <a:srgbClr val="A32730"/>
              </a:buClr>
              <a:buFont typeface="+mj-lt"/>
              <a:buAutoNum type="arabicParenBoth"/>
            </a:pPr>
            <a:r>
              <a:rPr lang="de-DE" sz="1600" dirty="0" smtClean="0"/>
              <a:t>Alle Haferflocken sind Vollkornprodukte!</a:t>
            </a:r>
          </a:p>
          <a:p>
            <a:pPr marL="457200" indent="-457200">
              <a:spcBef>
                <a:spcPts val="300"/>
              </a:spcBef>
              <a:buClr>
                <a:srgbClr val="A32730"/>
              </a:buClr>
              <a:buFont typeface="+mj-lt"/>
              <a:buAutoNum type="arabicParenBoth"/>
            </a:pPr>
            <a:r>
              <a:rPr lang="de-DE" sz="1600" dirty="0" smtClean="0"/>
              <a:t>Die meisten anderen Hafererzeugnisse sind ebenfalls „Vollkorn“.</a:t>
            </a:r>
          </a:p>
          <a:p>
            <a:pPr marL="457200" indent="-457200">
              <a:spcBef>
                <a:spcPts val="300"/>
              </a:spcBef>
              <a:buClr>
                <a:srgbClr val="A32730"/>
              </a:buClr>
              <a:buFont typeface="+mj-lt"/>
              <a:buAutoNum type="arabicParenBoth"/>
            </a:pPr>
            <a:r>
              <a:rPr lang="de-DE" sz="1600" dirty="0" smtClean="0"/>
              <a:t>Ausnahme: Haferkleie. Da hier der Mehlkörper überwiegend fehlt, ist Haferkleie offiziell nicht „Vollkorn“, ist aber noch nährstoffreicher, da gerade die Teile des Haferkerns enthalten sind, in denen besonders viele Vitamine und Mineralstoffe stecken.</a:t>
            </a:r>
          </a:p>
          <a:p>
            <a:pPr marL="457200" indent="-457200">
              <a:spcBef>
                <a:spcPts val="300"/>
              </a:spcBef>
              <a:buClr>
                <a:srgbClr val="A32730"/>
              </a:buClr>
              <a:buFont typeface="+mj-lt"/>
              <a:buAutoNum type="arabicParenBoth"/>
            </a:pPr>
            <a:r>
              <a:rPr lang="de-DE" sz="1600" dirty="0" smtClean="0"/>
              <a:t>Haferflocken und andere Haferprodukte sind reich an wichtigen Nährstoffen für die Gesundheit, allen voran Phosphor, Eisen, Zink, Vitamin K</a:t>
            </a:r>
            <a:r>
              <a:rPr lang="de-DE" sz="1600" smtClean="0"/>
              <a:t>, Vitamin B1, </a:t>
            </a:r>
            <a:r>
              <a:rPr lang="de-DE" sz="1600" dirty="0" smtClean="0"/>
              <a:t>Biotin und Folsäure.</a:t>
            </a:r>
          </a:p>
          <a:p>
            <a:pPr marL="457200" indent="-457200">
              <a:spcBef>
                <a:spcPts val="300"/>
              </a:spcBef>
              <a:buClr>
                <a:srgbClr val="A32730"/>
              </a:buClr>
              <a:buFont typeface="+mj-lt"/>
              <a:buAutoNum type="arabicParenBoth"/>
            </a:pPr>
            <a:r>
              <a:rPr lang="de-DE" sz="1600" dirty="0" smtClean="0"/>
              <a:t>Das Besondere an Haferflocken und –</a:t>
            </a:r>
            <a:r>
              <a:rPr lang="de-DE" sz="1600" dirty="0" err="1" smtClean="0"/>
              <a:t>produkten</a:t>
            </a:r>
            <a:r>
              <a:rPr lang="de-DE" sz="1600" dirty="0" smtClean="0"/>
              <a:t> ist der lösliche Ballaststoff Hafer-Beta-</a:t>
            </a:r>
            <a:r>
              <a:rPr lang="de-DE" sz="1600" dirty="0" err="1" smtClean="0"/>
              <a:t>Glucan</a:t>
            </a:r>
            <a:r>
              <a:rPr lang="de-DE" sz="1600" dirty="0" smtClean="0"/>
              <a:t>, der den Cholesterinspiegel regulieren – oder bei bestimmter Aufnahmemenge auch senken kann.</a:t>
            </a:r>
          </a:p>
          <a:p>
            <a:pPr marL="457200" indent="-457200">
              <a:spcBef>
                <a:spcPts val="300"/>
              </a:spcBef>
              <a:buClr>
                <a:srgbClr val="A32730"/>
              </a:buClr>
              <a:buFont typeface="+mj-lt"/>
              <a:buAutoNum type="arabicParenBoth"/>
            </a:pPr>
            <a:r>
              <a:rPr lang="de-DE" sz="1600" dirty="0" smtClean="0"/>
              <a:t>Haferflocken und andere Haferprodukte enthalten Ballaststoffe sowie komplexe Kohlenhydrate, die langsam im Körper abgebaut werden. Dadurch bleiben der Blutzuckerspiegel stabil und die Leistungsfähigkeit länger erhalten.</a:t>
            </a:r>
          </a:p>
          <a:p>
            <a:pPr marL="457200" indent="-457200">
              <a:spcBef>
                <a:spcPts val="300"/>
              </a:spcBef>
              <a:buClr>
                <a:srgbClr val="A32730"/>
              </a:buClr>
              <a:buNone/>
            </a:pPr>
            <a:endParaRPr lang="de-DE" sz="1000" dirty="0" smtClean="0"/>
          </a:p>
        </p:txBody>
      </p:sp>
      <p:sp>
        <p:nvSpPr>
          <p:cNvPr id="4" name="Foliennummernplatzhalter 3"/>
          <p:cNvSpPr>
            <a:spLocks noGrp="1"/>
          </p:cNvSpPr>
          <p:nvPr>
            <p:ph type="sldNum" sz="quarter" idx="11"/>
          </p:nvPr>
        </p:nvSpPr>
        <p:spPr/>
        <p:txBody>
          <a:bodyPr/>
          <a:lstStyle/>
          <a:p>
            <a:pPr>
              <a:defRPr/>
            </a:pPr>
            <a:fld id="{FEB284F8-7EBF-4EFA-883B-5637F75377FE}" type="slidenum">
              <a:rPr lang="de-DE" smtClean="0"/>
              <a:pPr>
                <a:defRPr/>
              </a:pPr>
              <a:t>49</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6" name="Rechteck 5"/>
          <p:cNvSpPr/>
          <p:nvPr/>
        </p:nvSpPr>
        <p:spPr>
          <a:xfrm>
            <a:off x="35496" y="44624"/>
            <a:ext cx="7272808" cy="1080120"/>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i="1" dirty="0" smtClean="0">
                <a:solidFill>
                  <a:srgbClr val="A32730"/>
                </a:solidFill>
              </a:rPr>
              <a:t>Für das kurze Kundengespräch:</a:t>
            </a:r>
          </a:p>
          <a:p>
            <a:r>
              <a:rPr lang="de-DE" sz="2600" b="1" dirty="0" smtClean="0">
                <a:solidFill>
                  <a:srgbClr val="A32730"/>
                </a:solidFill>
              </a:rPr>
              <a:t>Mit diesen Fakten empfehlen Sie Haferprodukte Ihren Kunden!		</a:t>
            </a:r>
            <a:endParaRPr lang="de-DE" sz="1400" i="1" dirty="0" smtClean="0">
              <a:solidFill>
                <a:srgbClr val="A3273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07504" y="1340768"/>
            <a:ext cx="7560840" cy="432048"/>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70" name="Inhaltsplatzhalter 2"/>
          <p:cNvSpPr>
            <a:spLocks noGrp="1"/>
          </p:cNvSpPr>
          <p:nvPr>
            <p:ph idx="1"/>
          </p:nvPr>
        </p:nvSpPr>
        <p:spPr>
          <a:xfrm>
            <a:off x="251520" y="980728"/>
            <a:ext cx="7560840" cy="5544616"/>
          </a:xfrm>
        </p:spPr>
        <p:txBody>
          <a:bodyPr/>
          <a:lstStyle/>
          <a:p>
            <a:pPr marL="457200" indent="-457200" eaLnBrk="1" hangingPunct="1">
              <a:spcBef>
                <a:spcPts val="700"/>
              </a:spcBef>
              <a:buFont typeface="+mj-lt"/>
              <a:buAutoNum type="arabicParenBoth"/>
            </a:pPr>
            <a:r>
              <a:rPr lang="de-DE" sz="1800" dirty="0" smtClean="0"/>
              <a:t>Hafer – Natur pur				</a:t>
            </a:r>
          </a:p>
          <a:p>
            <a:pPr marL="457200" indent="-457200" eaLnBrk="1" hangingPunct="1">
              <a:spcBef>
                <a:spcPts val="700"/>
              </a:spcBef>
              <a:buFont typeface="+mj-lt"/>
              <a:buAutoNum type="arabicParenBoth"/>
            </a:pPr>
            <a:r>
              <a:rPr lang="de-DE" sz="1800" b="1" dirty="0" smtClean="0"/>
              <a:t>Vom Haferkorn (nicht nur) zur Haferflocke </a:t>
            </a:r>
            <a:r>
              <a:rPr lang="de-DE" sz="1800" dirty="0" smtClean="0"/>
              <a:t>(Verarbeitung + Produkte)	</a:t>
            </a:r>
          </a:p>
          <a:p>
            <a:pPr marL="457200" indent="-457200" eaLnBrk="1" hangingPunct="1">
              <a:spcBef>
                <a:spcPts val="700"/>
              </a:spcBef>
              <a:buFont typeface="+mj-lt"/>
              <a:buAutoNum type="arabicParenBoth"/>
            </a:pPr>
            <a:r>
              <a:rPr lang="de-DE" sz="1800" dirty="0" smtClean="0"/>
              <a:t>Die Nährstoffe im Hafer 		</a:t>
            </a:r>
          </a:p>
          <a:p>
            <a:pPr marL="457200" indent="-457200" eaLnBrk="1" hangingPunct="1">
              <a:spcBef>
                <a:spcPts val="700"/>
              </a:spcBef>
              <a:buFont typeface="+mj-lt"/>
              <a:buAutoNum type="arabicParenBoth"/>
            </a:pPr>
            <a:r>
              <a:rPr lang="de-DE" sz="1800" dirty="0" smtClean="0"/>
              <a:t>Hafer im Lebensmittelhandel				</a:t>
            </a:r>
          </a:p>
          <a:p>
            <a:pPr marL="457200" indent="-457200" eaLnBrk="1" hangingPunct="1">
              <a:spcBef>
                <a:spcPts val="700"/>
              </a:spcBef>
              <a:buFont typeface="+mj-lt"/>
              <a:buAutoNum type="arabicParenBoth"/>
            </a:pPr>
            <a:r>
              <a:rPr lang="de-DE" sz="1800" dirty="0" smtClean="0"/>
              <a:t>Hafer in der Bäckerei					</a:t>
            </a:r>
          </a:p>
          <a:p>
            <a:pPr marL="457200" indent="-457200" eaLnBrk="1" hangingPunct="1">
              <a:spcBef>
                <a:spcPts val="700"/>
              </a:spcBef>
              <a:buFont typeface="+mj-lt"/>
              <a:buAutoNum type="arabicParenBoth"/>
            </a:pPr>
            <a:r>
              <a:rPr lang="de-DE" sz="1800" dirty="0" smtClean="0"/>
              <a:t>Hafer in der Gastronomie				</a:t>
            </a:r>
          </a:p>
          <a:p>
            <a:pPr marL="457200" indent="-457200" eaLnBrk="1" hangingPunct="1">
              <a:spcBef>
                <a:spcPts val="700"/>
              </a:spcBef>
              <a:buFont typeface="+mj-lt"/>
              <a:buAutoNum type="arabicParenBoth"/>
            </a:pPr>
            <a:r>
              <a:rPr lang="de-DE" sz="1800" dirty="0" smtClean="0"/>
              <a:t>Hafer im Alltag der Verbraucher				</a:t>
            </a:r>
          </a:p>
          <a:p>
            <a:pPr marL="457200" indent="-457200" eaLnBrk="1" hangingPunct="1">
              <a:spcBef>
                <a:spcPts val="700"/>
              </a:spcBef>
              <a:buFont typeface="+mj-lt"/>
              <a:buAutoNum type="arabicParenBoth"/>
            </a:pPr>
            <a:r>
              <a:rPr lang="de-DE" sz="1800" dirty="0" smtClean="0"/>
              <a:t>Vorstellung Informationsbroschüren und Website		</a:t>
            </a:r>
          </a:p>
          <a:p>
            <a:pPr marL="457200" indent="-457200" eaLnBrk="1" hangingPunct="1">
              <a:spcBef>
                <a:spcPts val="700"/>
              </a:spcBef>
              <a:buFont typeface="+mj-lt"/>
              <a:buAutoNum type="arabicParenBoth"/>
            </a:pPr>
            <a:r>
              <a:rPr lang="de-DE" sz="1800" dirty="0" smtClean="0"/>
              <a:t>TOP-Fakten für das kurze Kundengespräch			</a:t>
            </a:r>
          </a:p>
          <a:p>
            <a:pPr marL="457200" indent="-457200" eaLnBrk="1" hangingPunct="1">
              <a:spcBef>
                <a:spcPts val="700"/>
              </a:spcBef>
              <a:buFont typeface="+mj-lt"/>
              <a:buAutoNum type="arabicParenBoth"/>
            </a:pPr>
            <a:r>
              <a:rPr lang="de-DE" sz="1800" dirty="0" smtClean="0"/>
              <a:t>Lösungen zu den Testfragen zum Abschluss der Kapitel	</a:t>
            </a:r>
          </a:p>
          <a:p>
            <a:pPr marL="457200" indent="-457200" eaLnBrk="1" hangingPunct="1">
              <a:buFont typeface="+mj-lt"/>
              <a:buAutoNum type="arabicParenBoth"/>
            </a:pPr>
            <a:endParaRPr lang="de-DE" sz="1800" dirty="0" smtClean="0"/>
          </a:p>
          <a:p>
            <a:pPr marL="457200" indent="-457200" eaLnBrk="1" hangingPunct="1">
              <a:buFont typeface="+mj-lt"/>
              <a:buAutoNum type="arabicParenBoth"/>
            </a:pPr>
            <a:endParaRPr lang="de-DE" sz="1800" dirty="0" smtClean="0"/>
          </a:p>
        </p:txBody>
      </p:sp>
      <p:sp>
        <p:nvSpPr>
          <p:cNvPr id="4" name="Foliennummernplatzhalter 3"/>
          <p:cNvSpPr>
            <a:spLocks noGrp="1"/>
          </p:cNvSpPr>
          <p:nvPr>
            <p:ph type="sldNum" sz="quarter" idx="11"/>
          </p:nvPr>
        </p:nvSpPr>
        <p:spPr/>
        <p:txBody>
          <a:bodyPr/>
          <a:lstStyle/>
          <a:p>
            <a:pPr>
              <a:defRPr/>
            </a:pPr>
            <a:fld id="{D8C0327C-B9FD-40ED-9627-147A682AFA97}" type="slidenum">
              <a:rPr lang="de-DE" smtClean="0"/>
              <a:pPr>
                <a:defRPr/>
              </a:pPr>
              <a:t>5</a:t>
            </a:fld>
            <a:endParaRPr lang="de-DE"/>
          </a:p>
        </p:txBody>
      </p:sp>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Inhaltsverzeichnis</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368152"/>
            <a:ext cx="7632848" cy="5157192"/>
          </a:xfrm>
        </p:spPr>
        <p:txBody>
          <a:bodyPr/>
          <a:lstStyle/>
          <a:p>
            <a:pPr marL="457200" indent="-457200">
              <a:spcBef>
                <a:spcPts val="300"/>
              </a:spcBef>
              <a:buClr>
                <a:srgbClr val="A32730"/>
              </a:buClr>
              <a:buNone/>
            </a:pPr>
            <a:r>
              <a:rPr lang="de-DE" sz="2000" b="1" dirty="0" smtClean="0">
                <a:solidFill>
                  <a:srgbClr val="A32730"/>
                </a:solidFill>
              </a:rPr>
              <a:t>BESONDERE ERNÄHRUNGSWEISEN</a:t>
            </a:r>
          </a:p>
          <a:p>
            <a:pPr marL="457200" indent="-457200">
              <a:spcBef>
                <a:spcPts val="300"/>
              </a:spcBef>
              <a:buClr>
                <a:srgbClr val="A32730"/>
              </a:buClr>
              <a:buFont typeface="+mj-lt"/>
              <a:buAutoNum type="arabicParenBoth" startAt="5"/>
            </a:pPr>
            <a:endParaRPr lang="de-DE" sz="1600" dirty="0" smtClean="0"/>
          </a:p>
          <a:p>
            <a:pPr marL="457200" indent="-457200">
              <a:spcBef>
                <a:spcPts val="300"/>
              </a:spcBef>
              <a:buClr>
                <a:srgbClr val="A32730"/>
              </a:buClr>
              <a:buFont typeface="+mj-lt"/>
              <a:buAutoNum type="arabicParenBoth" startAt="7"/>
            </a:pPr>
            <a:r>
              <a:rPr lang="de-DE" sz="1600" dirty="0" smtClean="0"/>
              <a:t>Haferprodukte sind von Natur aus vegetarisch und </a:t>
            </a:r>
            <a:r>
              <a:rPr lang="de-DE" sz="1600" dirty="0" err="1" smtClean="0"/>
              <a:t>vegan</a:t>
            </a:r>
            <a:r>
              <a:rPr lang="de-DE" sz="1600" dirty="0" smtClean="0"/>
              <a:t> (mit Ausnahme bestimmter Müsli-, Porridge- oder Backmischungen). Sie können sehr gut für vegetarische und </a:t>
            </a:r>
            <a:r>
              <a:rPr lang="de-DE" sz="1600" dirty="0" err="1" smtClean="0"/>
              <a:t>vegane</a:t>
            </a:r>
            <a:r>
              <a:rPr lang="de-DE" sz="1600" dirty="0" smtClean="0"/>
              <a:t> Gerichte verwendet werden!</a:t>
            </a:r>
          </a:p>
          <a:p>
            <a:pPr marL="457200" indent="-457200">
              <a:spcBef>
                <a:spcPts val="300"/>
              </a:spcBef>
              <a:buClr>
                <a:srgbClr val="A32730"/>
              </a:buClr>
              <a:buFont typeface="+mj-lt"/>
              <a:buAutoNum type="arabicParenBoth" startAt="7"/>
            </a:pPr>
            <a:r>
              <a:rPr lang="de-DE" sz="1600" dirty="0" smtClean="0"/>
              <a:t>Für Verbraucher, die Laktose und Kuhmilch nicht vertragen, weniger tierische Lebensmittel verzehren oder sich ganz </a:t>
            </a:r>
            <a:r>
              <a:rPr lang="de-DE" sz="1600" dirty="0" err="1" smtClean="0"/>
              <a:t>vegan</a:t>
            </a:r>
            <a:r>
              <a:rPr lang="de-DE" sz="1600" dirty="0" smtClean="0"/>
              <a:t> ernähren möchten, ist der Haferdrink zu empfehlen.</a:t>
            </a:r>
            <a:br>
              <a:rPr lang="de-DE" sz="1600" dirty="0" smtClean="0"/>
            </a:br>
            <a:endParaRPr lang="de-DE" sz="1600" dirty="0" smtClean="0"/>
          </a:p>
          <a:p>
            <a:pPr marL="457200" indent="-457200">
              <a:spcBef>
                <a:spcPts val="300"/>
              </a:spcBef>
              <a:buClr>
                <a:srgbClr val="A32730"/>
              </a:buClr>
              <a:buFont typeface="+mj-lt"/>
              <a:buAutoNum type="arabicParenBoth" startAt="7"/>
            </a:pPr>
            <a:r>
              <a:rPr lang="de-DE" sz="1600" dirty="0" smtClean="0"/>
              <a:t>Menschen, die Gluten nicht vertragen oder an </a:t>
            </a:r>
            <a:r>
              <a:rPr lang="de-DE" sz="1600" dirty="0" err="1" smtClean="0"/>
              <a:t>Zöliakie</a:t>
            </a:r>
            <a:r>
              <a:rPr lang="de-DE" sz="1600" dirty="0" smtClean="0"/>
              <a:t> leiden, können als </a:t>
            </a:r>
            <a:r>
              <a:rPr lang="de-DE" sz="1600" dirty="0" err="1" smtClean="0"/>
              <a:t>glutenfrei</a:t>
            </a:r>
            <a:r>
              <a:rPr lang="de-DE" sz="1600" dirty="0" smtClean="0"/>
              <a:t> deklarierte Haferflocken und -produkte langsam steigernd in die Ernährung einführen. Die Verbraucher sollten zuvor weitgehend beschwerdefrei sein. Ausführliche Informationen dazu bei der Deutschen </a:t>
            </a:r>
            <a:r>
              <a:rPr lang="de-DE" sz="1600" dirty="0" err="1" smtClean="0"/>
              <a:t>Zöliakie</a:t>
            </a:r>
            <a:r>
              <a:rPr lang="de-DE" sz="1600" dirty="0" smtClean="0"/>
              <a:t> Gesellschaft e.V.</a:t>
            </a:r>
          </a:p>
          <a:p>
            <a:pPr marL="457200" indent="-457200">
              <a:spcBef>
                <a:spcPts val="300"/>
              </a:spcBef>
              <a:buClr>
                <a:srgbClr val="A32730"/>
              </a:buClr>
              <a:buFont typeface="+mj-lt"/>
              <a:buAutoNum type="arabicParenBoth" startAt="7"/>
            </a:pPr>
            <a:r>
              <a:rPr lang="de-DE" sz="1600" dirty="0" smtClean="0"/>
              <a:t>Menschen, die vor allem auf Gluten aus Weizen weitgehend verzichten, kann Hafer  (auch ohne </a:t>
            </a:r>
            <a:r>
              <a:rPr lang="de-DE" sz="1600" dirty="0" err="1" smtClean="0"/>
              <a:t>glutenfrei</a:t>
            </a:r>
            <a:r>
              <a:rPr lang="de-DE" sz="1600" dirty="0" smtClean="0"/>
              <a:t>-Label) ggf. empfohlen werden, da er von Natur aus sehr wenig Gluten enthält. (s. S. 14/15)</a:t>
            </a:r>
          </a:p>
        </p:txBody>
      </p:sp>
      <p:sp>
        <p:nvSpPr>
          <p:cNvPr id="4" name="Foliennummernplatzhalter 3"/>
          <p:cNvSpPr>
            <a:spLocks noGrp="1"/>
          </p:cNvSpPr>
          <p:nvPr>
            <p:ph type="sldNum" sz="quarter" idx="11"/>
          </p:nvPr>
        </p:nvSpPr>
        <p:spPr/>
        <p:txBody>
          <a:bodyPr/>
          <a:lstStyle/>
          <a:p>
            <a:pPr>
              <a:defRPr/>
            </a:pPr>
            <a:fld id="{FEB284F8-7EBF-4EFA-883B-5637F75377FE}" type="slidenum">
              <a:rPr lang="de-DE" smtClean="0"/>
              <a:pPr>
                <a:defRPr/>
              </a:pPr>
              <a:t>50</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6" name="Rechteck 5"/>
          <p:cNvSpPr/>
          <p:nvPr/>
        </p:nvSpPr>
        <p:spPr>
          <a:xfrm>
            <a:off x="35496" y="44624"/>
            <a:ext cx="7272808" cy="1080120"/>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i="1" dirty="0" smtClean="0">
                <a:solidFill>
                  <a:srgbClr val="A32730"/>
                </a:solidFill>
              </a:rPr>
              <a:t>Für das kurze Kundengespräch:</a:t>
            </a:r>
          </a:p>
          <a:p>
            <a:r>
              <a:rPr lang="de-DE" sz="2600" b="1" dirty="0" smtClean="0">
                <a:solidFill>
                  <a:srgbClr val="A32730"/>
                </a:solidFill>
              </a:rPr>
              <a:t>Mit diesen Fakten empfehlen Sie Haferprodukte Ihren Kunden!		</a:t>
            </a:r>
            <a:endParaRPr lang="de-DE" sz="1400" i="1" dirty="0" smtClean="0">
              <a:solidFill>
                <a:srgbClr val="A32730"/>
              </a:solidFill>
            </a:endParaRPr>
          </a:p>
        </p:txBody>
      </p:sp>
      <p:sp>
        <p:nvSpPr>
          <p:cNvPr id="7" name="Rechteck 6"/>
          <p:cNvSpPr/>
          <p:nvPr/>
        </p:nvSpPr>
        <p:spPr>
          <a:xfrm>
            <a:off x="7307734" y="4293097"/>
            <a:ext cx="1836266" cy="432047"/>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smtClean="0"/>
              <a:t>www.dzg-online.de</a:t>
            </a:r>
            <a:endParaRPr lang="de-DE" sz="1400" b="1" u="sng" dirty="0"/>
          </a:p>
        </p:txBody>
      </p:sp>
      <p:pic>
        <p:nvPicPr>
          <p:cNvPr id="8" name="Picture 2"/>
          <p:cNvPicPr>
            <a:picLocks noChangeAspect="1" noChangeArrowheads="1"/>
          </p:cNvPicPr>
          <p:nvPr/>
        </p:nvPicPr>
        <p:blipFill>
          <a:blip r:embed="rId3" cstate="email"/>
          <a:srcRect/>
          <a:stretch>
            <a:fillRect/>
          </a:stretch>
        </p:blipFill>
        <p:spPr bwMode="auto">
          <a:xfrm>
            <a:off x="8172400" y="3429000"/>
            <a:ext cx="664689"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412776"/>
            <a:ext cx="7488832" cy="5112568"/>
          </a:xfrm>
        </p:spPr>
        <p:txBody>
          <a:bodyPr/>
          <a:lstStyle/>
          <a:p>
            <a:pPr marL="457200" indent="-457200">
              <a:spcBef>
                <a:spcPts val="300"/>
              </a:spcBef>
              <a:buClr>
                <a:srgbClr val="A32730"/>
              </a:buClr>
              <a:buNone/>
            </a:pPr>
            <a:r>
              <a:rPr lang="de-DE" sz="2000" b="1" dirty="0" smtClean="0">
                <a:solidFill>
                  <a:srgbClr val="A32730"/>
                </a:solidFill>
              </a:rPr>
              <a:t>VERWENDUNG ZU DEN MAHLZEITEN</a:t>
            </a:r>
          </a:p>
          <a:p>
            <a:pPr marL="457200" indent="-457200">
              <a:spcBef>
                <a:spcPts val="300"/>
              </a:spcBef>
              <a:buClr>
                <a:srgbClr val="A32730"/>
              </a:buClr>
              <a:buFont typeface="+mj-lt"/>
              <a:buAutoNum type="arabicParenBoth" startAt="8"/>
            </a:pPr>
            <a:endParaRPr lang="de-DE" sz="1600" dirty="0" smtClean="0"/>
          </a:p>
          <a:p>
            <a:pPr marL="457200" indent="-457200">
              <a:spcBef>
                <a:spcPts val="300"/>
              </a:spcBef>
              <a:buClr>
                <a:srgbClr val="A32730"/>
              </a:buClr>
              <a:buFont typeface="+mj-lt"/>
              <a:buAutoNum type="arabicParenBoth" startAt="11"/>
            </a:pPr>
            <a:r>
              <a:rPr lang="de-DE" sz="1600" dirty="0" smtClean="0"/>
              <a:t>Gerade Haferflocken können Sie vielseitig verwenden. </a:t>
            </a:r>
          </a:p>
          <a:p>
            <a:pPr marL="1257300" lvl="2" indent="-457200">
              <a:spcBef>
                <a:spcPts val="0"/>
              </a:spcBef>
              <a:buClr>
                <a:srgbClr val="A32730"/>
              </a:buClr>
            </a:pPr>
            <a:r>
              <a:rPr lang="de-DE" sz="1600" dirty="0" smtClean="0"/>
              <a:t>Vor allem natürlich im Müsli zum Frühstück. </a:t>
            </a:r>
          </a:p>
          <a:p>
            <a:pPr marL="1257300" lvl="2" indent="-457200">
              <a:spcBef>
                <a:spcPts val="0"/>
              </a:spcBef>
              <a:buClr>
                <a:srgbClr val="A32730"/>
              </a:buClr>
            </a:pPr>
            <a:r>
              <a:rPr lang="de-DE" sz="1600" dirty="0" smtClean="0"/>
              <a:t>Immer beliebter wird auch die warme Haferspeise, der Porridge. Sie hat den Vorteil, dass sie sehr bekömmlich ist und gerade auch in der alternativen, fernöstlichen Medizin sehr empfohlen wird.</a:t>
            </a:r>
          </a:p>
          <a:p>
            <a:pPr marL="457200" indent="-457200">
              <a:spcBef>
                <a:spcPts val="300"/>
              </a:spcBef>
              <a:buClr>
                <a:srgbClr val="A32730"/>
              </a:buClr>
              <a:buFont typeface="+mj-lt"/>
              <a:buAutoNum type="arabicParenBoth" startAt="11"/>
            </a:pPr>
            <a:r>
              <a:rPr lang="de-DE" sz="1600" dirty="0" smtClean="0"/>
              <a:t>Zarte Haferflocken können Sie zum Backen verwenden! Toll für </a:t>
            </a:r>
            <a:r>
              <a:rPr lang="de-DE" sz="1600" dirty="0" err="1" smtClean="0"/>
              <a:t>Muffins</a:t>
            </a:r>
            <a:r>
              <a:rPr lang="de-DE" sz="1600" dirty="0" smtClean="0"/>
              <a:t>, Cookies und Kuchen aller Art! Einfach rund 20 % der im Rezept angegebenen Mehlmenge durch die Flocken ersetzen. Das macht Ihr Gebäck kernig-</a:t>
            </a:r>
            <a:r>
              <a:rPr lang="de-DE" sz="1600" dirty="0" err="1" smtClean="0"/>
              <a:t>nussig</a:t>
            </a:r>
            <a:r>
              <a:rPr lang="de-DE" sz="1600" dirty="0" smtClean="0"/>
              <a:t> und versorgt mit ein paar Ballaststoffen extra!</a:t>
            </a:r>
          </a:p>
          <a:p>
            <a:pPr marL="457200" indent="-457200">
              <a:spcBef>
                <a:spcPts val="300"/>
              </a:spcBef>
              <a:buClr>
                <a:srgbClr val="A32730"/>
              </a:buClr>
              <a:buFont typeface="+mj-lt"/>
              <a:buAutoNum type="arabicParenBoth" startAt="11"/>
            </a:pPr>
            <a:r>
              <a:rPr lang="de-DE" sz="1600" dirty="0" smtClean="0"/>
              <a:t>Mit Haferflocken können Sie auch kochen. Zum Beispiel:</a:t>
            </a:r>
          </a:p>
          <a:p>
            <a:pPr marL="1257300" lvl="2" indent="-457200">
              <a:spcBef>
                <a:spcPts val="0"/>
              </a:spcBef>
              <a:buClr>
                <a:srgbClr val="A32730"/>
              </a:buClr>
            </a:pPr>
            <a:r>
              <a:rPr lang="de-DE" sz="1600" dirty="0" smtClean="0"/>
              <a:t>Zarte Haferflocken in Frikadellen und Hackfleischgerichten</a:t>
            </a:r>
          </a:p>
          <a:p>
            <a:pPr marL="1257300" lvl="2" indent="-457200">
              <a:spcBef>
                <a:spcPts val="0"/>
              </a:spcBef>
              <a:buClr>
                <a:srgbClr val="A32730"/>
              </a:buClr>
            </a:pPr>
            <a:r>
              <a:rPr lang="de-DE" sz="1600" dirty="0" smtClean="0"/>
              <a:t>Kernige Haferflocken leicht angeröstet über Desserts, Quarkspeisen etc.</a:t>
            </a:r>
          </a:p>
          <a:p>
            <a:pPr marL="457200" indent="-457200">
              <a:spcBef>
                <a:spcPts val="300"/>
              </a:spcBef>
              <a:buClr>
                <a:srgbClr val="A32730"/>
              </a:buClr>
              <a:buFont typeface="+mj-lt"/>
              <a:buAutoNum type="arabicParenBoth" startAt="11"/>
            </a:pPr>
            <a:endParaRPr lang="de-DE" sz="1600" dirty="0" smtClean="0"/>
          </a:p>
          <a:p>
            <a:pPr marL="457200" indent="-457200">
              <a:spcBef>
                <a:spcPts val="300"/>
              </a:spcBef>
              <a:buClr>
                <a:srgbClr val="A32730"/>
              </a:buClr>
              <a:buNone/>
            </a:pPr>
            <a:r>
              <a:rPr lang="de-DE" sz="1600" b="1" dirty="0" smtClean="0">
                <a:solidFill>
                  <a:srgbClr val="A32730"/>
                </a:solidFill>
              </a:rPr>
              <a:t>INFORMATIONSQUELLEN</a:t>
            </a:r>
          </a:p>
          <a:p>
            <a:pPr marL="457200" indent="-457200">
              <a:spcBef>
                <a:spcPts val="300"/>
              </a:spcBef>
              <a:buClr>
                <a:srgbClr val="A32730"/>
              </a:buClr>
              <a:buFont typeface="Wingdings" pitchFamily="2" charset="2"/>
              <a:buChar char="G"/>
            </a:pPr>
            <a:r>
              <a:rPr lang="de-DE" sz="1600" dirty="0" smtClean="0"/>
              <a:t>Auf der Website </a:t>
            </a:r>
            <a:r>
              <a:rPr lang="de-DE" sz="1600" dirty="0" smtClean="0">
                <a:hlinkClick r:id="rId3"/>
              </a:rPr>
              <a:t>www.alleskoerner.de</a:t>
            </a:r>
            <a:r>
              <a:rPr lang="de-DE" sz="1600" dirty="0" smtClean="0"/>
              <a:t> finden Sie viele Informationen und Rezepte.</a:t>
            </a:r>
          </a:p>
          <a:p>
            <a:pPr>
              <a:spcBef>
                <a:spcPts val="300"/>
              </a:spcBef>
              <a:buClr>
                <a:srgbClr val="A32730"/>
              </a:buClr>
              <a:buNone/>
            </a:pPr>
            <a:endParaRPr lang="de-DE" sz="1600" dirty="0" smtClean="0"/>
          </a:p>
          <a:p>
            <a:pPr>
              <a:spcBef>
                <a:spcPts val="300"/>
              </a:spcBef>
              <a:buClr>
                <a:srgbClr val="A32730"/>
              </a:buClr>
              <a:buFont typeface="Wingdings" pitchFamily="2" charset="2"/>
              <a:buChar char="§"/>
            </a:pPr>
            <a:endParaRPr lang="de-DE" sz="1600" dirty="0" smtClean="0"/>
          </a:p>
        </p:txBody>
      </p:sp>
      <p:sp>
        <p:nvSpPr>
          <p:cNvPr id="4" name="Foliennummernplatzhalter 3"/>
          <p:cNvSpPr>
            <a:spLocks noGrp="1"/>
          </p:cNvSpPr>
          <p:nvPr>
            <p:ph type="sldNum" sz="quarter" idx="11"/>
          </p:nvPr>
        </p:nvSpPr>
        <p:spPr/>
        <p:txBody>
          <a:bodyPr/>
          <a:lstStyle/>
          <a:p>
            <a:pPr>
              <a:defRPr/>
            </a:pPr>
            <a:fld id="{FEB284F8-7EBF-4EFA-883B-5637F75377FE}" type="slidenum">
              <a:rPr lang="de-DE" smtClean="0"/>
              <a:pPr>
                <a:defRPr/>
              </a:pPr>
              <a:t>51</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7" name="Rechteck 6"/>
          <p:cNvSpPr/>
          <p:nvPr/>
        </p:nvSpPr>
        <p:spPr>
          <a:xfrm>
            <a:off x="35496" y="44624"/>
            <a:ext cx="7272808" cy="1152128"/>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i="1" dirty="0" smtClean="0">
                <a:solidFill>
                  <a:srgbClr val="A32730"/>
                </a:solidFill>
              </a:rPr>
              <a:t>Für das kurze Kundengespräch:</a:t>
            </a:r>
          </a:p>
          <a:p>
            <a:r>
              <a:rPr lang="de-DE" sz="2600" b="1" dirty="0" smtClean="0">
                <a:solidFill>
                  <a:srgbClr val="A32730"/>
                </a:solidFill>
              </a:rPr>
              <a:t>Mit diesen Fakten empfehlen Sie Haferprodukte Ihren Kunden!		      </a:t>
            </a:r>
            <a:r>
              <a:rPr lang="de-DE" sz="1400" i="1" dirty="0" smtClean="0">
                <a:solidFill>
                  <a:srgbClr val="A32730"/>
                </a:solidFill>
              </a:rPr>
              <a:t>(bezogen auf das Beispiel „Haferflocken“)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07504" y="4221088"/>
            <a:ext cx="7200800" cy="432048"/>
          </a:xfrm>
          <a:prstGeom prst="rect">
            <a:avLst/>
          </a:prstGeom>
          <a:solidFill>
            <a:srgbClr val="FFFF0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70" name="Inhaltsplatzhalter 2"/>
          <p:cNvSpPr>
            <a:spLocks noGrp="1"/>
          </p:cNvSpPr>
          <p:nvPr>
            <p:ph idx="1"/>
          </p:nvPr>
        </p:nvSpPr>
        <p:spPr>
          <a:xfrm>
            <a:off x="251520" y="980728"/>
            <a:ext cx="7560840" cy="5544616"/>
          </a:xfrm>
        </p:spPr>
        <p:txBody>
          <a:bodyPr/>
          <a:lstStyle/>
          <a:p>
            <a:pPr marL="457200" indent="-457200" eaLnBrk="1" hangingPunct="1">
              <a:spcBef>
                <a:spcPts val="700"/>
              </a:spcBef>
              <a:buFont typeface="+mj-lt"/>
              <a:buAutoNum type="arabicParenBoth"/>
            </a:pPr>
            <a:r>
              <a:rPr lang="de-DE" sz="1800" dirty="0" smtClean="0"/>
              <a:t>Hafer – Natur pur				</a:t>
            </a:r>
          </a:p>
          <a:p>
            <a:pPr marL="457200" indent="-457200" eaLnBrk="1" hangingPunct="1">
              <a:spcBef>
                <a:spcPts val="700"/>
              </a:spcBef>
              <a:buFont typeface="+mj-lt"/>
              <a:buAutoNum type="arabicParenBoth"/>
            </a:pPr>
            <a:r>
              <a:rPr lang="de-DE" sz="1800" dirty="0" smtClean="0"/>
              <a:t>Vom Haferkorn (nicht nur) zur Haferflocke			</a:t>
            </a:r>
          </a:p>
          <a:p>
            <a:pPr marL="457200" indent="-457200" eaLnBrk="1" hangingPunct="1">
              <a:spcBef>
                <a:spcPts val="700"/>
              </a:spcBef>
              <a:buFont typeface="+mj-lt"/>
              <a:buAutoNum type="arabicParenBoth"/>
            </a:pPr>
            <a:r>
              <a:rPr lang="de-DE" sz="1800" dirty="0" smtClean="0"/>
              <a:t>Die Nährstoffe im Hafer (Kurzübersicht S. 15-19)		</a:t>
            </a:r>
          </a:p>
          <a:p>
            <a:pPr marL="457200" indent="-457200" eaLnBrk="1" hangingPunct="1">
              <a:spcBef>
                <a:spcPts val="700"/>
              </a:spcBef>
              <a:buFont typeface="+mj-lt"/>
              <a:buAutoNum type="arabicParenBoth"/>
            </a:pPr>
            <a:r>
              <a:rPr lang="de-DE" sz="1800" dirty="0" smtClean="0"/>
              <a:t>Hafer im Lebensmittelhandel				</a:t>
            </a:r>
          </a:p>
          <a:p>
            <a:pPr marL="457200" indent="-457200" eaLnBrk="1" hangingPunct="1">
              <a:spcBef>
                <a:spcPts val="700"/>
              </a:spcBef>
              <a:buFont typeface="+mj-lt"/>
              <a:buAutoNum type="arabicParenBoth"/>
            </a:pPr>
            <a:r>
              <a:rPr lang="de-DE" sz="1800" dirty="0" smtClean="0"/>
              <a:t>Hafer in der Bäckerei					</a:t>
            </a:r>
          </a:p>
          <a:p>
            <a:pPr marL="457200" indent="-457200" eaLnBrk="1" hangingPunct="1">
              <a:spcBef>
                <a:spcPts val="700"/>
              </a:spcBef>
              <a:buFont typeface="+mj-lt"/>
              <a:buAutoNum type="arabicParenBoth"/>
            </a:pPr>
            <a:r>
              <a:rPr lang="de-DE" sz="1800" dirty="0" smtClean="0"/>
              <a:t>Hafer in der Gastronomie				</a:t>
            </a:r>
          </a:p>
          <a:p>
            <a:pPr marL="457200" indent="-457200" eaLnBrk="1" hangingPunct="1">
              <a:spcBef>
                <a:spcPts val="700"/>
              </a:spcBef>
              <a:buFont typeface="+mj-lt"/>
              <a:buAutoNum type="arabicParenBoth"/>
            </a:pPr>
            <a:r>
              <a:rPr lang="de-DE" sz="1800" dirty="0" smtClean="0"/>
              <a:t>Hafer im Alltag der Verbraucher				</a:t>
            </a:r>
          </a:p>
          <a:p>
            <a:pPr marL="457200" indent="-457200" eaLnBrk="1" hangingPunct="1">
              <a:spcBef>
                <a:spcPts val="700"/>
              </a:spcBef>
              <a:buFont typeface="+mj-lt"/>
              <a:buAutoNum type="arabicParenBoth"/>
            </a:pPr>
            <a:r>
              <a:rPr lang="de-DE" sz="1800" dirty="0" smtClean="0"/>
              <a:t>Vorstellung Informationsbroschüren und Website		</a:t>
            </a:r>
          </a:p>
          <a:p>
            <a:pPr marL="457200" indent="-457200" eaLnBrk="1" hangingPunct="1">
              <a:spcBef>
                <a:spcPts val="700"/>
              </a:spcBef>
              <a:buFont typeface="+mj-lt"/>
              <a:buAutoNum type="arabicParenBoth"/>
            </a:pPr>
            <a:r>
              <a:rPr lang="de-DE" sz="1800" dirty="0" smtClean="0"/>
              <a:t>TOP-Fakten für das kurze Kundengespräch			</a:t>
            </a:r>
          </a:p>
          <a:p>
            <a:pPr marL="457200" indent="-457200" eaLnBrk="1" hangingPunct="1">
              <a:spcBef>
                <a:spcPts val="700"/>
              </a:spcBef>
              <a:buFont typeface="+mj-lt"/>
              <a:buAutoNum type="arabicParenBoth"/>
            </a:pPr>
            <a:r>
              <a:rPr lang="de-DE" sz="1800" b="1" dirty="0" smtClean="0"/>
              <a:t>Lösungen zu den Testfragen zum Abschluss der Kapitel	</a:t>
            </a:r>
          </a:p>
          <a:p>
            <a:pPr marL="457200" indent="-457200" eaLnBrk="1" hangingPunct="1">
              <a:buFont typeface="+mj-lt"/>
              <a:buAutoNum type="arabicParenBoth"/>
            </a:pPr>
            <a:endParaRPr lang="de-DE" sz="1800" dirty="0" smtClean="0"/>
          </a:p>
          <a:p>
            <a:pPr marL="457200" indent="-457200" eaLnBrk="1" hangingPunct="1">
              <a:buFont typeface="+mj-lt"/>
              <a:buAutoNum type="arabicParenBoth"/>
            </a:pPr>
            <a:endParaRPr lang="de-DE" sz="1800" dirty="0" smtClean="0"/>
          </a:p>
        </p:txBody>
      </p:sp>
      <p:sp>
        <p:nvSpPr>
          <p:cNvPr id="4" name="Foliennummernplatzhalter 3"/>
          <p:cNvSpPr>
            <a:spLocks noGrp="1"/>
          </p:cNvSpPr>
          <p:nvPr>
            <p:ph type="sldNum" sz="quarter" idx="11"/>
          </p:nvPr>
        </p:nvSpPr>
        <p:spPr/>
        <p:txBody>
          <a:bodyPr/>
          <a:lstStyle/>
          <a:p>
            <a:pPr>
              <a:defRPr/>
            </a:pPr>
            <a:fld id="{D8C0327C-B9FD-40ED-9627-147A682AFA97}" type="slidenum">
              <a:rPr lang="de-DE" smtClean="0"/>
              <a:pPr>
                <a:defRPr/>
              </a:pPr>
              <a:t>52</a:t>
            </a:fld>
            <a:endParaRPr lang="de-DE"/>
          </a:p>
        </p:txBody>
      </p:sp>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Inhaltsverzeichnis</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nhaltsplatzhalter 2"/>
          <p:cNvSpPr>
            <a:spLocks noGrp="1"/>
          </p:cNvSpPr>
          <p:nvPr>
            <p:ph idx="1"/>
          </p:nvPr>
        </p:nvSpPr>
        <p:spPr>
          <a:xfrm>
            <a:off x="179512" y="1268760"/>
            <a:ext cx="7488832" cy="5256584"/>
          </a:xfrm>
        </p:spPr>
        <p:txBody>
          <a:bodyPr/>
          <a:lstStyle/>
          <a:p>
            <a:pPr>
              <a:lnSpc>
                <a:spcPts val="2000"/>
              </a:lnSpc>
              <a:spcBef>
                <a:spcPts val="0"/>
              </a:spcBef>
              <a:buClr>
                <a:srgbClr val="A32730"/>
              </a:buClr>
              <a:buFont typeface="+mj-lt"/>
              <a:buAutoNum type="arabicParenR"/>
            </a:pPr>
            <a:r>
              <a:rPr lang="de-DE" sz="1600" dirty="0" smtClean="0"/>
              <a:t>a, c</a:t>
            </a:r>
          </a:p>
          <a:p>
            <a:pPr>
              <a:lnSpc>
                <a:spcPts val="2000"/>
              </a:lnSpc>
              <a:spcBef>
                <a:spcPts val="0"/>
              </a:spcBef>
              <a:buClr>
                <a:srgbClr val="A32730"/>
              </a:buClr>
              <a:buFont typeface="+mj-lt"/>
              <a:buAutoNum type="arabicParenR"/>
            </a:pPr>
            <a:r>
              <a:rPr lang="de-DE" sz="1600" dirty="0" smtClean="0"/>
              <a:t>b</a:t>
            </a:r>
          </a:p>
          <a:p>
            <a:pPr>
              <a:lnSpc>
                <a:spcPts val="2000"/>
              </a:lnSpc>
              <a:spcBef>
                <a:spcPts val="0"/>
              </a:spcBef>
              <a:buClr>
                <a:srgbClr val="A32730"/>
              </a:buClr>
              <a:buFont typeface="+mj-lt"/>
              <a:buAutoNum type="arabicParenR"/>
            </a:pPr>
            <a:r>
              <a:rPr lang="de-DE" sz="1600" dirty="0" smtClean="0"/>
              <a:t>a</a:t>
            </a:r>
          </a:p>
          <a:p>
            <a:pPr>
              <a:lnSpc>
                <a:spcPts val="2000"/>
              </a:lnSpc>
              <a:spcBef>
                <a:spcPts val="0"/>
              </a:spcBef>
              <a:buClr>
                <a:srgbClr val="A32730"/>
              </a:buClr>
              <a:buFont typeface="+mj-lt"/>
              <a:buAutoNum type="arabicParenR"/>
            </a:pPr>
            <a:r>
              <a:rPr lang="de-DE" sz="1600" dirty="0" smtClean="0"/>
              <a:t>b</a:t>
            </a:r>
          </a:p>
          <a:p>
            <a:pPr>
              <a:lnSpc>
                <a:spcPts val="2000"/>
              </a:lnSpc>
              <a:spcBef>
                <a:spcPts val="0"/>
              </a:spcBef>
              <a:buClr>
                <a:srgbClr val="A32730"/>
              </a:buClr>
              <a:buFont typeface="+mj-lt"/>
              <a:buAutoNum type="arabicParenR"/>
            </a:pPr>
            <a:r>
              <a:rPr lang="de-DE" sz="1600" dirty="0" smtClean="0"/>
              <a:t>Vitamin: Vitamin K, </a:t>
            </a:r>
            <a:r>
              <a:rPr lang="de-DE" sz="1600" dirty="0" err="1" smtClean="0"/>
              <a:t>Thiamin</a:t>
            </a:r>
            <a:r>
              <a:rPr lang="de-DE" sz="1600" dirty="0" smtClean="0"/>
              <a:t>, Folsäure, Biotin</a:t>
            </a:r>
            <a:br>
              <a:rPr lang="de-DE" sz="1600" dirty="0" smtClean="0"/>
            </a:br>
            <a:r>
              <a:rPr lang="de-DE" sz="1600" dirty="0" smtClean="0"/>
              <a:t>Mineralstoff: Mangan, Phosphor, Kupfer, Zink, Eisen, Magnesium</a:t>
            </a:r>
          </a:p>
          <a:p>
            <a:pPr>
              <a:lnSpc>
                <a:spcPts val="2000"/>
              </a:lnSpc>
              <a:spcBef>
                <a:spcPts val="0"/>
              </a:spcBef>
              <a:buClr>
                <a:srgbClr val="A32730"/>
              </a:buClr>
              <a:buFont typeface="+mj-lt"/>
              <a:buAutoNum type="arabicParenR"/>
            </a:pPr>
            <a:r>
              <a:rPr lang="de-DE" sz="1600" dirty="0" smtClean="0"/>
              <a:t>b</a:t>
            </a:r>
          </a:p>
          <a:p>
            <a:pPr>
              <a:lnSpc>
                <a:spcPts val="2000"/>
              </a:lnSpc>
              <a:spcBef>
                <a:spcPts val="0"/>
              </a:spcBef>
              <a:buClr>
                <a:srgbClr val="A32730"/>
              </a:buClr>
              <a:buFont typeface="+mj-lt"/>
              <a:buAutoNum type="arabicParenR"/>
            </a:pPr>
            <a:r>
              <a:rPr lang="de-DE" sz="1600" dirty="0" smtClean="0"/>
              <a:t>a</a:t>
            </a:r>
          </a:p>
          <a:p>
            <a:pPr>
              <a:lnSpc>
                <a:spcPts val="2000"/>
              </a:lnSpc>
              <a:spcBef>
                <a:spcPts val="0"/>
              </a:spcBef>
              <a:buClr>
                <a:srgbClr val="A32730"/>
              </a:buClr>
              <a:buFont typeface="+mj-lt"/>
              <a:buAutoNum type="arabicParenR"/>
            </a:pPr>
            <a:r>
              <a:rPr lang="de-DE" sz="1600" dirty="0" smtClean="0"/>
              <a:t>a</a:t>
            </a:r>
          </a:p>
          <a:p>
            <a:pPr>
              <a:lnSpc>
                <a:spcPts val="2000"/>
              </a:lnSpc>
              <a:spcBef>
                <a:spcPts val="0"/>
              </a:spcBef>
              <a:buClr>
                <a:srgbClr val="A32730"/>
              </a:buClr>
              <a:buFont typeface="+mj-lt"/>
              <a:buAutoNum type="arabicParenR"/>
            </a:pPr>
            <a:r>
              <a:rPr lang="de-DE" sz="1600" dirty="0" smtClean="0"/>
              <a:t>b, c</a:t>
            </a:r>
          </a:p>
          <a:p>
            <a:pPr>
              <a:lnSpc>
                <a:spcPts val="2000"/>
              </a:lnSpc>
              <a:spcBef>
                <a:spcPts val="0"/>
              </a:spcBef>
              <a:buClr>
                <a:srgbClr val="A32730"/>
              </a:buClr>
              <a:buFont typeface="+mj-lt"/>
              <a:buAutoNum type="arabicParenR"/>
            </a:pPr>
            <a:r>
              <a:rPr lang="de-DE" sz="1600" dirty="0" smtClean="0"/>
              <a:t>c</a:t>
            </a:r>
          </a:p>
          <a:p>
            <a:pPr>
              <a:lnSpc>
                <a:spcPts val="2000"/>
              </a:lnSpc>
              <a:spcBef>
                <a:spcPts val="0"/>
              </a:spcBef>
              <a:buClr>
                <a:srgbClr val="A32730"/>
              </a:buClr>
              <a:buFont typeface="+mj-lt"/>
              <a:buAutoNum type="arabicParenR"/>
            </a:pPr>
            <a:r>
              <a:rPr lang="de-DE" sz="1600" dirty="0" smtClean="0"/>
              <a:t>a</a:t>
            </a:r>
          </a:p>
          <a:p>
            <a:pPr>
              <a:lnSpc>
                <a:spcPts val="2000"/>
              </a:lnSpc>
              <a:spcBef>
                <a:spcPts val="0"/>
              </a:spcBef>
              <a:buClr>
                <a:srgbClr val="A32730"/>
              </a:buClr>
              <a:buFont typeface="+mj-lt"/>
              <a:buAutoNum type="arabicParenR"/>
            </a:pPr>
            <a:r>
              <a:rPr lang="de-DE" sz="1600" dirty="0" smtClean="0"/>
              <a:t>Hafermehl, Haferkleie, Kleinblatthaferflocken (zarte), Großblatthaferflocken (kernige)</a:t>
            </a:r>
          </a:p>
          <a:p>
            <a:pPr>
              <a:lnSpc>
                <a:spcPts val="2000"/>
              </a:lnSpc>
              <a:spcBef>
                <a:spcPts val="0"/>
              </a:spcBef>
              <a:buClr>
                <a:srgbClr val="A32730"/>
              </a:buClr>
              <a:buFont typeface="+mj-lt"/>
              <a:buAutoNum type="arabicParenR"/>
            </a:pPr>
            <a:r>
              <a:rPr lang="de-DE" sz="1600" dirty="0" smtClean="0"/>
              <a:t>Cookies, Kuchen aller Art, Biskuitteig, Streusel</a:t>
            </a:r>
          </a:p>
          <a:p>
            <a:pPr>
              <a:lnSpc>
                <a:spcPts val="2000"/>
              </a:lnSpc>
              <a:spcBef>
                <a:spcPts val="0"/>
              </a:spcBef>
              <a:buClr>
                <a:srgbClr val="A32730"/>
              </a:buClr>
              <a:buFont typeface="+mj-lt"/>
              <a:buAutoNum type="arabicParenR"/>
            </a:pPr>
            <a:r>
              <a:rPr lang="de-DE" sz="1600" dirty="0" smtClean="0"/>
              <a:t>a, c</a:t>
            </a:r>
          </a:p>
          <a:p>
            <a:pPr>
              <a:lnSpc>
                <a:spcPts val="2000"/>
              </a:lnSpc>
              <a:spcBef>
                <a:spcPts val="0"/>
              </a:spcBef>
              <a:buClr>
                <a:srgbClr val="A32730"/>
              </a:buClr>
              <a:buFont typeface="+mj-lt"/>
              <a:buAutoNum type="arabicParenR"/>
            </a:pPr>
            <a:r>
              <a:rPr lang="de-DE" sz="1600" dirty="0" err="1" smtClean="0"/>
              <a:t>Overnight-Oats</a:t>
            </a:r>
            <a:r>
              <a:rPr lang="de-DE" sz="1600" dirty="0" smtClean="0"/>
              <a:t>; auch: </a:t>
            </a:r>
            <a:r>
              <a:rPr lang="de-DE" sz="1600" dirty="0" err="1" smtClean="0"/>
              <a:t>Bircher</a:t>
            </a:r>
            <a:r>
              <a:rPr lang="de-DE" sz="1600" dirty="0" smtClean="0"/>
              <a:t>-Müesli</a:t>
            </a:r>
          </a:p>
          <a:p>
            <a:pPr>
              <a:lnSpc>
                <a:spcPts val="2000"/>
              </a:lnSpc>
              <a:spcBef>
                <a:spcPts val="0"/>
              </a:spcBef>
              <a:buClr>
                <a:srgbClr val="A32730"/>
              </a:buClr>
              <a:buFont typeface="+mj-lt"/>
              <a:buAutoNum type="arabicParenR"/>
            </a:pPr>
            <a:r>
              <a:rPr lang="de-DE" sz="1600" dirty="0" smtClean="0"/>
              <a:t>Hafergrütze als Beilage oder im Salat; Quiche; Hackfleischgerichte/ Frikadellen; süße Aufläufe, Porridge, Desserts …</a:t>
            </a:r>
          </a:p>
          <a:p>
            <a:pPr>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a:p>
            <a:pPr marL="457200" indent="-457200">
              <a:lnSpc>
                <a:spcPts val="2000"/>
              </a:lnSpc>
              <a:spcBef>
                <a:spcPts val="0"/>
              </a:spcBef>
              <a:buClr>
                <a:srgbClr val="A32730"/>
              </a:buClr>
              <a:buFont typeface="+mj-lt"/>
              <a:buAutoNum type="arabicParenR"/>
            </a:pPr>
            <a:endParaRPr lang="de-DE" sz="1600" dirty="0" smtClean="0"/>
          </a:p>
          <a:p>
            <a:pPr marL="457200" indent="-457200">
              <a:lnSpc>
                <a:spcPts val="2000"/>
              </a:lnSpc>
              <a:spcBef>
                <a:spcPts val="0"/>
              </a:spcBef>
              <a:buClr>
                <a:srgbClr val="A32730"/>
              </a:buClr>
              <a:buFont typeface="+mj-lt"/>
              <a:buAutoNum type="arabicParenR"/>
            </a:pPr>
            <a:endParaRPr lang="de-DE" sz="1600" dirty="0" smtClean="0"/>
          </a:p>
          <a:p>
            <a:pPr marL="457200" indent="-457200">
              <a:lnSpc>
                <a:spcPts val="2000"/>
              </a:lnSpc>
              <a:spcBef>
                <a:spcPts val="0"/>
              </a:spcBef>
              <a:buClr>
                <a:srgbClr val="A32730"/>
              </a:buClr>
              <a:buFont typeface="+mj-lt"/>
              <a:buAutoNum type="arabicParenR"/>
            </a:pPr>
            <a:endParaRPr lang="de-DE" sz="1600" dirty="0" smtClean="0"/>
          </a:p>
          <a:p>
            <a:pPr marL="457200" indent="-457200">
              <a:lnSpc>
                <a:spcPts val="2000"/>
              </a:lnSpc>
              <a:spcBef>
                <a:spcPts val="0"/>
              </a:spcBef>
              <a:buClr>
                <a:srgbClr val="A32730"/>
              </a:buClr>
              <a:buFont typeface="+mj-lt"/>
              <a:buAutoNum type="arabicParenR"/>
            </a:pPr>
            <a:endParaRPr lang="de-DE" sz="1600" dirty="0" smtClean="0"/>
          </a:p>
          <a:p>
            <a:pPr marL="457200" indent="-457200">
              <a:lnSpc>
                <a:spcPts val="2000"/>
              </a:lnSpc>
              <a:spcBef>
                <a:spcPts val="0"/>
              </a:spcBef>
              <a:buClr>
                <a:srgbClr val="A32730"/>
              </a:buClr>
              <a:buFont typeface="+mj-lt"/>
              <a:buAutoNum type="arabicParenR"/>
            </a:pPr>
            <a:endParaRPr lang="de-DE" sz="1600" dirty="0" smtClean="0"/>
          </a:p>
          <a:p>
            <a:pPr marL="457200" indent="-457200">
              <a:lnSpc>
                <a:spcPts val="2000"/>
              </a:lnSpc>
              <a:spcBef>
                <a:spcPts val="0"/>
              </a:spcBef>
              <a:buClr>
                <a:srgbClr val="A32730"/>
              </a:buClr>
              <a:buFont typeface="+mj-lt"/>
              <a:buAutoNum type="arabicParenR"/>
            </a:pPr>
            <a:endParaRPr lang="de-DE" sz="1600" dirty="0" smtClean="0"/>
          </a:p>
          <a:p>
            <a:pPr marL="457200" indent="-457200">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a:p>
            <a:pPr>
              <a:lnSpc>
                <a:spcPts val="2000"/>
              </a:lnSpc>
              <a:spcBef>
                <a:spcPts val="0"/>
              </a:spcBef>
              <a:buClr>
                <a:srgbClr val="A32730"/>
              </a:buClr>
              <a:buFont typeface="+mj-lt"/>
              <a:buAutoNum type="arabicParenR"/>
            </a:pPr>
            <a:endParaRPr lang="de-DE" sz="1600" dirty="0" smtClean="0"/>
          </a:p>
        </p:txBody>
      </p:sp>
      <p:sp>
        <p:nvSpPr>
          <p:cNvPr id="4" name="Foliennummernplatzhalter 3"/>
          <p:cNvSpPr>
            <a:spLocks noGrp="1"/>
          </p:cNvSpPr>
          <p:nvPr>
            <p:ph type="sldNum" sz="quarter" idx="11"/>
          </p:nvPr>
        </p:nvSpPr>
        <p:spPr/>
        <p:txBody>
          <a:bodyPr/>
          <a:lstStyle/>
          <a:p>
            <a:pPr>
              <a:defRPr/>
            </a:pPr>
            <a:fld id="{FEB284F8-7EBF-4EFA-883B-5637F75377FE}" type="slidenum">
              <a:rPr lang="de-DE" smtClean="0"/>
              <a:pPr>
                <a:defRPr/>
              </a:pPr>
              <a:t>53</a:t>
            </a:fld>
            <a:endParaRPr lang="de-DE" dirty="0"/>
          </a:p>
        </p:txBody>
      </p:sp>
      <p:sp>
        <p:nvSpPr>
          <p:cNvPr id="9" name="Fußzeilenplatzhalter 8"/>
          <p:cNvSpPr>
            <a:spLocks noGrp="1"/>
          </p:cNvSpPr>
          <p:nvPr>
            <p:ph type="ftr" sz="quarter" idx="10"/>
          </p:nvPr>
        </p:nvSpPr>
        <p:spPr>
          <a:xfrm>
            <a:off x="107950" y="6519863"/>
            <a:ext cx="5591175" cy="365125"/>
          </a:xfrm>
        </p:spPr>
        <p:txBody>
          <a:bodyPr/>
          <a:lstStyle/>
          <a:p>
            <a:pPr>
              <a:defRPr/>
            </a:pPr>
            <a:r>
              <a:rPr lang="de-DE" dirty="0" smtClean="0"/>
              <a:t>© Hafer Die </a:t>
            </a:r>
            <a:r>
              <a:rPr lang="de-DE" dirty="0" err="1" smtClean="0"/>
              <a:t>Alleskörner,VDGS</a:t>
            </a:r>
            <a:r>
              <a:rPr lang="de-DE" dirty="0" smtClean="0"/>
              <a:t> e.V.</a:t>
            </a:r>
            <a:endParaRPr lang="de-DE" dirty="0"/>
          </a:p>
        </p:txBody>
      </p:sp>
      <p:sp>
        <p:nvSpPr>
          <p:cNvPr id="6" name="Rechteck 5"/>
          <p:cNvSpPr/>
          <p:nvPr/>
        </p:nvSpPr>
        <p:spPr>
          <a:xfrm>
            <a:off x="35496" y="44624"/>
            <a:ext cx="7272808" cy="1008112"/>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i="1" dirty="0" smtClean="0">
                <a:solidFill>
                  <a:schemeClr val="tx1"/>
                </a:solidFill>
              </a:rPr>
              <a:t>Lösungen zu den Testfragen pro Kapitel</a:t>
            </a:r>
          </a:p>
          <a:p>
            <a:r>
              <a:rPr lang="de-DE" sz="2800" b="1" dirty="0" smtClean="0">
                <a:solidFill>
                  <a:schemeClr val="tx1"/>
                </a:solidFill>
              </a:rPr>
              <a:t>Testen Sie Ihr Wissen!</a:t>
            </a:r>
          </a:p>
          <a:p>
            <a:pPr algn="r"/>
            <a:r>
              <a:rPr lang="de-DE" sz="1200" i="1" dirty="0" smtClean="0">
                <a:solidFill>
                  <a:schemeClr val="tx1"/>
                </a:solidFill>
              </a:rPr>
              <a:t>Testfragen auf den Seiten 16, 22, 29, 33, 39.</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Eigene Dateien\A GNV Sparte Hafermühlen\Hafer Fotos und Rezepte\Fotolia\Fotolia Fotos 2015\gekauft quartal 2\Fotolia_43612948_M_© photocrew - Fotolia.com.jpg"/>
          <p:cNvPicPr>
            <a:picLocks noChangeAspect="1" noChangeArrowheads="1"/>
          </p:cNvPicPr>
          <p:nvPr/>
        </p:nvPicPr>
        <p:blipFill>
          <a:blip r:embed="rId3" cstate="email"/>
          <a:srcRect/>
          <a:stretch>
            <a:fillRect/>
          </a:stretch>
        </p:blipFill>
        <p:spPr bwMode="auto">
          <a:xfrm>
            <a:off x="-36512" y="-26988"/>
            <a:ext cx="9180512" cy="6884988"/>
          </a:xfrm>
          <a:prstGeom prst="rect">
            <a:avLst/>
          </a:prstGeom>
          <a:noFill/>
          <a:ln w="9525">
            <a:noFill/>
            <a:miter lim="800000"/>
            <a:headEnd/>
            <a:tailEnd/>
          </a:ln>
        </p:spPr>
      </p:pic>
      <p:sp>
        <p:nvSpPr>
          <p:cNvPr id="11" name="Foliennummernplatzhalter 3"/>
          <p:cNvSpPr>
            <a:spLocks noGrp="1"/>
          </p:cNvSpPr>
          <p:nvPr>
            <p:ph type="sldNum" sz="quarter" idx="11"/>
          </p:nvPr>
        </p:nvSpPr>
        <p:spPr>
          <a:xfrm>
            <a:off x="7019925" y="6519863"/>
            <a:ext cx="2133600" cy="365125"/>
          </a:xfrm>
        </p:spPr>
        <p:txBody>
          <a:bodyPr/>
          <a:lstStyle/>
          <a:p>
            <a:pPr>
              <a:defRPr/>
            </a:pPr>
            <a:fld id="{FEB284F8-7EBF-4EFA-883B-5637F75377FE}" type="slidenum">
              <a:rPr lang="de-DE" smtClean="0"/>
              <a:pPr>
                <a:defRPr/>
              </a:pPr>
              <a:t>54</a:t>
            </a:fld>
            <a:endParaRPr lang="de-DE" dirty="0"/>
          </a:p>
        </p:txBody>
      </p:sp>
      <p:sp>
        <p:nvSpPr>
          <p:cNvPr id="13" name="Inhaltsplatzhalter 2"/>
          <p:cNvSpPr>
            <a:spLocks noGrp="1"/>
          </p:cNvSpPr>
          <p:nvPr>
            <p:ph idx="1"/>
          </p:nvPr>
        </p:nvSpPr>
        <p:spPr>
          <a:xfrm>
            <a:off x="-36512" y="2492896"/>
            <a:ext cx="9180512" cy="2376264"/>
          </a:xfrm>
          <a:solidFill>
            <a:srgbClr val="A32730"/>
          </a:solidFill>
        </p:spPr>
        <p:txBody>
          <a:bodyPr/>
          <a:lstStyle/>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r>
              <a:rPr lang="de-DE" sz="2000" b="1" u="sng" dirty="0" smtClean="0">
                <a:solidFill>
                  <a:schemeClr val="bg1"/>
                </a:solidFill>
              </a:rPr>
              <a:t>Informations- und Inspirationsquellen:</a:t>
            </a: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ct val="150000"/>
              </a:lnSpc>
              <a:spcBef>
                <a:spcPts val="0"/>
              </a:spcBef>
              <a:spcAft>
                <a:spcPts val="0"/>
              </a:spcAft>
              <a:buClr>
                <a:srgbClr val="A32730"/>
              </a:buClr>
              <a:buNone/>
            </a:pPr>
            <a:r>
              <a:rPr lang="de-DE" sz="2000" b="1" dirty="0" smtClean="0">
                <a:solidFill>
                  <a:schemeClr val="bg1"/>
                </a:solidFill>
              </a:rPr>
              <a:t>www.alleskoerner.de</a:t>
            </a:r>
          </a:p>
          <a:p>
            <a:pPr algn="ctr">
              <a:lnSpc>
                <a:spcPct val="150000"/>
              </a:lnSpc>
              <a:spcBef>
                <a:spcPts val="0"/>
              </a:spcBef>
              <a:spcAft>
                <a:spcPts val="0"/>
              </a:spcAft>
              <a:buClr>
                <a:srgbClr val="A32730"/>
              </a:buClr>
              <a:buNone/>
            </a:pPr>
            <a:r>
              <a:rPr lang="de-DE" sz="2000" b="1" dirty="0" smtClean="0">
                <a:solidFill>
                  <a:schemeClr val="bg1"/>
                </a:solidFill>
              </a:rPr>
              <a:t>www.facebook.com/haferdiealleskoerner</a:t>
            </a:r>
          </a:p>
          <a:p>
            <a:pPr algn="ctr">
              <a:lnSpc>
                <a:spcPct val="150000"/>
              </a:lnSpc>
              <a:spcBef>
                <a:spcPts val="0"/>
              </a:spcBef>
              <a:spcAft>
                <a:spcPts val="0"/>
              </a:spcAft>
              <a:buClr>
                <a:srgbClr val="A32730"/>
              </a:buClr>
              <a:buNone/>
            </a:pPr>
            <a:r>
              <a:rPr lang="de-DE" sz="2000" b="1" dirty="0" smtClean="0">
                <a:solidFill>
                  <a:schemeClr val="bg1"/>
                </a:solidFill>
              </a:rPr>
              <a:t>info@alleskoerner.de</a:t>
            </a: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r>
              <a:rPr lang="de-DE" sz="2000" b="1" dirty="0" smtClean="0">
                <a:solidFill>
                  <a:schemeClr val="bg1"/>
                </a:solidFill>
              </a:rPr>
              <a:t> </a:t>
            </a: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p:txBody>
      </p:sp>
      <p:pic>
        <p:nvPicPr>
          <p:cNvPr id="14" name="Picture 6" descr="D:\Eigene Dateien\A GNV Sparte Hafermühlen\Hafer Logo\Haferlogo_RGB.jpg"/>
          <p:cNvPicPr>
            <a:picLocks noChangeAspect="1" noChangeArrowheads="1"/>
          </p:cNvPicPr>
          <p:nvPr/>
        </p:nvPicPr>
        <p:blipFill>
          <a:blip r:embed="rId4" cstate="email"/>
          <a:srcRect/>
          <a:stretch>
            <a:fillRect/>
          </a:stretch>
        </p:blipFill>
        <p:spPr bwMode="auto">
          <a:xfrm>
            <a:off x="1687" y="2564954"/>
            <a:ext cx="1978025" cy="1008062"/>
          </a:xfrm>
          <a:prstGeom prst="rect">
            <a:avLst/>
          </a:prstGeom>
          <a:noFill/>
          <a:ln w="9525">
            <a:noFill/>
            <a:miter lim="800000"/>
            <a:headEnd/>
            <a:tailEnd/>
          </a:ln>
        </p:spPr>
      </p:pic>
      <p:pic>
        <p:nvPicPr>
          <p:cNvPr id="15" name="Picture 2" descr="D:\Eigene Dateien\A GNV Sparte Hafermühlen\Hafer Fotos und Rezepte\qrcode auf homepage_050613_1000px.png"/>
          <p:cNvPicPr>
            <a:picLocks noChangeAspect="1" noChangeArrowheads="1"/>
          </p:cNvPicPr>
          <p:nvPr/>
        </p:nvPicPr>
        <p:blipFill>
          <a:blip r:embed="rId5" cstate="email"/>
          <a:srcRect/>
          <a:stretch>
            <a:fillRect/>
          </a:stretch>
        </p:blipFill>
        <p:spPr bwMode="auto">
          <a:xfrm>
            <a:off x="7668344" y="3356992"/>
            <a:ext cx="1446808" cy="1446808"/>
          </a:xfrm>
          <a:prstGeom prst="rect">
            <a:avLst/>
          </a:prstGeom>
          <a:noFill/>
        </p:spPr>
      </p:pic>
      <p:sp>
        <p:nvSpPr>
          <p:cNvPr id="16" name="Rechteck 15"/>
          <p:cNvSpPr/>
          <p:nvPr/>
        </p:nvSpPr>
        <p:spPr>
          <a:xfrm>
            <a:off x="-36512" y="1772816"/>
            <a:ext cx="5040560" cy="43204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lumMod val="50000"/>
                    <a:lumOff val="50000"/>
                  </a:schemeClr>
                </a:solidFill>
              </a:rPr>
              <a:t>Hier endet der Hauptteil der Schulungsunterlage.</a:t>
            </a:r>
            <a:endParaRPr lang="de-DE"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nhaltsplatzhalter 2"/>
          <p:cNvSpPr>
            <a:spLocks noGrp="1"/>
          </p:cNvSpPr>
          <p:nvPr>
            <p:ph idx="1"/>
          </p:nvPr>
        </p:nvSpPr>
        <p:spPr>
          <a:xfrm>
            <a:off x="179388" y="981075"/>
            <a:ext cx="7488237" cy="5472113"/>
          </a:xfrm>
        </p:spPr>
        <p:txBody>
          <a:bodyPr/>
          <a:lstStyle/>
          <a:p>
            <a:pPr marL="457200" indent="-457200" eaLnBrk="1" hangingPunct="1">
              <a:spcBef>
                <a:spcPts val="800"/>
              </a:spcBef>
              <a:buFont typeface="Arial" charset="0"/>
              <a:buNone/>
              <a:defRPr/>
            </a:pPr>
            <a:endParaRPr lang="de-DE" sz="2000" b="1" dirty="0" smtClean="0">
              <a:solidFill>
                <a:srgbClr val="A32730"/>
              </a:solidFill>
            </a:endParaRPr>
          </a:p>
          <a:p>
            <a:pPr eaLnBrk="1" hangingPunct="1">
              <a:spcBef>
                <a:spcPts val="800"/>
              </a:spcBef>
              <a:buFont typeface="Arial" charset="0"/>
              <a:buNone/>
              <a:defRPr/>
            </a:pPr>
            <a:endParaRPr lang="de-DE" sz="1700" b="1" dirty="0" smtClean="0">
              <a:solidFill>
                <a:srgbClr val="A32730"/>
              </a:solidFill>
            </a:endParaRPr>
          </a:p>
        </p:txBody>
      </p:sp>
      <p:sp>
        <p:nvSpPr>
          <p:cNvPr id="4" name="Foliennummernplatzhalter 3"/>
          <p:cNvSpPr>
            <a:spLocks noGrp="1"/>
          </p:cNvSpPr>
          <p:nvPr>
            <p:ph type="sldNum" sz="quarter" idx="11"/>
          </p:nvPr>
        </p:nvSpPr>
        <p:spPr/>
        <p:txBody>
          <a:bodyPr/>
          <a:lstStyle/>
          <a:p>
            <a:pPr>
              <a:defRPr/>
            </a:pPr>
            <a:fld id="{2C5E0D81-53FD-44B0-8A37-1A0E03914EB0}" type="slidenum">
              <a:rPr lang="de-DE" smtClean="0"/>
              <a:pPr>
                <a:defRPr/>
              </a:pPr>
              <a:t>55</a:t>
            </a:fld>
            <a:endParaRPr lang="de-DE"/>
          </a:p>
        </p:txBody>
      </p:sp>
      <p:sp>
        <p:nvSpPr>
          <p:cNvPr id="7" name="Fußzeilenplatzhalter 6"/>
          <p:cNvSpPr>
            <a:spLocks noGrp="1"/>
          </p:cNvSpPr>
          <p:nvPr>
            <p:ph type="ftr" sz="quarter" idx="10"/>
          </p:nvPr>
        </p:nvSpPr>
        <p:spPr/>
        <p:txBody>
          <a:bodyPr/>
          <a:lstStyle/>
          <a:p>
            <a:pPr>
              <a:defRPr/>
            </a:pPr>
            <a:r>
              <a:rPr lang="de-DE" dirty="0"/>
              <a:t>© Hafer Die </a:t>
            </a:r>
            <a:r>
              <a:rPr lang="de-DE" dirty="0" err="1"/>
              <a:t>Alleskörner,VDGS</a:t>
            </a:r>
            <a:r>
              <a:rPr lang="de-DE" dirty="0"/>
              <a:t> e.V.</a:t>
            </a:r>
          </a:p>
        </p:txBody>
      </p:sp>
      <p:sp>
        <p:nvSpPr>
          <p:cNvPr id="8" name="Rechteck 7"/>
          <p:cNvSpPr/>
          <p:nvPr/>
        </p:nvSpPr>
        <p:spPr>
          <a:xfrm>
            <a:off x="35496" y="44624"/>
            <a:ext cx="7272808" cy="1440160"/>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Zusatzkapitel: </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Detaillierte Ausführungen zu den </a:t>
            </a: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Nährstoffen im Hafer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nhaltsplatzhalter 2"/>
          <p:cNvSpPr>
            <a:spLocks noGrp="1"/>
          </p:cNvSpPr>
          <p:nvPr>
            <p:ph idx="1"/>
          </p:nvPr>
        </p:nvSpPr>
        <p:spPr>
          <a:xfrm>
            <a:off x="457200" y="1285875"/>
            <a:ext cx="5686425" cy="5072063"/>
          </a:xfrm>
        </p:spPr>
        <p:txBody>
          <a:bodyPr/>
          <a:lstStyle/>
          <a:p>
            <a:pPr eaLnBrk="1" hangingPunct="1">
              <a:buClr>
                <a:srgbClr val="A32730"/>
              </a:buClr>
              <a:buFont typeface="Wingdings" pitchFamily="2" charset="2"/>
              <a:buChar char="§"/>
            </a:pPr>
            <a:r>
              <a:rPr lang="de-DE" sz="1700" smtClean="0"/>
              <a:t>Wichtig für viele lebenswichtige Funktionen </a:t>
            </a:r>
            <a:br>
              <a:rPr lang="de-DE" sz="1700" smtClean="0"/>
            </a:br>
            <a:r>
              <a:rPr lang="de-DE" sz="1700" smtClean="0"/>
              <a:t>im Körper</a:t>
            </a:r>
          </a:p>
          <a:p>
            <a:pPr eaLnBrk="1" hangingPunct="1">
              <a:buClr>
                <a:srgbClr val="A32730"/>
              </a:buClr>
              <a:buFont typeface="Wingdings" pitchFamily="2" charset="2"/>
              <a:buChar char="§"/>
            </a:pPr>
            <a:r>
              <a:rPr lang="de-DE" sz="1700" smtClean="0">
                <a:solidFill>
                  <a:srgbClr val="A32730"/>
                </a:solidFill>
              </a:rPr>
              <a:t>Spurenelemente</a:t>
            </a:r>
            <a:r>
              <a:rPr lang="de-DE" sz="1700" smtClean="0"/>
              <a:t> = Mineralstoffe, </a:t>
            </a:r>
            <a:br>
              <a:rPr lang="de-DE" sz="1700" smtClean="0"/>
            </a:br>
            <a:r>
              <a:rPr lang="de-DE" sz="1700" smtClean="0"/>
              <a:t>die nur in sehr geringen Mengen unter 0,02 g pro Tag dem Körper zugeführt werden müssen</a:t>
            </a:r>
          </a:p>
          <a:p>
            <a:pPr eaLnBrk="1" hangingPunct="1">
              <a:buClr>
                <a:srgbClr val="A32730"/>
              </a:buClr>
              <a:buFont typeface="Wingdings" pitchFamily="2" charset="2"/>
              <a:buChar char="§"/>
            </a:pPr>
            <a:endParaRPr lang="de-DE" sz="1700" smtClean="0"/>
          </a:p>
          <a:p>
            <a:pPr eaLnBrk="1" hangingPunct="1">
              <a:buClr>
                <a:srgbClr val="A32730"/>
              </a:buClr>
              <a:buFont typeface="Wingdings" pitchFamily="2" charset="2"/>
              <a:buChar char="§"/>
            </a:pPr>
            <a:r>
              <a:rPr lang="de-DE" sz="2000" b="1" smtClean="0">
                <a:solidFill>
                  <a:srgbClr val="A32730"/>
                </a:solidFill>
              </a:rPr>
              <a:t>Haferflocken sind reich an:</a:t>
            </a:r>
          </a:p>
          <a:p>
            <a:pPr lvl="1" eaLnBrk="1" hangingPunct="1">
              <a:buClr>
                <a:srgbClr val="A32730"/>
              </a:buClr>
              <a:buFont typeface="Wingdings" pitchFamily="2" charset="2"/>
              <a:buChar char="§"/>
            </a:pPr>
            <a:r>
              <a:rPr lang="de-DE" sz="2000" b="1" smtClean="0">
                <a:solidFill>
                  <a:srgbClr val="A32730"/>
                </a:solidFill>
              </a:rPr>
              <a:t>Magnesium, Phosphor (Mineralstoffe)</a:t>
            </a:r>
          </a:p>
          <a:p>
            <a:pPr lvl="1" eaLnBrk="1" hangingPunct="1">
              <a:buClr>
                <a:srgbClr val="A32730"/>
              </a:buClr>
              <a:buFont typeface="Wingdings" pitchFamily="2" charset="2"/>
              <a:buChar char="§"/>
            </a:pPr>
            <a:r>
              <a:rPr lang="de-DE" sz="2000" b="1" smtClean="0">
                <a:solidFill>
                  <a:srgbClr val="A32730"/>
                </a:solidFill>
              </a:rPr>
              <a:t>Eisen, Zink, Kupfer, Mangan (Spurenelemente)</a:t>
            </a:r>
          </a:p>
          <a:p>
            <a:pPr lvl="1" eaLnBrk="1" hangingPunct="1">
              <a:buClr>
                <a:srgbClr val="A32730"/>
              </a:buClr>
              <a:buFont typeface="Wingdings" pitchFamily="2" charset="2"/>
              <a:buChar char="§"/>
            </a:pPr>
            <a:endParaRPr lang="de-DE" sz="1700" smtClean="0"/>
          </a:p>
          <a:p>
            <a:pPr eaLnBrk="1" hangingPunct="1">
              <a:buClr>
                <a:srgbClr val="A32730"/>
              </a:buClr>
              <a:buFont typeface="Wingdings" pitchFamily="2" charset="2"/>
              <a:buChar char="§"/>
            </a:pPr>
            <a:r>
              <a:rPr lang="de-DE" sz="1700" smtClean="0">
                <a:solidFill>
                  <a:srgbClr val="A32730"/>
                </a:solidFill>
              </a:rPr>
              <a:t>Haferflocken enthalten auch:</a:t>
            </a:r>
          </a:p>
          <a:p>
            <a:pPr lvl="1" eaLnBrk="1" hangingPunct="1"/>
            <a:r>
              <a:rPr lang="de-DE" sz="1700" smtClean="0"/>
              <a:t>Kalium (Mineralstoff)</a:t>
            </a:r>
          </a:p>
          <a:p>
            <a:pPr lvl="1" eaLnBrk="1" hangingPunct="1"/>
            <a:r>
              <a:rPr lang="de-DE" sz="1700" smtClean="0"/>
              <a:t>Selen (Spurenelement)</a:t>
            </a:r>
          </a:p>
        </p:txBody>
      </p:sp>
      <p:sp>
        <p:nvSpPr>
          <p:cNvPr id="4" name="Foliennummernplatzhalter 3"/>
          <p:cNvSpPr>
            <a:spLocks noGrp="1"/>
          </p:cNvSpPr>
          <p:nvPr>
            <p:ph type="sldNum" sz="quarter" idx="11"/>
          </p:nvPr>
        </p:nvSpPr>
        <p:spPr/>
        <p:txBody>
          <a:bodyPr/>
          <a:lstStyle/>
          <a:p>
            <a:pPr>
              <a:defRPr/>
            </a:pPr>
            <a:fld id="{3BC4BBFD-64FD-4E3A-B195-5F760B375E2C}" type="slidenum">
              <a:rPr lang="de-DE" smtClean="0"/>
              <a:pPr>
                <a:defRPr/>
              </a:pPr>
              <a:t>56</a:t>
            </a:fld>
            <a:endParaRPr lang="de-DE"/>
          </a:p>
        </p:txBody>
      </p:sp>
      <p:pic>
        <p:nvPicPr>
          <p:cNvPr id="19460" name="Picture 6" descr="C:\Dokumente und Einstellungen\user\Eigene Dateien\A GNV Sparte Hafermühlen\Hafer Fotos und Rezepte\Broschüre\Hafer_Fotos_Presse(13x18cm)\Hafer Die Alleskörner lässig_13x18_300dpi.jpg"/>
          <p:cNvPicPr>
            <a:picLocks noChangeAspect="1" noChangeArrowheads="1"/>
          </p:cNvPicPr>
          <p:nvPr/>
        </p:nvPicPr>
        <p:blipFill>
          <a:blip r:embed="rId3" cstate="email"/>
          <a:srcRect/>
          <a:stretch>
            <a:fillRect/>
          </a:stretch>
        </p:blipFill>
        <p:spPr bwMode="auto">
          <a:xfrm>
            <a:off x="6124575" y="1714500"/>
            <a:ext cx="2855913" cy="2857500"/>
          </a:xfrm>
          <a:prstGeom prst="rect">
            <a:avLst/>
          </a:prstGeom>
          <a:noFill/>
          <a:ln w="9525">
            <a:noFill/>
            <a:miter lim="800000"/>
            <a:headEnd/>
            <a:tailEnd/>
          </a:ln>
        </p:spPr>
      </p:pic>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Groß: Mineralstoffe und Spurenelemente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F7226A7B-4002-47EB-B8AF-AE2938EE8044}" type="slidenum">
              <a:rPr lang="de-DE" smtClean="0"/>
              <a:pPr>
                <a:defRPr/>
              </a:pPr>
              <a:t>57</a:t>
            </a:fld>
            <a:endParaRPr lang="de-DE"/>
          </a:p>
        </p:txBody>
      </p:sp>
      <p:sp>
        <p:nvSpPr>
          <p:cNvPr id="7" name="Abgerundetes Rechteck 6"/>
          <p:cNvSpPr/>
          <p:nvPr/>
        </p:nvSpPr>
        <p:spPr>
          <a:xfrm>
            <a:off x="428625" y="1214438"/>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Nährstoff</a:t>
            </a:r>
          </a:p>
        </p:txBody>
      </p:sp>
      <p:sp>
        <p:nvSpPr>
          <p:cNvPr id="8" name="Abgerundetes Rechteck 7"/>
          <p:cNvSpPr/>
          <p:nvPr/>
        </p:nvSpPr>
        <p:spPr>
          <a:xfrm>
            <a:off x="2000250" y="121443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Gehalt in 100 g Flocken</a:t>
            </a:r>
          </a:p>
          <a:p>
            <a:pPr algn="ctr">
              <a:defRPr/>
            </a:pPr>
            <a:r>
              <a:rPr lang="de-DE" sz="1200" b="1" dirty="0">
                <a:solidFill>
                  <a:schemeClr val="tx1">
                    <a:lumMod val="75000"/>
                    <a:lumOff val="25000"/>
                  </a:schemeClr>
                </a:solidFill>
              </a:rPr>
              <a:t>Referenzmenge  für die Tageszufuhr</a:t>
            </a:r>
          </a:p>
        </p:txBody>
      </p:sp>
      <p:sp>
        <p:nvSpPr>
          <p:cNvPr id="9" name="Abgerundetes Rechteck 8"/>
          <p:cNvSpPr/>
          <p:nvPr/>
        </p:nvSpPr>
        <p:spPr>
          <a:xfrm>
            <a:off x="3857625" y="1214438"/>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Wirkung im Organismus</a:t>
            </a:r>
          </a:p>
        </p:txBody>
      </p:sp>
      <p:sp>
        <p:nvSpPr>
          <p:cNvPr id="14" name="Abgerundetes Rechteck 13"/>
          <p:cNvSpPr/>
          <p:nvPr/>
        </p:nvSpPr>
        <p:spPr>
          <a:xfrm>
            <a:off x="428625" y="3286125"/>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Magnesium</a:t>
            </a:r>
          </a:p>
        </p:txBody>
      </p:sp>
      <p:sp>
        <p:nvSpPr>
          <p:cNvPr id="15" name="Abgerundetes Rechteck 14"/>
          <p:cNvSpPr/>
          <p:nvPr/>
        </p:nvSpPr>
        <p:spPr>
          <a:xfrm>
            <a:off x="2000250" y="3286125"/>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130 mg</a:t>
            </a:r>
          </a:p>
          <a:p>
            <a:pPr algn="ctr">
              <a:defRPr/>
            </a:pPr>
            <a:r>
              <a:rPr lang="de-DE" sz="1400" b="1" dirty="0">
                <a:solidFill>
                  <a:schemeClr val="tx1">
                    <a:lumMod val="75000"/>
                    <a:lumOff val="25000"/>
                  </a:schemeClr>
                </a:solidFill>
              </a:rPr>
              <a:t>375 mg</a:t>
            </a:r>
          </a:p>
        </p:txBody>
      </p:sp>
      <p:sp>
        <p:nvSpPr>
          <p:cNvPr id="16" name="Abgerundetes Rechteck 15"/>
          <p:cNvSpPr/>
          <p:nvPr/>
        </p:nvSpPr>
        <p:spPr>
          <a:xfrm>
            <a:off x="3857625" y="3286125"/>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Stoffwechselprozesse</a:t>
            </a:r>
          </a:p>
          <a:p>
            <a:pPr algn="ctr">
              <a:defRPr/>
            </a:pPr>
            <a:r>
              <a:rPr lang="de-DE" sz="1200" b="1" dirty="0">
                <a:solidFill>
                  <a:schemeClr val="tx1">
                    <a:lumMod val="75000"/>
                    <a:lumOff val="25000"/>
                  </a:schemeClr>
                </a:solidFill>
              </a:rPr>
              <a:t>Reizübertragung in Muskulatur</a:t>
            </a:r>
          </a:p>
          <a:p>
            <a:pPr algn="ctr">
              <a:defRPr/>
            </a:pPr>
            <a:r>
              <a:rPr lang="de-DE" sz="1200" b="1" dirty="0">
                <a:solidFill>
                  <a:schemeClr val="tx1">
                    <a:lumMod val="75000"/>
                    <a:lumOff val="25000"/>
                  </a:schemeClr>
                </a:solidFill>
              </a:rPr>
              <a:t>Stärkung des Nervensystems</a:t>
            </a:r>
          </a:p>
        </p:txBody>
      </p:sp>
      <p:sp>
        <p:nvSpPr>
          <p:cNvPr id="20489" name="Textfeld 16"/>
          <p:cNvSpPr txBox="1">
            <a:spLocks noChangeArrowheads="1"/>
          </p:cNvSpPr>
          <p:nvPr/>
        </p:nvSpPr>
        <p:spPr bwMode="auto">
          <a:xfrm>
            <a:off x="285750" y="2103438"/>
            <a:ext cx="6807200" cy="461962"/>
          </a:xfrm>
          <a:prstGeom prst="rect">
            <a:avLst/>
          </a:prstGeom>
          <a:noFill/>
          <a:ln w="9525">
            <a:noFill/>
            <a:miter lim="800000"/>
            <a:headEnd/>
            <a:tailEnd/>
          </a:ln>
        </p:spPr>
        <p:txBody>
          <a:bodyPr>
            <a:spAutoFit/>
          </a:bodyPr>
          <a:lstStyle/>
          <a:p>
            <a:r>
              <a:rPr lang="de-DE" sz="1200" b="1">
                <a:solidFill>
                  <a:srgbClr val="A32730"/>
                </a:solidFill>
              </a:rPr>
              <a:t>Haferflocken sind reich an folgenden Mineralstoffen, d. h. die Menge in 100 g Haferflocken deckt zu mindestens 30 % die Referenzmenge für die Tageszufuhr des Nährstoffs:</a:t>
            </a:r>
          </a:p>
        </p:txBody>
      </p:sp>
      <p:sp>
        <p:nvSpPr>
          <p:cNvPr id="18" name="Abgerundetes Rechteck 17"/>
          <p:cNvSpPr/>
          <p:nvPr/>
        </p:nvSpPr>
        <p:spPr>
          <a:xfrm>
            <a:off x="428625" y="2643188"/>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Phosphor</a:t>
            </a:r>
          </a:p>
        </p:txBody>
      </p:sp>
      <p:sp>
        <p:nvSpPr>
          <p:cNvPr id="19" name="Abgerundetes Rechteck 18"/>
          <p:cNvSpPr/>
          <p:nvPr/>
        </p:nvSpPr>
        <p:spPr>
          <a:xfrm>
            <a:off x="2000250" y="264318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430 mg</a:t>
            </a:r>
          </a:p>
          <a:p>
            <a:pPr algn="ctr">
              <a:defRPr/>
            </a:pPr>
            <a:r>
              <a:rPr lang="de-DE" sz="1400" b="1" dirty="0">
                <a:solidFill>
                  <a:schemeClr val="tx1">
                    <a:lumMod val="75000"/>
                    <a:lumOff val="25000"/>
                  </a:schemeClr>
                </a:solidFill>
              </a:rPr>
              <a:t>700 mg</a:t>
            </a:r>
          </a:p>
        </p:txBody>
      </p:sp>
      <p:sp>
        <p:nvSpPr>
          <p:cNvPr id="20" name="Abgerundetes Rechteck 19"/>
          <p:cNvSpPr/>
          <p:nvPr/>
        </p:nvSpPr>
        <p:spPr>
          <a:xfrm>
            <a:off x="3857625" y="2643188"/>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Stoffwechselprozesse</a:t>
            </a:r>
          </a:p>
          <a:p>
            <a:pPr algn="ctr">
              <a:defRPr/>
            </a:pPr>
            <a:r>
              <a:rPr lang="de-DE" sz="1200" b="1" dirty="0">
                <a:solidFill>
                  <a:schemeClr val="tx1">
                    <a:lumMod val="75000"/>
                    <a:lumOff val="25000"/>
                  </a:schemeClr>
                </a:solidFill>
              </a:rPr>
              <a:t>Aufbau von Knochen und Zähnen, v. a. bei Kindern</a:t>
            </a:r>
          </a:p>
        </p:txBody>
      </p:sp>
      <p:sp>
        <p:nvSpPr>
          <p:cNvPr id="21" name="Abgerundetes Rechteck 20"/>
          <p:cNvSpPr/>
          <p:nvPr/>
        </p:nvSpPr>
        <p:spPr>
          <a:xfrm>
            <a:off x="428625" y="60261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Eisen</a:t>
            </a:r>
          </a:p>
        </p:txBody>
      </p:sp>
      <p:sp>
        <p:nvSpPr>
          <p:cNvPr id="22" name="Abgerundetes Rechteck 21"/>
          <p:cNvSpPr/>
          <p:nvPr/>
        </p:nvSpPr>
        <p:spPr>
          <a:xfrm>
            <a:off x="2000250" y="60261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5,8 mg</a:t>
            </a:r>
          </a:p>
          <a:p>
            <a:pPr algn="ctr">
              <a:defRPr/>
            </a:pPr>
            <a:r>
              <a:rPr lang="de-DE" sz="1400" b="1" dirty="0">
                <a:solidFill>
                  <a:schemeClr val="tx1">
                    <a:lumMod val="75000"/>
                    <a:lumOff val="25000"/>
                  </a:schemeClr>
                </a:solidFill>
              </a:rPr>
              <a:t>14 mg</a:t>
            </a:r>
          </a:p>
        </p:txBody>
      </p:sp>
      <p:sp>
        <p:nvSpPr>
          <p:cNvPr id="23" name="Abgerundetes Rechteck 22"/>
          <p:cNvSpPr/>
          <p:nvPr/>
        </p:nvSpPr>
        <p:spPr>
          <a:xfrm>
            <a:off x="3857625" y="6026150"/>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Bildung roter Blutkörperchen</a:t>
            </a:r>
          </a:p>
          <a:p>
            <a:pPr algn="ctr">
              <a:defRPr/>
            </a:pPr>
            <a:r>
              <a:rPr lang="de-DE" sz="1200" b="1" dirty="0">
                <a:solidFill>
                  <a:schemeClr val="tx1">
                    <a:lumMod val="75000"/>
                    <a:lumOff val="25000"/>
                  </a:schemeClr>
                </a:solidFill>
              </a:rPr>
              <a:t>Stärkung des Immunsystems</a:t>
            </a:r>
          </a:p>
          <a:p>
            <a:pPr algn="ctr">
              <a:defRPr/>
            </a:pPr>
            <a:r>
              <a:rPr lang="de-DE" sz="1200" b="1" dirty="0">
                <a:solidFill>
                  <a:schemeClr val="tx1">
                    <a:lumMod val="75000"/>
                    <a:lumOff val="25000"/>
                  </a:schemeClr>
                </a:solidFill>
              </a:rPr>
              <a:t>Geistige Leistungsfähigkeit</a:t>
            </a:r>
          </a:p>
        </p:txBody>
      </p:sp>
      <p:sp>
        <p:nvSpPr>
          <p:cNvPr id="24" name="Abgerundetes Rechteck 23"/>
          <p:cNvSpPr/>
          <p:nvPr/>
        </p:nvSpPr>
        <p:spPr>
          <a:xfrm>
            <a:off x="428625" y="53911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Zink</a:t>
            </a:r>
          </a:p>
        </p:txBody>
      </p:sp>
      <p:sp>
        <p:nvSpPr>
          <p:cNvPr id="25" name="Abgerundetes Rechteck 24"/>
          <p:cNvSpPr/>
          <p:nvPr/>
        </p:nvSpPr>
        <p:spPr>
          <a:xfrm>
            <a:off x="2000250" y="53911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4,3 mg</a:t>
            </a:r>
          </a:p>
          <a:p>
            <a:pPr algn="ctr">
              <a:defRPr/>
            </a:pPr>
            <a:r>
              <a:rPr lang="de-DE" sz="1400" b="1" dirty="0">
                <a:solidFill>
                  <a:schemeClr val="tx1">
                    <a:lumMod val="75000"/>
                    <a:lumOff val="25000"/>
                  </a:schemeClr>
                </a:solidFill>
              </a:rPr>
              <a:t>10 mg</a:t>
            </a:r>
          </a:p>
        </p:txBody>
      </p:sp>
      <p:sp>
        <p:nvSpPr>
          <p:cNvPr id="26" name="Abgerundetes Rechteck 25"/>
          <p:cNvSpPr/>
          <p:nvPr/>
        </p:nvSpPr>
        <p:spPr>
          <a:xfrm>
            <a:off x="3857625" y="5391150"/>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Stoffwechselprozesse</a:t>
            </a:r>
          </a:p>
          <a:p>
            <a:pPr algn="ctr">
              <a:defRPr/>
            </a:pPr>
            <a:r>
              <a:rPr lang="de-DE" sz="1200" b="1" dirty="0">
                <a:solidFill>
                  <a:schemeClr val="tx1">
                    <a:lumMod val="75000"/>
                    <a:lumOff val="25000"/>
                  </a:schemeClr>
                </a:solidFill>
              </a:rPr>
              <a:t>Stärkung des Immunsystems</a:t>
            </a:r>
          </a:p>
          <a:p>
            <a:pPr algn="ctr">
              <a:defRPr/>
            </a:pPr>
            <a:r>
              <a:rPr lang="de-DE" sz="1200" b="1" dirty="0">
                <a:solidFill>
                  <a:schemeClr val="tx1">
                    <a:lumMod val="75000"/>
                    <a:lumOff val="25000"/>
                  </a:schemeClr>
                </a:solidFill>
              </a:rPr>
              <a:t>Zellwachstum, schnelle Wundheilung</a:t>
            </a:r>
          </a:p>
        </p:txBody>
      </p:sp>
      <p:sp>
        <p:nvSpPr>
          <p:cNvPr id="27" name="Abgerundetes Rechteck 26"/>
          <p:cNvSpPr/>
          <p:nvPr/>
        </p:nvSpPr>
        <p:spPr>
          <a:xfrm>
            <a:off x="428625" y="4741863"/>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Kupfer</a:t>
            </a:r>
          </a:p>
        </p:txBody>
      </p:sp>
      <p:sp>
        <p:nvSpPr>
          <p:cNvPr id="28" name="Abgerundetes Rechteck 27"/>
          <p:cNvSpPr/>
          <p:nvPr/>
        </p:nvSpPr>
        <p:spPr>
          <a:xfrm>
            <a:off x="2000250" y="4741863"/>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0,53 mg</a:t>
            </a:r>
          </a:p>
          <a:p>
            <a:pPr algn="ctr">
              <a:defRPr/>
            </a:pPr>
            <a:r>
              <a:rPr lang="de-DE" sz="1400" b="1" dirty="0">
                <a:solidFill>
                  <a:schemeClr val="tx1">
                    <a:lumMod val="75000"/>
                    <a:lumOff val="25000"/>
                  </a:schemeClr>
                </a:solidFill>
              </a:rPr>
              <a:t>1 mg</a:t>
            </a:r>
          </a:p>
        </p:txBody>
      </p:sp>
      <p:sp>
        <p:nvSpPr>
          <p:cNvPr id="29" name="Abgerundetes Rechteck 28"/>
          <p:cNvSpPr/>
          <p:nvPr/>
        </p:nvSpPr>
        <p:spPr>
          <a:xfrm>
            <a:off x="3857625" y="4741863"/>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Bildung roter Blutkörperchen</a:t>
            </a:r>
          </a:p>
          <a:p>
            <a:pPr algn="ctr">
              <a:defRPr/>
            </a:pPr>
            <a:r>
              <a:rPr lang="de-DE" sz="1200" b="1" dirty="0">
                <a:solidFill>
                  <a:schemeClr val="tx1">
                    <a:lumMod val="75000"/>
                    <a:lumOff val="25000"/>
                  </a:schemeClr>
                </a:solidFill>
              </a:rPr>
              <a:t>Stärkung von Haut und Nägeln</a:t>
            </a:r>
          </a:p>
          <a:p>
            <a:pPr algn="ctr">
              <a:defRPr/>
            </a:pPr>
            <a:r>
              <a:rPr lang="de-DE" sz="1200" b="1" dirty="0">
                <a:solidFill>
                  <a:schemeClr val="tx1">
                    <a:lumMod val="75000"/>
                    <a:lumOff val="25000"/>
                  </a:schemeClr>
                </a:solidFill>
              </a:rPr>
              <a:t>Aufbau von Bindegewebe</a:t>
            </a:r>
          </a:p>
        </p:txBody>
      </p:sp>
      <p:sp>
        <p:nvSpPr>
          <p:cNvPr id="30" name="Abgerundetes Rechteck 29"/>
          <p:cNvSpPr/>
          <p:nvPr/>
        </p:nvSpPr>
        <p:spPr>
          <a:xfrm>
            <a:off x="428625" y="4094163"/>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Mangan</a:t>
            </a:r>
          </a:p>
        </p:txBody>
      </p:sp>
      <p:sp>
        <p:nvSpPr>
          <p:cNvPr id="31" name="Abgerundetes Rechteck 30"/>
          <p:cNvSpPr/>
          <p:nvPr/>
        </p:nvSpPr>
        <p:spPr>
          <a:xfrm>
            <a:off x="2000250" y="4094163"/>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4,5 mg</a:t>
            </a:r>
          </a:p>
          <a:p>
            <a:pPr algn="ctr">
              <a:defRPr/>
            </a:pPr>
            <a:r>
              <a:rPr lang="de-DE" sz="1400" b="1" dirty="0">
                <a:solidFill>
                  <a:schemeClr val="tx1">
                    <a:lumMod val="75000"/>
                    <a:lumOff val="25000"/>
                  </a:schemeClr>
                </a:solidFill>
              </a:rPr>
              <a:t>2 mg</a:t>
            </a:r>
          </a:p>
        </p:txBody>
      </p:sp>
      <p:sp>
        <p:nvSpPr>
          <p:cNvPr id="32" name="Abgerundetes Rechteck 31"/>
          <p:cNvSpPr/>
          <p:nvPr/>
        </p:nvSpPr>
        <p:spPr>
          <a:xfrm>
            <a:off x="3857625" y="4094163"/>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Aufbau und Erhalt von Knochen und Bindegewebe</a:t>
            </a:r>
          </a:p>
          <a:p>
            <a:pPr algn="ctr">
              <a:defRPr/>
            </a:pPr>
            <a:r>
              <a:rPr lang="de-DE" sz="1200" b="1" dirty="0">
                <a:solidFill>
                  <a:schemeClr val="tx1">
                    <a:lumMod val="75000"/>
                    <a:lumOff val="25000"/>
                  </a:schemeClr>
                </a:solidFill>
              </a:rPr>
              <a:t>Stoffwechselprozesse</a:t>
            </a:r>
          </a:p>
        </p:txBody>
      </p:sp>
      <p:sp>
        <p:nvSpPr>
          <p:cNvPr id="33" name="Fußzeilenplatzhalter 32"/>
          <p:cNvSpPr>
            <a:spLocks noGrp="1"/>
          </p:cNvSpPr>
          <p:nvPr>
            <p:ph type="ftr" sz="quarter" idx="10"/>
          </p:nvPr>
        </p:nvSpPr>
        <p:spPr/>
        <p:txBody>
          <a:bodyPr/>
          <a:lstStyle/>
          <a:p>
            <a:pPr>
              <a:defRPr/>
            </a:pPr>
            <a:r>
              <a:rPr lang="de-DE"/>
              <a:t>© Hafer Die Alleskörner,VDGS e.V.</a:t>
            </a:r>
            <a:endParaRPr lang="de-DE" dirty="0"/>
          </a:p>
        </p:txBody>
      </p:sp>
      <p:sp>
        <p:nvSpPr>
          <p:cNvPr id="34" name="Abgerundetes Rechteck 33"/>
          <p:cNvSpPr/>
          <p:nvPr/>
        </p:nvSpPr>
        <p:spPr>
          <a:xfrm>
            <a:off x="6961188" y="1196975"/>
            <a:ext cx="1714500" cy="936625"/>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Die 40 g-Portion Haferflocken deckt die Referenzmenge für die tägl. Zufuhr zu x %:</a:t>
            </a:r>
          </a:p>
        </p:txBody>
      </p:sp>
      <p:sp>
        <p:nvSpPr>
          <p:cNvPr id="35" name="Abgerundetes Rechteck 34"/>
          <p:cNvSpPr/>
          <p:nvPr/>
        </p:nvSpPr>
        <p:spPr>
          <a:xfrm>
            <a:off x="6961188" y="3268663"/>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13,9 %</a:t>
            </a:r>
          </a:p>
        </p:txBody>
      </p:sp>
      <p:sp>
        <p:nvSpPr>
          <p:cNvPr id="36" name="Abgerundetes Rechteck 35"/>
          <p:cNvSpPr/>
          <p:nvPr/>
        </p:nvSpPr>
        <p:spPr>
          <a:xfrm>
            <a:off x="6961188" y="2625725"/>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24,6 %</a:t>
            </a:r>
          </a:p>
        </p:txBody>
      </p:sp>
      <p:sp>
        <p:nvSpPr>
          <p:cNvPr id="37" name="Abgerundetes Rechteck 36"/>
          <p:cNvSpPr/>
          <p:nvPr/>
        </p:nvSpPr>
        <p:spPr>
          <a:xfrm>
            <a:off x="6961188" y="600868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16,6 %</a:t>
            </a:r>
          </a:p>
        </p:txBody>
      </p:sp>
      <p:sp>
        <p:nvSpPr>
          <p:cNvPr id="38" name="Abgerundetes Rechteck 37"/>
          <p:cNvSpPr/>
          <p:nvPr/>
        </p:nvSpPr>
        <p:spPr>
          <a:xfrm>
            <a:off x="6961188" y="537368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17,2 %</a:t>
            </a:r>
          </a:p>
        </p:txBody>
      </p:sp>
      <p:sp>
        <p:nvSpPr>
          <p:cNvPr id="39" name="Abgerundetes Rechteck 38"/>
          <p:cNvSpPr/>
          <p:nvPr/>
        </p:nvSpPr>
        <p:spPr>
          <a:xfrm>
            <a:off x="6961188" y="472440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21,2 %</a:t>
            </a:r>
          </a:p>
        </p:txBody>
      </p:sp>
      <p:sp>
        <p:nvSpPr>
          <p:cNvPr id="40" name="Abgerundetes Rechteck 39"/>
          <p:cNvSpPr/>
          <p:nvPr/>
        </p:nvSpPr>
        <p:spPr>
          <a:xfrm>
            <a:off x="6961188" y="407670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90,0 %</a:t>
            </a:r>
          </a:p>
        </p:txBody>
      </p:sp>
      <p:sp>
        <p:nvSpPr>
          <p:cNvPr id="42" name="Rechteck 41"/>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Groß: Mineralstoffe und Spurenelemente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nhaltsplatzhalter 2"/>
          <p:cNvSpPr>
            <a:spLocks noGrp="1"/>
          </p:cNvSpPr>
          <p:nvPr>
            <p:ph idx="1"/>
          </p:nvPr>
        </p:nvSpPr>
        <p:spPr>
          <a:xfrm>
            <a:off x="457200" y="1285875"/>
            <a:ext cx="5829300" cy="5072063"/>
          </a:xfrm>
        </p:spPr>
        <p:txBody>
          <a:bodyPr/>
          <a:lstStyle/>
          <a:p>
            <a:pPr eaLnBrk="1" hangingPunct="1"/>
            <a:r>
              <a:rPr lang="de-DE" sz="1700" smtClean="0"/>
              <a:t>Schutz vor äußeren Einflüssen und Belastungen</a:t>
            </a:r>
          </a:p>
          <a:p>
            <a:pPr eaLnBrk="1" hangingPunct="1"/>
            <a:r>
              <a:rPr lang="de-DE" sz="1700" smtClean="0"/>
              <a:t>Wichtig für Stoffwechselabläufe</a:t>
            </a:r>
          </a:p>
          <a:p>
            <a:pPr eaLnBrk="1" hangingPunct="1"/>
            <a:r>
              <a:rPr lang="de-DE" sz="1700" smtClean="0"/>
              <a:t>Müssen mit der Nahrung aufgenommen werden</a:t>
            </a:r>
          </a:p>
          <a:p>
            <a:pPr eaLnBrk="1" hangingPunct="1"/>
            <a:endParaRPr lang="de-DE" sz="1700" smtClean="0"/>
          </a:p>
          <a:p>
            <a:pPr eaLnBrk="1" hangingPunct="1"/>
            <a:r>
              <a:rPr lang="de-DE" sz="2000" b="1" smtClean="0">
                <a:solidFill>
                  <a:srgbClr val="A32730"/>
                </a:solidFill>
              </a:rPr>
              <a:t>Haferflocken sind reich an:</a:t>
            </a:r>
          </a:p>
          <a:p>
            <a:pPr lvl="1" eaLnBrk="1" hangingPunct="1"/>
            <a:r>
              <a:rPr lang="de-DE" sz="2000" b="1" smtClean="0">
                <a:solidFill>
                  <a:srgbClr val="A32730"/>
                </a:solidFill>
              </a:rPr>
              <a:t>Thiamin (Vitamin B1)</a:t>
            </a:r>
          </a:p>
          <a:p>
            <a:pPr lvl="1" eaLnBrk="1" hangingPunct="1"/>
            <a:r>
              <a:rPr lang="de-DE" sz="2000" b="1" smtClean="0">
                <a:solidFill>
                  <a:srgbClr val="A32730"/>
                </a:solidFill>
              </a:rPr>
              <a:t>Biotin (Vitamin H)</a:t>
            </a:r>
          </a:p>
          <a:p>
            <a:pPr lvl="1" eaLnBrk="1" hangingPunct="1"/>
            <a:r>
              <a:rPr lang="de-DE" sz="2000" b="1" smtClean="0">
                <a:solidFill>
                  <a:srgbClr val="A32730"/>
                </a:solidFill>
              </a:rPr>
              <a:t>Vitamin K</a:t>
            </a:r>
          </a:p>
          <a:p>
            <a:pPr lvl="1" eaLnBrk="1" hangingPunct="1"/>
            <a:r>
              <a:rPr lang="de-DE" sz="2000" b="1" smtClean="0">
                <a:solidFill>
                  <a:srgbClr val="A32730"/>
                </a:solidFill>
              </a:rPr>
              <a:t>Folsäure (Vitamin B9)</a:t>
            </a:r>
          </a:p>
          <a:p>
            <a:pPr eaLnBrk="1" hangingPunct="1"/>
            <a:endParaRPr lang="de-DE" sz="1700" smtClean="0"/>
          </a:p>
          <a:p>
            <a:pPr eaLnBrk="1" hangingPunct="1"/>
            <a:r>
              <a:rPr lang="de-DE" sz="1700" smtClean="0">
                <a:solidFill>
                  <a:srgbClr val="A32730"/>
                </a:solidFill>
              </a:rPr>
              <a:t>Haferflocken enthalten auch:</a:t>
            </a:r>
          </a:p>
          <a:p>
            <a:pPr lvl="1" eaLnBrk="1" hangingPunct="1"/>
            <a:r>
              <a:rPr lang="de-DE" sz="1700" smtClean="0"/>
              <a:t>Vitamin B5</a:t>
            </a:r>
          </a:p>
          <a:p>
            <a:pPr lvl="1" eaLnBrk="1" hangingPunct="1"/>
            <a:endParaRPr lang="de-DE" sz="1700" smtClean="0"/>
          </a:p>
        </p:txBody>
      </p:sp>
      <p:sp>
        <p:nvSpPr>
          <p:cNvPr id="4" name="Foliennummernplatzhalter 3"/>
          <p:cNvSpPr>
            <a:spLocks noGrp="1"/>
          </p:cNvSpPr>
          <p:nvPr>
            <p:ph type="sldNum" sz="quarter" idx="11"/>
          </p:nvPr>
        </p:nvSpPr>
        <p:spPr/>
        <p:txBody>
          <a:bodyPr/>
          <a:lstStyle/>
          <a:p>
            <a:pPr>
              <a:defRPr/>
            </a:pPr>
            <a:fld id="{443D180A-7103-4E69-9504-1F7712BB1659}" type="slidenum">
              <a:rPr lang="de-DE" smtClean="0"/>
              <a:pPr>
                <a:defRPr/>
              </a:pPr>
              <a:t>58</a:t>
            </a:fld>
            <a:endParaRPr lang="de-DE"/>
          </a:p>
        </p:txBody>
      </p:sp>
      <p:pic>
        <p:nvPicPr>
          <p:cNvPr id="21508" name="Picture 6" descr="C:\Dokumente und Einstellungen\user\Eigene Dateien\A GNV Sparte Hafermühlen\Hafer Fotos und Rezepte\Broschüre\Hafer_Fotos_Presse(13x18cm)\Hafer Die Alleskörner genial_13x18_300dpi.jpg"/>
          <p:cNvPicPr>
            <a:picLocks noChangeAspect="1" noChangeArrowheads="1"/>
          </p:cNvPicPr>
          <p:nvPr/>
        </p:nvPicPr>
        <p:blipFill>
          <a:blip r:embed="rId3" cstate="email"/>
          <a:srcRect/>
          <a:stretch>
            <a:fillRect/>
          </a:stretch>
        </p:blipFill>
        <p:spPr bwMode="auto">
          <a:xfrm>
            <a:off x="6135688" y="1357313"/>
            <a:ext cx="2794000" cy="3143250"/>
          </a:xfrm>
          <a:prstGeom prst="rect">
            <a:avLst/>
          </a:prstGeom>
          <a:noFill/>
          <a:ln w="9525">
            <a:noFill/>
            <a:miter lim="800000"/>
            <a:headEnd/>
            <a:tailEnd/>
          </a:ln>
        </p:spPr>
      </p:pic>
      <p:sp>
        <p:nvSpPr>
          <p:cNvPr id="6" name="Fußzeilenplatzhalter 5"/>
          <p:cNvSpPr>
            <a:spLocks noGrp="1"/>
          </p:cNvSpPr>
          <p:nvPr>
            <p:ph type="ftr" sz="quarter" idx="10"/>
          </p:nvPr>
        </p:nvSpPr>
        <p:spPr/>
        <p:txBody>
          <a:bodyPr/>
          <a:lstStyle/>
          <a:p>
            <a:pPr>
              <a:defRPr/>
            </a:pPr>
            <a:r>
              <a:rPr lang="de-DE"/>
              <a:t>© Hafer Die Alleskörner,VDGS e.V.</a:t>
            </a:r>
          </a:p>
        </p:txBody>
      </p:sp>
      <p:sp>
        <p:nvSpPr>
          <p:cNvPr id="8" name="Rechteck 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Genial: Vitamine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66ECB83D-18D2-41A3-9852-B868C18A2097}" type="slidenum">
              <a:rPr lang="de-DE" smtClean="0"/>
              <a:pPr>
                <a:defRPr/>
              </a:pPr>
              <a:t>59</a:t>
            </a:fld>
            <a:endParaRPr lang="de-DE"/>
          </a:p>
        </p:txBody>
      </p:sp>
      <p:sp>
        <p:nvSpPr>
          <p:cNvPr id="7" name="Abgerundetes Rechteck 6"/>
          <p:cNvSpPr/>
          <p:nvPr/>
        </p:nvSpPr>
        <p:spPr>
          <a:xfrm>
            <a:off x="428625" y="1500188"/>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Nährstoff</a:t>
            </a:r>
          </a:p>
        </p:txBody>
      </p:sp>
      <p:sp>
        <p:nvSpPr>
          <p:cNvPr id="8" name="Abgerundetes Rechteck 7"/>
          <p:cNvSpPr/>
          <p:nvPr/>
        </p:nvSpPr>
        <p:spPr>
          <a:xfrm>
            <a:off x="2000250" y="150018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Gehalt in 100 g Flocken</a:t>
            </a:r>
          </a:p>
          <a:p>
            <a:pPr algn="ctr">
              <a:defRPr/>
            </a:pPr>
            <a:r>
              <a:rPr lang="de-DE" sz="1200" b="1" dirty="0">
                <a:solidFill>
                  <a:schemeClr val="tx1">
                    <a:lumMod val="75000"/>
                    <a:lumOff val="25000"/>
                  </a:schemeClr>
                </a:solidFill>
              </a:rPr>
              <a:t>Referenzmenge  für die Tageszufuhr</a:t>
            </a:r>
          </a:p>
        </p:txBody>
      </p:sp>
      <p:sp>
        <p:nvSpPr>
          <p:cNvPr id="9" name="Abgerundetes Rechteck 8"/>
          <p:cNvSpPr/>
          <p:nvPr/>
        </p:nvSpPr>
        <p:spPr>
          <a:xfrm>
            <a:off x="3857625" y="1500188"/>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Wirkung im Organismus</a:t>
            </a:r>
          </a:p>
        </p:txBody>
      </p:sp>
      <p:sp>
        <p:nvSpPr>
          <p:cNvPr id="14" name="Abgerundetes Rechteck 13"/>
          <p:cNvSpPr/>
          <p:nvPr/>
        </p:nvSpPr>
        <p:spPr>
          <a:xfrm>
            <a:off x="428625" y="3865563"/>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err="1">
                <a:solidFill>
                  <a:schemeClr val="tx1">
                    <a:lumMod val="75000"/>
                    <a:lumOff val="25000"/>
                  </a:schemeClr>
                </a:solidFill>
              </a:rPr>
              <a:t>Thiamin</a:t>
            </a:r>
            <a:endParaRPr lang="de-DE" sz="1200" b="1" dirty="0">
              <a:solidFill>
                <a:schemeClr val="tx1">
                  <a:lumMod val="75000"/>
                  <a:lumOff val="25000"/>
                </a:schemeClr>
              </a:solidFill>
            </a:endParaRPr>
          </a:p>
          <a:p>
            <a:pPr algn="ctr">
              <a:defRPr/>
            </a:pPr>
            <a:r>
              <a:rPr lang="de-DE" sz="1200" b="1" dirty="0">
                <a:solidFill>
                  <a:schemeClr val="tx1">
                    <a:lumMod val="75000"/>
                    <a:lumOff val="25000"/>
                  </a:schemeClr>
                </a:solidFill>
              </a:rPr>
              <a:t>(Vitamin B1)</a:t>
            </a:r>
          </a:p>
        </p:txBody>
      </p:sp>
      <p:sp>
        <p:nvSpPr>
          <p:cNvPr id="15" name="Abgerundetes Rechteck 14"/>
          <p:cNvSpPr/>
          <p:nvPr/>
        </p:nvSpPr>
        <p:spPr>
          <a:xfrm>
            <a:off x="2000250" y="3865563"/>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0,59 mg</a:t>
            </a:r>
          </a:p>
          <a:p>
            <a:pPr algn="ctr">
              <a:defRPr/>
            </a:pPr>
            <a:r>
              <a:rPr lang="de-DE" sz="1400" b="1" dirty="0">
                <a:solidFill>
                  <a:schemeClr val="tx1">
                    <a:lumMod val="75000"/>
                    <a:lumOff val="25000"/>
                  </a:schemeClr>
                </a:solidFill>
              </a:rPr>
              <a:t>1,1 mg</a:t>
            </a:r>
          </a:p>
        </p:txBody>
      </p:sp>
      <p:sp>
        <p:nvSpPr>
          <p:cNvPr id="16" name="Abgerundetes Rechteck 15"/>
          <p:cNvSpPr/>
          <p:nvPr/>
        </p:nvSpPr>
        <p:spPr>
          <a:xfrm>
            <a:off x="3857625" y="3865563"/>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Stoffwechselprozesse</a:t>
            </a:r>
          </a:p>
          <a:p>
            <a:pPr algn="ctr">
              <a:defRPr/>
            </a:pPr>
            <a:r>
              <a:rPr lang="de-DE" sz="1200" b="1" dirty="0">
                <a:solidFill>
                  <a:schemeClr val="tx1">
                    <a:lumMod val="75000"/>
                    <a:lumOff val="25000"/>
                  </a:schemeClr>
                </a:solidFill>
              </a:rPr>
              <a:t>Reizübertragung zwischen Nervenzellen</a:t>
            </a:r>
          </a:p>
          <a:p>
            <a:pPr algn="ctr">
              <a:defRPr/>
            </a:pPr>
            <a:r>
              <a:rPr lang="de-DE" sz="1200" b="1" dirty="0">
                <a:solidFill>
                  <a:schemeClr val="tx1">
                    <a:lumMod val="75000"/>
                    <a:lumOff val="25000"/>
                  </a:schemeClr>
                </a:solidFill>
              </a:rPr>
              <a:t>Konzentration und geistige Leistung</a:t>
            </a:r>
          </a:p>
        </p:txBody>
      </p:sp>
      <p:sp>
        <p:nvSpPr>
          <p:cNvPr id="22537" name="Textfeld 16"/>
          <p:cNvSpPr txBox="1">
            <a:spLocks noChangeArrowheads="1"/>
          </p:cNvSpPr>
          <p:nvPr/>
        </p:nvSpPr>
        <p:spPr bwMode="auto">
          <a:xfrm>
            <a:off x="395288" y="2535238"/>
            <a:ext cx="6429375" cy="461962"/>
          </a:xfrm>
          <a:prstGeom prst="rect">
            <a:avLst/>
          </a:prstGeom>
          <a:noFill/>
          <a:ln w="9525">
            <a:noFill/>
            <a:miter lim="800000"/>
            <a:headEnd/>
            <a:tailEnd/>
          </a:ln>
        </p:spPr>
        <p:txBody>
          <a:bodyPr>
            <a:spAutoFit/>
          </a:bodyPr>
          <a:lstStyle/>
          <a:p>
            <a:r>
              <a:rPr lang="de-DE" sz="1200" b="1">
                <a:solidFill>
                  <a:srgbClr val="A32730"/>
                </a:solidFill>
              </a:rPr>
              <a:t>Haferflocken sind reich an folgenden Vitaminen, d. h. die Menge in 100 g Haferflocken deckt zu mindestens 30 % die Referenzmenge für die Tageszufuhr des Nährstoffs:</a:t>
            </a:r>
          </a:p>
        </p:txBody>
      </p:sp>
      <p:sp>
        <p:nvSpPr>
          <p:cNvPr id="18" name="Abgerundetes Rechteck 17"/>
          <p:cNvSpPr/>
          <p:nvPr/>
        </p:nvSpPr>
        <p:spPr>
          <a:xfrm>
            <a:off x="428625" y="4586288"/>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Folsäure</a:t>
            </a:r>
            <a:br>
              <a:rPr lang="de-DE" sz="1200" b="1" dirty="0">
                <a:solidFill>
                  <a:schemeClr val="tx1">
                    <a:lumMod val="75000"/>
                    <a:lumOff val="25000"/>
                  </a:schemeClr>
                </a:solidFill>
              </a:rPr>
            </a:br>
            <a:r>
              <a:rPr lang="de-DE" sz="1200" b="1" dirty="0">
                <a:solidFill>
                  <a:schemeClr val="tx1">
                    <a:lumMod val="75000"/>
                    <a:lumOff val="25000"/>
                  </a:schemeClr>
                </a:solidFill>
              </a:rPr>
              <a:t>(Vitamin B9) </a:t>
            </a:r>
          </a:p>
        </p:txBody>
      </p:sp>
      <p:sp>
        <p:nvSpPr>
          <p:cNvPr id="19" name="Abgerundetes Rechteck 18"/>
          <p:cNvSpPr/>
          <p:nvPr/>
        </p:nvSpPr>
        <p:spPr>
          <a:xfrm>
            <a:off x="2000250" y="458628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87 µg</a:t>
            </a:r>
          </a:p>
          <a:p>
            <a:pPr algn="ctr">
              <a:defRPr/>
            </a:pPr>
            <a:r>
              <a:rPr lang="de-DE" sz="1400" b="1" dirty="0">
                <a:solidFill>
                  <a:schemeClr val="tx1">
                    <a:lumMod val="75000"/>
                    <a:lumOff val="25000"/>
                  </a:schemeClr>
                </a:solidFill>
              </a:rPr>
              <a:t>200 µg</a:t>
            </a:r>
          </a:p>
        </p:txBody>
      </p:sp>
      <p:sp>
        <p:nvSpPr>
          <p:cNvPr id="20" name="Abgerundetes Rechteck 19"/>
          <p:cNvSpPr/>
          <p:nvPr/>
        </p:nvSpPr>
        <p:spPr>
          <a:xfrm>
            <a:off x="3857625" y="4586288"/>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Bildung roter Blutkörperchen</a:t>
            </a:r>
          </a:p>
          <a:p>
            <a:pPr algn="ctr">
              <a:defRPr/>
            </a:pPr>
            <a:r>
              <a:rPr lang="de-DE" sz="1200" b="1" dirty="0">
                <a:solidFill>
                  <a:schemeClr val="tx1">
                    <a:lumMod val="75000"/>
                    <a:lumOff val="25000"/>
                  </a:schemeClr>
                </a:solidFill>
              </a:rPr>
              <a:t>Regulierung des Zellwachstums</a:t>
            </a:r>
          </a:p>
          <a:p>
            <a:pPr algn="ctr">
              <a:defRPr/>
            </a:pPr>
            <a:r>
              <a:rPr lang="de-DE" sz="1200" b="1" dirty="0">
                <a:solidFill>
                  <a:schemeClr val="tx1">
                    <a:lumMod val="75000"/>
                    <a:lumOff val="25000"/>
                  </a:schemeClr>
                </a:solidFill>
              </a:rPr>
              <a:t>Stärkung des Nervensystems</a:t>
            </a:r>
          </a:p>
        </p:txBody>
      </p:sp>
      <p:sp>
        <p:nvSpPr>
          <p:cNvPr id="21" name="Abgerundetes Rechteck 20"/>
          <p:cNvSpPr/>
          <p:nvPr/>
        </p:nvSpPr>
        <p:spPr>
          <a:xfrm>
            <a:off x="428625" y="3144838"/>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Vitamin K</a:t>
            </a:r>
          </a:p>
          <a:p>
            <a:pPr algn="ctr">
              <a:defRPr/>
            </a:pPr>
            <a:r>
              <a:rPr lang="de-DE" sz="1200" b="1" dirty="0">
                <a:solidFill>
                  <a:schemeClr val="tx1">
                    <a:lumMod val="75000"/>
                    <a:lumOff val="25000"/>
                  </a:schemeClr>
                </a:solidFill>
              </a:rPr>
              <a:t>(</a:t>
            </a:r>
            <a:r>
              <a:rPr lang="de-DE" sz="1200" b="1" dirty="0" err="1">
                <a:solidFill>
                  <a:schemeClr val="tx1">
                    <a:lumMod val="75000"/>
                    <a:lumOff val="25000"/>
                  </a:schemeClr>
                </a:solidFill>
              </a:rPr>
              <a:t>Phyllochinon</a:t>
            </a:r>
            <a:r>
              <a:rPr lang="de-DE" sz="1200" b="1" dirty="0">
                <a:solidFill>
                  <a:schemeClr val="tx1">
                    <a:lumMod val="75000"/>
                    <a:lumOff val="25000"/>
                  </a:schemeClr>
                </a:solidFill>
              </a:rPr>
              <a:t>)</a:t>
            </a:r>
          </a:p>
        </p:txBody>
      </p:sp>
      <p:sp>
        <p:nvSpPr>
          <p:cNvPr id="22" name="Abgerundetes Rechteck 21"/>
          <p:cNvSpPr/>
          <p:nvPr/>
        </p:nvSpPr>
        <p:spPr>
          <a:xfrm>
            <a:off x="2000250" y="314483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63 µg</a:t>
            </a:r>
          </a:p>
          <a:p>
            <a:pPr algn="ctr">
              <a:defRPr/>
            </a:pPr>
            <a:r>
              <a:rPr lang="de-DE" sz="1400" b="1" dirty="0">
                <a:solidFill>
                  <a:schemeClr val="tx1">
                    <a:lumMod val="75000"/>
                    <a:lumOff val="25000"/>
                  </a:schemeClr>
                </a:solidFill>
              </a:rPr>
              <a:t>75 µg</a:t>
            </a:r>
          </a:p>
        </p:txBody>
      </p:sp>
      <p:sp>
        <p:nvSpPr>
          <p:cNvPr id="23" name="Abgerundetes Rechteck 22"/>
          <p:cNvSpPr/>
          <p:nvPr/>
        </p:nvSpPr>
        <p:spPr>
          <a:xfrm>
            <a:off x="3857625" y="3144838"/>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Aufbau von Knochen und Zähnen</a:t>
            </a:r>
          </a:p>
        </p:txBody>
      </p:sp>
      <p:sp>
        <p:nvSpPr>
          <p:cNvPr id="24" name="Fußzeilenplatzhalter 23"/>
          <p:cNvSpPr>
            <a:spLocks noGrp="1"/>
          </p:cNvSpPr>
          <p:nvPr>
            <p:ph type="ftr" sz="quarter" idx="10"/>
          </p:nvPr>
        </p:nvSpPr>
        <p:spPr/>
        <p:txBody>
          <a:bodyPr/>
          <a:lstStyle/>
          <a:p>
            <a:pPr>
              <a:defRPr/>
            </a:pPr>
            <a:r>
              <a:rPr lang="de-DE"/>
              <a:t>© Hafer Die Alleskörner,VDGS e.V.</a:t>
            </a:r>
          </a:p>
        </p:txBody>
      </p:sp>
      <p:sp>
        <p:nvSpPr>
          <p:cNvPr id="25" name="Abgerundetes Rechteck 24"/>
          <p:cNvSpPr/>
          <p:nvPr/>
        </p:nvSpPr>
        <p:spPr>
          <a:xfrm>
            <a:off x="406400" y="5305425"/>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Biotin</a:t>
            </a:r>
            <a:br>
              <a:rPr lang="de-DE" sz="1200" b="1" dirty="0">
                <a:solidFill>
                  <a:schemeClr val="tx1">
                    <a:lumMod val="75000"/>
                    <a:lumOff val="25000"/>
                  </a:schemeClr>
                </a:solidFill>
              </a:rPr>
            </a:br>
            <a:r>
              <a:rPr lang="de-DE" sz="1200" b="1" dirty="0">
                <a:solidFill>
                  <a:schemeClr val="tx1">
                    <a:lumMod val="75000"/>
                    <a:lumOff val="25000"/>
                  </a:schemeClr>
                </a:solidFill>
              </a:rPr>
              <a:t>(Vitamin H)</a:t>
            </a:r>
          </a:p>
        </p:txBody>
      </p:sp>
      <p:sp>
        <p:nvSpPr>
          <p:cNvPr id="26" name="Abgerundetes Rechteck 25"/>
          <p:cNvSpPr/>
          <p:nvPr/>
        </p:nvSpPr>
        <p:spPr>
          <a:xfrm>
            <a:off x="1993900" y="5305425"/>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20 µg</a:t>
            </a:r>
          </a:p>
          <a:p>
            <a:pPr algn="ctr">
              <a:defRPr/>
            </a:pPr>
            <a:r>
              <a:rPr lang="de-DE" sz="1400" b="1" dirty="0">
                <a:solidFill>
                  <a:schemeClr val="tx1">
                    <a:lumMod val="75000"/>
                    <a:lumOff val="25000"/>
                  </a:schemeClr>
                </a:solidFill>
              </a:rPr>
              <a:t>50 µg</a:t>
            </a:r>
          </a:p>
        </p:txBody>
      </p:sp>
      <p:sp>
        <p:nvSpPr>
          <p:cNvPr id="27" name="Abgerundetes Rechteck 26"/>
          <p:cNvSpPr/>
          <p:nvPr/>
        </p:nvSpPr>
        <p:spPr>
          <a:xfrm>
            <a:off x="3824288" y="5305425"/>
            <a:ext cx="2857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Stärkung von Haut und Nägeln</a:t>
            </a:r>
          </a:p>
          <a:p>
            <a:pPr algn="ctr">
              <a:defRPr/>
            </a:pPr>
            <a:r>
              <a:rPr lang="de-DE" sz="1200" b="1" dirty="0">
                <a:solidFill>
                  <a:schemeClr val="tx1">
                    <a:lumMod val="75000"/>
                    <a:lumOff val="25000"/>
                  </a:schemeClr>
                </a:solidFill>
              </a:rPr>
              <a:t>Abbau von Aminosäuren</a:t>
            </a:r>
          </a:p>
        </p:txBody>
      </p:sp>
      <p:sp>
        <p:nvSpPr>
          <p:cNvPr id="29" name="Abgerundetes Rechteck 28"/>
          <p:cNvSpPr/>
          <p:nvPr/>
        </p:nvSpPr>
        <p:spPr>
          <a:xfrm>
            <a:off x="7250113" y="1484313"/>
            <a:ext cx="1714500" cy="792162"/>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Die 40 g-Portion Haferflocken deckt die Referenzmenge für die tägl. Zufuhr zu x %:</a:t>
            </a:r>
          </a:p>
        </p:txBody>
      </p:sp>
      <p:sp>
        <p:nvSpPr>
          <p:cNvPr id="30" name="Abgerundetes Rechteck 29"/>
          <p:cNvSpPr/>
          <p:nvPr/>
        </p:nvSpPr>
        <p:spPr>
          <a:xfrm>
            <a:off x="7250113" y="3849688"/>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21,5 %</a:t>
            </a:r>
          </a:p>
        </p:txBody>
      </p:sp>
      <p:sp>
        <p:nvSpPr>
          <p:cNvPr id="31" name="Abgerundetes Rechteck 30"/>
          <p:cNvSpPr/>
          <p:nvPr/>
        </p:nvSpPr>
        <p:spPr>
          <a:xfrm>
            <a:off x="7250113" y="4570413"/>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17,4 %</a:t>
            </a:r>
          </a:p>
        </p:txBody>
      </p:sp>
      <p:sp>
        <p:nvSpPr>
          <p:cNvPr id="32" name="Abgerundetes Rechteck 31"/>
          <p:cNvSpPr/>
          <p:nvPr/>
        </p:nvSpPr>
        <p:spPr>
          <a:xfrm>
            <a:off x="7250113" y="3128963"/>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33,6 %</a:t>
            </a:r>
          </a:p>
        </p:txBody>
      </p:sp>
      <p:sp>
        <p:nvSpPr>
          <p:cNvPr id="33" name="Abgerundetes Rechteck 32"/>
          <p:cNvSpPr/>
          <p:nvPr/>
        </p:nvSpPr>
        <p:spPr>
          <a:xfrm>
            <a:off x="7250113" y="52895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16,0 %</a:t>
            </a:r>
          </a:p>
        </p:txBody>
      </p:sp>
      <p:sp>
        <p:nvSpPr>
          <p:cNvPr id="34" name="Rechteck 33"/>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Genial: Vitamine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a:xfrm>
            <a:off x="712788" y="3645024"/>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Reinigen und Sieben des Korns mit Spelze</a:t>
            </a:r>
          </a:p>
        </p:txBody>
      </p:sp>
      <p:sp>
        <p:nvSpPr>
          <p:cNvPr id="8" name="Abgerundetes Rechteck 7"/>
          <p:cNvSpPr/>
          <p:nvPr/>
        </p:nvSpPr>
        <p:spPr>
          <a:xfrm>
            <a:off x="2355850" y="3645024"/>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err="1">
                <a:solidFill>
                  <a:schemeClr val="tx1">
                    <a:lumMod val="75000"/>
                    <a:lumOff val="25000"/>
                  </a:schemeClr>
                </a:solidFill>
              </a:rPr>
              <a:t>Entspelzen</a:t>
            </a:r>
            <a:r>
              <a:rPr lang="de-DE" sz="1200" b="1" dirty="0">
                <a:solidFill>
                  <a:schemeClr val="tx1">
                    <a:lumMod val="75000"/>
                    <a:lumOff val="25000"/>
                  </a:schemeClr>
                </a:solidFill>
              </a:rPr>
              <a:t> = Schale/Spelze entfernen</a:t>
            </a:r>
          </a:p>
        </p:txBody>
      </p:sp>
      <p:sp>
        <p:nvSpPr>
          <p:cNvPr id="9" name="Abgerundetes Rechteck 8"/>
          <p:cNvSpPr/>
          <p:nvPr/>
        </p:nvSpPr>
        <p:spPr>
          <a:xfrm>
            <a:off x="3998913" y="3645024"/>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Darren (</a:t>
            </a:r>
            <a:r>
              <a:rPr lang="de-DE" sz="1200" b="1" dirty="0" err="1">
                <a:solidFill>
                  <a:schemeClr val="tx1">
                    <a:lumMod val="75000"/>
                    <a:lumOff val="25000"/>
                  </a:schemeClr>
                </a:solidFill>
              </a:rPr>
              <a:t>Wärmebehand-lung</a:t>
            </a:r>
            <a:r>
              <a:rPr lang="de-DE" sz="1200" b="1" dirty="0">
                <a:solidFill>
                  <a:schemeClr val="tx1">
                    <a:lumMod val="75000"/>
                    <a:lumOff val="25000"/>
                  </a:schemeClr>
                </a:solidFill>
              </a:rPr>
              <a:t>)</a:t>
            </a:r>
          </a:p>
        </p:txBody>
      </p:sp>
      <p:sp>
        <p:nvSpPr>
          <p:cNvPr id="10" name="Abgerundetes Rechteck 9"/>
          <p:cNvSpPr/>
          <p:nvPr/>
        </p:nvSpPr>
        <p:spPr>
          <a:xfrm>
            <a:off x="5641975" y="3645024"/>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Dämpfen</a:t>
            </a:r>
          </a:p>
          <a:p>
            <a:pPr algn="ctr">
              <a:defRPr/>
            </a:pPr>
            <a:r>
              <a:rPr lang="de-DE" sz="1200" b="1" dirty="0">
                <a:solidFill>
                  <a:schemeClr val="tx1">
                    <a:lumMod val="75000"/>
                    <a:lumOff val="25000"/>
                  </a:schemeClr>
                </a:solidFill>
              </a:rPr>
              <a:t>Trocknen</a:t>
            </a:r>
          </a:p>
        </p:txBody>
      </p:sp>
      <p:sp>
        <p:nvSpPr>
          <p:cNvPr id="15" name="Pfeil nach rechts 14"/>
          <p:cNvSpPr/>
          <p:nvPr/>
        </p:nvSpPr>
        <p:spPr>
          <a:xfrm>
            <a:off x="2070100" y="3859336"/>
            <a:ext cx="357188"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8" name="Pfeil nach rechts 17"/>
          <p:cNvSpPr/>
          <p:nvPr/>
        </p:nvSpPr>
        <p:spPr>
          <a:xfrm>
            <a:off x="3713163" y="3859336"/>
            <a:ext cx="357187"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Pfeil nach rechts 18"/>
          <p:cNvSpPr/>
          <p:nvPr/>
        </p:nvSpPr>
        <p:spPr>
          <a:xfrm>
            <a:off x="5356225" y="3859336"/>
            <a:ext cx="357188"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 name="Pfeil nach rechts 22"/>
          <p:cNvSpPr/>
          <p:nvPr/>
        </p:nvSpPr>
        <p:spPr>
          <a:xfrm rot="5400000">
            <a:off x="6724228" y="4501108"/>
            <a:ext cx="724644" cy="1554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9230" name="Picture 3" descr="D:\Eigene Dateien\A GNV Sparte Hafermühlen\Hafer Fotos und Rezepte\Fotos Produktkategorien\Final-hafer-4039_Kerne.jpg"/>
          <p:cNvPicPr>
            <a:picLocks noChangeAspect="1" noChangeArrowheads="1"/>
          </p:cNvPicPr>
          <p:nvPr/>
        </p:nvPicPr>
        <p:blipFill>
          <a:blip r:embed="rId3" cstate="email"/>
          <a:srcRect/>
          <a:stretch>
            <a:fillRect/>
          </a:stretch>
        </p:blipFill>
        <p:spPr bwMode="auto">
          <a:xfrm>
            <a:off x="6876256" y="5065713"/>
            <a:ext cx="2016125" cy="1792287"/>
          </a:xfrm>
          <a:prstGeom prst="rect">
            <a:avLst/>
          </a:prstGeom>
          <a:noFill/>
          <a:ln w="9525">
            <a:noFill/>
            <a:miter lim="800000"/>
            <a:headEnd/>
            <a:tailEnd/>
          </a:ln>
        </p:spPr>
      </p:pic>
      <p:sp>
        <p:nvSpPr>
          <p:cNvPr id="44" name="Foliennummernplatzhalter 43"/>
          <p:cNvSpPr>
            <a:spLocks noGrp="1"/>
          </p:cNvSpPr>
          <p:nvPr>
            <p:ph type="sldNum" sz="quarter" idx="11"/>
          </p:nvPr>
        </p:nvSpPr>
        <p:spPr/>
        <p:txBody>
          <a:bodyPr/>
          <a:lstStyle/>
          <a:p>
            <a:pPr>
              <a:defRPr/>
            </a:pPr>
            <a:fld id="{A886B070-2463-4321-8EE7-1447F496F9AA}" type="slidenum">
              <a:rPr lang="de-DE" smtClean="0"/>
              <a:pPr>
                <a:defRPr/>
              </a:pPr>
              <a:t>6</a:t>
            </a:fld>
            <a:endParaRPr lang="de-DE"/>
          </a:p>
        </p:txBody>
      </p:sp>
      <p:sp>
        <p:nvSpPr>
          <p:cNvPr id="46" name="Fußzeilenplatzhalter 45"/>
          <p:cNvSpPr>
            <a:spLocks noGrp="1"/>
          </p:cNvSpPr>
          <p:nvPr>
            <p:ph type="ftr" sz="quarter" idx="10"/>
          </p:nvPr>
        </p:nvSpPr>
        <p:spPr/>
        <p:txBody>
          <a:bodyPr/>
          <a:lstStyle/>
          <a:p>
            <a:pPr>
              <a:defRPr/>
            </a:pPr>
            <a:r>
              <a:rPr lang="de-DE"/>
              <a:t>© Hafer Die Alleskörner,VDGS e.V.</a:t>
            </a:r>
          </a:p>
        </p:txBody>
      </p:sp>
      <p:sp>
        <p:nvSpPr>
          <p:cNvPr id="25" name="Rechteck 24"/>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Vom Haferkorn zur Haferflocke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Der Verarbeitungsprozess des „vollen Korns“ / I</a:t>
            </a:r>
          </a:p>
        </p:txBody>
      </p:sp>
      <p:pic>
        <p:nvPicPr>
          <p:cNvPr id="9234" name="Picture 19" descr="D:\Eigene Dateien\A GNV Sparte Hafermühlen\Hafer Fotos und Rezepte\Haferernte August 2014\IMG_0500.JPG"/>
          <p:cNvPicPr>
            <a:picLocks noChangeAspect="1" noChangeArrowheads="1"/>
          </p:cNvPicPr>
          <p:nvPr/>
        </p:nvPicPr>
        <p:blipFill>
          <a:blip r:embed="rId4" cstate="email"/>
          <a:srcRect/>
          <a:stretch>
            <a:fillRect/>
          </a:stretch>
        </p:blipFill>
        <p:spPr bwMode="auto">
          <a:xfrm>
            <a:off x="107505" y="1052736"/>
            <a:ext cx="2820206" cy="2376264"/>
          </a:xfrm>
          <a:prstGeom prst="rect">
            <a:avLst/>
          </a:prstGeom>
          <a:noFill/>
          <a:ln w="9525">
            <a:noFill/>
            <a:miter lim="800000"/>
            <a:headEnd/>
            <a:tailEnd/>
          </a:ln>
        </p:spPr>
      </p:pic>
      <p:pic>
        <p:nvPicPr>
          <p:cNvPr id="9236" name="Picture 2"/>
          <p:cNvPicPr>
            <a:picLocks noChangeAspect="1" noChangeArrowheads="1"/>
          </p:cNvPicPr>
          <p:nvPr/>
        </p:nvPicPr>
        <p:blipFill>
          <a:blip r:embed="rId5" cstate="email"/>
          <a:srcRect/>
          <a:stretch>
            <a:fillRect/>
          </a:stretch>
        </p:blipFill>
        <p:spPr bwMode="auto">
          <a:xfrm>
            <a:off x="3995738" y="4437186"/>
            <a:ext cx="1871662" cy="935038"/>
          </a:xfrm>
          <a:prstGeom prst="rect">
            <a:avLst/>
          </a:prstGeom>
          <a:noFill/>
          <a:ln w="9525">
            <a:noFill/>
            <a:miter lim="800000"/>
            <a:headEnd/>
            <a:tailEnd/>
          </a:ln>
        </p:spPr>
      </p:pic>
      <p:pic>
        <p:nvPicPr>
          <p:cNvPr id="9237" name="Picture 2"/>
          <p:cNvPicPr>
            <a:picLocks noChangeAspect="1" noChangeArrowheads="1"/>
          </p:cNvPicPr>
          <p:nvPr/>
        </p:nvPicPr>
        <p:blipFill>
          <a:blip r:embed="rId6" cstate="email"/>
          <a:srcRect/>
          <a:stretch>
            <a:fillRect/>
          </a:stretch>
        </p:blipFill>
        <p:spPr bwMode="auto">
          <a:xfrm>
            <a:off x="2339975" y="4437186"/>
            <a:ext cx="1439863" cy="1319213"/>
          </a:xfrm>
          <a:prstGeom prst="rect">
            <a:avLst/>
          </a:prstGeom>
          <a:noFill/>
          <a:ln w="9525">
            <a:noFill/>
            <a:miter lim="800000"/>
            <a:headEnd/>
            <a:tailEnd/>
          </a:ln>
        </p:spPr>
      </p:pic>
      <p:sp>
        <p:nvSpPr>
          <p:cNvPr id="27" name="Textfeld 26"/>
          <p:cNvSpPr txBox="1"/>
          <p:nvPr/>
        </p:nvSpPr>
        <p:spPr>
          <a:xfrm>
            <a:off x="2987824" y="1268760"/>
            <a:ext cx="484428" cy="707886"/>
          </a:xfrm>
          <a:prstGeom prst="rect">
            <a:avLst/>
          </a:prstGeom>
          <a:noFill/>
        </p:spPr>
        <p:txBody>
          <a:bodyPr wrap="none" rtlCol="0">
            <a:spAutoFit/>
          </a:bodyPr>
          <a:lstStyle/>
          <a:p>
            <a:r>
              <a:rPr lang="de-DE" sz="4000" b="1" dirty="0" smtClean="0"/>
              <a:t>=</a:t>
            </a:r>
            <a:endParaRPr lang="de-DE" sz="4000" b="1" dirty="0"/>
          </a:p>
        </p:txBody>
      </p:sp>
      <p:sp>
        <p:nvSpPr>
          <p:cNvPr id="21" name="Ellipse 20"/>
          <p:cNvSpPr/>
          <p:nvPr/>
        </p:nvSpPr>
        <p:spPr>
          <a:xfrm>
            <a:off x="7572375" y="4585692"/>
            <a:ext cx="1571625" cy="5715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Ganze Kerne</a:t>
            </a:r>
          </a:p>
        </p:txBody>
      </p:sp>
      <p:sp>
        <p:nvSpPr>
          <p:cNvPr id="28" name="Abgerundetes Rechteck 27"/>
          <p:cNvSpPr/>
          <p:nvPr/>
        </p:nvSpPr>
        <p:spPr>
          <a:xfrm>
            <a:off x="6084168" y="1196752"/>
            <a:ext cx="2952328" cy="1944216"/>
          </a:xfrm>
          <a:prstGeom prst="roundRect">
            <a:avLst/>
          </a:prstGeom>
          <a:no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rgbClr val="A32730"/>
                </a:solidFill>
              </a:rPr>
              <a:t>Haferkorn:</a:t>
            </a:r>
          </a:p>
          <a:p>
            <a:r>
              <a:rPr lang="de-DE" dirty="0" smtClean="0">
                <a:solidFill>
                  <a:srgbClr val="A32730"/>
                </a:solidFill>
              </a:rPr>
              <a:t>Spelze fest mit Haferkern verwachsen, Spelze fällt beim Dreschen nicht ab, muss abgeschält werden, da sie für den Menschen nicht essbar ist.</a:t>
            </a:r>
            <a:endParaRPr lang="de-DE" dirty="0">
              <a:solidFill>
                <a:srgbClr val="A32730"/>
              </a:solidFill>
            </a:endParaRPr>
          </a:p>
        </p:txBody>
      </p:sp>
      <p:pic>
        <p:nvPicPr>
          <p:cNvPr id="22" name="Picture 2" descr="D:\Eigene Dateien\A GNV Sparte Hafermühlen\Hafer Fotos und Rezepte\Grafiken\Nährwerte 2014\Hafer_Querschnitt_JW_C.png"/>
          <p:cNvPicPr>
            <a:picLocks noChangeAspect="1" noChangeArrowheads="1"/>
          </p:cNvPicPr>
          <p:nvPr/>
        </p:nvPicPr>
        <p:blipFill>
          <a:blip r:embed="rId7" cstate="email"/>
          <a:srcRect/>
          <a:stretch>
            <a:fillRect/>
          </a:stretch>
        </p:blipFill>
        <p:spPr bwMode="auto">
          <a:xfrm>
            <a:off x="3419872" y="908720"/>
            <a:ext cx="1986050" cy="2519880"/>
          </a:xfrm>
          <a:prstGeom prst="rect">
            <a:avLst/>
          </a:prstGeom>
          <a:noFill/>
        </p:spPr>
      </p:pic>
      <p:sp>
        <p:nvSpPr>
          <p:cNvPr id="24" name="Textfeld 23"/>
          <p:cNvSpPr txBox="1"/>
          <p:nvPr/>
        </p:nvSpPr>
        <p:spPr>
          <a:xfrm>
            <a:off x="4860032" y="2780928"/>
            <a:ext cx="581954" cy="276999"/>
          </a:xfrm>
          <a:prstGeom prst="rect">
            <a:avLst/>
          </a:prstGeom>
          <a:noFill/>
        </p:spPr>
        <p:txBody>
          <a:bodyPr wrap="none" rtlCol="0">
            <a:spAutoFit/>
          </a:bodyPr>
          <a:lstStyle/>
          <a:p>
            <a:r>
              <a:rPr lang="de-DE" sz="1200" dirty="0" smtClean="0">
                <a:latin typeface="+mn-lt"/>
              </a:rPr>
              <a:t>Spelze</a:t>
            </a:r>
            <a:endParaRPr lang="de-DE" sz="1200" dirty="0">
              <a:latin typeface="+mn-lt"/>
            </a:endParaRPr>
          </a:p>
        </p:txBody>
      </p:sp>
      <p:sp>
        <p:nvSpPr>
          <p:cNvPr id="26" name="Textfeld 25"/>
          <p:cNvSpPr txBox="1"/>
          <p:nvPr/>
        </p:nvSpPr>
        <p:spPr>
          <a:xfrm>
            <a:off x="4517639" y="919753"/>
            <a:ext cx="918457" cy="276999"/>
          </a:xfrm>
          <a:prstGeom prst="rect">
            <a:avLst/>
          </a:prstGeom>
          <a:noFill/>
        </p:spPr>
        <p:txBody>
          <a:bodyPr wrap="none" rtlCol="0">
            <a:spAutoFit/>
          </a:bodyPr>
          <a:lstStyle/>
          <a:p>
            <a:r>
              <a:rPr lang="de-DE" sz="1200" dirty="0" smtClean="0">
                <a:latin typeface="+mn-lt"/>
              </a:rPr>
              <a:t>Mehlkörper</a:t>
            </a:r>
            <a:endParaRPr lang="de-DE" sz="1200" dirty="0">
              <a:latin typeface="+mn-lt"/>
            </a:endParaRPr>
          </a:p>
        </p:txBody>
      </p:sp>
      <p:sp>
        <p:nvSpPr>
          <p:cNvPr id="29" name="Textfeld 28"/>
          <p:cNvSpPr txBox="1"/>
          <p:nvPr/>
        </p:nvSpPr>
        <p:spPr>
          <a:xfrm>
            <a:off x="4644008" y="1413937"/>
            <a:ext cx="1473480" cy="430887"/>
          </a:xfrm>
          <a:prstGeom prst="rect">
            <a:avLst/>
          </a:prstGeom>
          <a:noFill/>
        </p:spPr>
        <p:txBody>
          <a:bodyPr wrap="none" rtlCol="0">
            <a:spAutoFit/>
          </a:bodyPr>
          <a:lstStyle/>
          <a:p>
            <a:r>
              <a:rPr lang="de-DE" sz="1200" dirty="0" smtClean="0">
                <a:latin typeface="+mn-lt"/>
              </a:rPr>
              <a:t>Randschichten</a:t>
            </a:r>
            <a:endParaRPr lang="de-DE" sz="1000" dirty="0" smtClean="0">
              <a:latin typeface="+mn-lt"/>
            </a:endParaRPr>
          </a:p>
          <a:p>
            <a:r>
              <a:rPr lang="de-DE" sz="1000" dirty="0" smtClean="0">
                <a:latin typeface="+mn-lt"/>
              </a:rPr>
              <a:t>(Frucht- u. Samenschale)</a:t>
            </a:r>
            <a:endParaRPr lang="de-DE" sz="1000" dirty="0">
              <a:latin typeface="+mn-lt"/>
            </a:endParaRPr>
          </a:p>
        </p:txBody>
      </p:sp>
      <p:sp>
        <p:nvSpPr>
          <p:cNvPr id="30" name="Textfeld 29"/>
          <p:cNvSpPr txBox="1"/>
          <p:nvPr/>
        </p:nvSpPr>
        <p:spPr>
          <a:xfrm>
            <a:off x="3923928" y="3212976"/>
            <a:ext cx="720518" cy="276999"/>
          </a:xfrm>
          <a:prstGeom prst="rect">
            <a:avLst/>
          </a:prstGeom>
          <a:noFill/>
        </p:spPr>
        <p:txBody>
          <a:bodyPr wrap="none" rtlCol="0">
            <a:spAutoFit/>
          </a:bodyPr>
          <a:lstStyle/>
          <a:p>
            <a:r>
              <a:rPr lang="de-DE" sz="1200" dirty="0" smtClean="0">
                <a:latin typeface="+mn-lt"/>
              </a:rPr>
              <a:t>Keimling</a:t>
            </a:r>
            <a:endParaRPr lang="de-DE" sz="1200" dirty="0">
              <a:latin typeface="+mn-lt"/>
            </a:endParaRPr>
          </a:p>
        </p:txBody>
      </p:sp>
      <p:cxnSp>
        <p:nvCxnSpPr>
          <p:cNvPr id="31" name="Gerade Verbindung 30"/>
          <p:cNvCxnSpPr>
            <a:endCxn id="24" idx="0"/>
          </p:cNvCxnSpPr>
          <p:nvPr/>
        </p:nvCxnSpPr>
        <p:spPr>
          <a:xfrm>
            <a:off x="4788024" y="2492896"/>
            <a:ext cx="362985"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3995936" y="2708920"/>
            <a:ext cx="72008"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a:endCxn id="26" idx="1"/>
          </p:cNvCxnSpPr>
          <p:nvPr/>
        </p:nvCxnSpPr>
        <p:spPr>
          <a:xfrm flipV="1">
            <a:off x="4211960" y="1058253"/>
            <a:ext cx="305679" cy="930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flipV="1">
            <a:off x="4427984" y="1628800"/>
            <a:ext cx="360040" cy="288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nhaltsplatzhalter 2"/>
          <p:cNvSpPr>
            <a:spLocks noGrp="1"/>
          </p:cNvSpPr>
          <p:nvPr>
            <p:ph idx="1"/>
          </p:nvPr>
        </p:nvSpPr>
        <p:spPr>
          <a:xfrm>
            <a:off x="179388" y="1123950"/>
            <a:ext cx="6480175" cy="4249738"/>
          </a:xfrm>
        </p:spPr>
        <p:txBody>
          <a:bodyPr/>
          <a:lstStyle/>
          <a:p>
            <a:pPr eaLnBrk="1" hangingPunct="1">
              <a:buClr>
                <a:srgbClr val="A32730"/>
              </a:buClr>
              <a:buFont typeface="Wingdings" pitchFamily="2" charset="2"/>
              <a:buChar char="§"/>
            </a:pPr>
            <a:r>
              <a:rPr lang="de-DE" sz="1700" smtClean="0"/>
              <a:t>Unerlässliche Energielieferanten</a:t>
            </a:r>
          </a:p>
          <a:p>
            <a:pPr eaLnBrk="1" hangingPunct="1">
              <a:buClr>
                <a:srgbClr val="A32730"/>
              </a:buClr>
              <a:buFont typeface="Wingdings" pitchFamily="2" charset="2"/>
              <a:buChar char="§"/>
            </a:pPr>
            <a:r>
              <a:rPr lang="de-DE" sz="1700" smtClean="0"/>
              <a:t>Hafer enthält vor allem langkettige oder </a:t>
            </a:r>
            <a:br>
              <a:rPr lang="de-DE" sz="1700" smtClean="0"/>
            </a:br>
            <a:r>
              <a:rPr lang="de-DE" sz="2000" b="1" smtClean="0">
                <a:solidFill>
                  <a:srgbClr val="A32730"/>
                </a:solidFill>
              </a:rPr>
              <a:t>komplexe Kohlenhydrate</a:t>
            </a:r>
            <a:r>
              <a:rPr lang="de-DE" sz="1700" smtClean="0"/>
              <a:t>. </a:t>
            </a:r>
          </a:p>
          <a:p>
            <a:pPr eaLnBrk="1" hangingPunct="1">
              <a:buClr>
                <a:srgbClr val="A32730"/>
              </a:buClr>
              <a:buFont typeface="Wingdings" pitchFamily="2" charset="2"/>
              <a:buChar char="§"/>
            </a:pPr>
            <a:endParaRPr lang="de-DE" sz="1700" smtClean="0">
              <a:solidFill>
                <a:srgbClr val="A32730"/>
              </a:solidFill>
            </a:endParaRPr>
          </a:p>
          <a:p>
            <a:pPr eaLnBrk="1" hangingPunct="1">
              <a:buClr>
                <a:srgbClr val="A32730"/>
              </a:buClr>
              <a:buFont typeface="Wingdings" pitchFamily="2" charset="2"/>
              <a:buChar char="§"/>
            </a:pPr>
            <a:r>
              <a:rPr lang="de-DE" sz="1700" smtClean="0">
                <a:solidFill>
                  <a:srgbClr val="A32730"/>
                </a:solidFill>
              </a:rPr>
              <a:t>Die Vorteile der komplexen Kohlenhydrate:</a:t>
            </a:r>
          </a:p>
          <a:p>
            <a:pPr lvl="1" eaLnBrk="1" hangingPunct="1">
              <a:buClr>
                <a:srgbClr val="A32730"/>
              </a:buClr>
              <a:buFont typeface="Wingdings" pitchFamily="2" charset="2"/>
              <a:buChar char="§"/>
            </a:pPr>
            <a:r>
              <a:rPr lang="de-DE" sz="1700" smtClean="0"/>
              <a:t>Sie werden langsam in Glucose aufgespalten </a:t>
            </a:r>
            <a:br>
              <a:rPr lang="de-DE" sz="1700" smtClean="0"/>
            </a:br>
            <a:r>
              <a:rPr lang="de-DE" sz="1700" smtClean="0"/>
              <a:t>und dadurch langsam ins Blut abgegeben.</a:t>
            </a:r>
          </a:p>
          <a:p>
            <a:pPr lvl="1" eaLnBrk="1" hangingPunct="1">
              <a:buClr>
                <a:srgbClr val="A32730"/>
              </a:buClr>
              <a:buFont typeface="Wingdings" pitchFamily="2" charset="2"/>
              <a:buChar char="§"/>
            </a:pPr>
            <a:r>
              <a:rPr lang="de-DE" sz="1700" smtClean="0"/>
              <a:t>Sie werden in Form von Glykogen in Leber- und Muskelzellen gespeichert.</a:t>
            </a:r>
          </a:p>
          <a:p>
            <a:pPr eaLnBrk="1" hangingPunct="1">
              <a:buClr>
                <a:srgbClr val="A32730"/>
              </a:buClr>
              <a:buFont typeface="Wingdings" pitchFamily="2" charset="2"/>
              <a:buChar char="§"/>
            </a:pPr>
            <a:r>
              <a:rPr lang="de-DE" sz="1700" smtClean="0">
                <a:solidFill>
                  <a:srgbClr val="A32730"/>
                </a:solidFill>
              </a:rPr>
              <a:t>Der Effekt:</a:t>
            </a:r>
            <a:r>
              <a:rPr lang="de-DE" sz="1700" smtClean="0"/>
              <a:t/>
            </a:r>
            <a:br>
              <a:rPr lang="de-DE" sz="1700" smtClean="0"/>
            </a:br>
            <a:r>
              <a:rPr lang="de-DE" sz="1700" smtClean="0"/>
              <a:t>Blutzuckerspiegel steigt geringer und langsamer an.</a:t>
            </a:r>
            <a:br>
              <a:rPr lang="de-DE" sz="1700" smtClean="0"/>
            </a:br>
            <a:r>
              <a:rPr lang="de-DE" sz="1700" smtClean="0"/>
              <a:t>Ein niedriger Glykämischer Index von rund 40.</a:t>
            </a:r>
            <a:br>
              <a:rPr lang="de-DE" sz="1700" smtClean="0"/>
            </a:br>
            <a:r>
              <a:rPr lang="de-DE" sz="1700" smtClean="0"/>
              <a:t>Körper fühlt sich länger satt.</a:t>
            </a:r>
            <a:br>
              <a:rPr lang="de-DE" sz="1700" smtClean="0"/>
            </a:br>
            <a:r>
              <a:rPr lang="de-DE" sz="1700" smtClean="0"/>
              <a:t>Leistungsfähigkeit bleibt länger erhalten.</a:t>
            </a:r>
          </a:p>
        </p:txBody>
      </p:sp>
      <p:sp>
        <p:nvSpPr>
          <p:cNvPr id="4" name="Foliennummernplatzhalter 3"/>
          <p:cNvSpPr>
            <a:spLocks noGrp="1"/>
          </p:cNvSpPr>
          <p:nvPr>
            <p:ph type="sldNum" sz="quarter" idx="11"/>
          </p:nvPr>
        </p:nvSpPr>
        <p:spPr/>
        <p:txBody>
          <a:bodyPr/>
          <a:lstStyle/>
          <a:p>
            <a:pPr>
              <a:defRPr/>
            </a:pPr>
            <a:fld id="{09658BFF-5EC4-421F-A5A1-98626C3439C4}" type="slidenum">
              <a:rPr lang="de-DE" smtClean="0"/>
              <a:pPr>
                <a:defRPr/>
              </a:pPr>
              <a:t>60</a:t>
            </a:fld>
            <a:endParaRPr lang="de-DE" dirty="0"/>
          </a:p>
        </p:txBody>
      </p:sp>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Rechteck 6"/>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Lässig: Kohlenhydrate</a:t>
            </a:r>
          </a:p>
        </p:txBody>
      </p:sp>
      <p:sp>
        <p:nvSpPr>
          <p:cNvPr id="10" name="Abgerundetes Rechteck 9"/>
          <p:cNvSpPr/>
          <p:nvPr/>
        </p:nvSpPr>
        <p:spPr>
          <a:xfrm>
            <a:off x="4775200" y="472440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Gehalt in 100 g Flocken</a:t>
            </a:r>
          </a:p>
          <a:p>
            <a:pPr algn="ctr">
              <a:defRPr/>
            </a:pPr>
            <a:r>
              <a:rPr lang="de-DE" sz="1200" b="1" dirty="0">
                <a:solidFill>
                  <a:schemeClr val="tx1">
                    <a:lumMod val="75000"/>
                    <a:lumOff val="25000"/>
                  </a:schemeClr>
                </a:solidFill>
              </a:rPr>
              <a:t>Referenzmenge für die Tageszufuhr</a:t>
            </a:r>
          </a:p>
        </p:txBody>
      </p:sp>
      <p:sp>
        <p:nvSpPr>
          <p:cNvPr id="13" name="Abgerundetes Rechteck 12"/>
          <p:cNvSpPr/>
          <p:nvPr/>
        </p:nvSpPr>
        <p:spPr>
          <a:xfrm>
            <a:off x="4787900" y="53784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58,7 g</a:t>
            </a:r>
          </a:p>
          <a:p>
            <a:pPr algn="ctr">
              <a:defRPr/>
            </a:pPr>
            <a:r>
              <a:rPr lang="de-DE" sz="1400" b="1" dirty="0">
                <a:solidFill>
                  <a:schemeClr val="tx1">
                    <a:lumMod val="75000"/>
                    <a:lumOff val="25000"/>
                  </a:schemeClr>
                </a:solidFill>
              </a:rPr>
              <a:t>270 g</a:t>
            </a:r>
          </a:p>
        </p:txBody>
      </p:sp>
      <p:sp>
        <p:nvSpPr>
          <p:cNvPr id="16" name="Abgerundetes Rechteck 15"/>
          <p:cNvSpPr/>
          <p:nvPr/>
        </p:nvSpPr>
        <p:spPr>
          <a:xfrm>
            <a:off x="6588125" y="4724400"/>
            <a:ext cx="2376488" cy="5762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Die 40 g-Portion Haferflocken deckt die Referenzmenge für die tägl. Zufuhr zu x %:</a:t>
            </a:r>
          </a:p>
        </p:txBody>
      </p:sp>
      <p:sp>
        <p:nvSpPr>
          <p:cNvPr id="17" name="Abgerundetes Rechteck 16"/>
          <p:cNvSpPr/>
          <p:nvPr/>
        </p:nvSpPr>
        <p:spPr>
          <a:xfrm>
            <a:off x="6588125" y="53736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21,5 %</a:t>
            </a:r>
          </a:p>
        </p:txBody>
      </p:sp>
      <p:sp>
        <p:nvSpPr>
          <p:cNvPr id="18" name="Abgerundetes Rechteck 17"/>
          <p:cNvSpPr/>
          <p:nvPr/>
        </p:nvSpPr>
        <p:spPr>
          <a:xfrm>
            <a:off x="4787900" y="60261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0,7 g</a:t>
            </a:r>
          </a:p>
          <a:p>
            <a:pPr algn="ctr">
              <a:defRPr/>
            </a:pPr>
            <a:r>
              <a:rPr lang="de-DE" sz="1400" b="1" dirty="0">
                <a:solidFill>
                  <a:schemeClr val="tx1">
                    <a:lumMod val="75000"/>
                    <a:lumOff val="25000"/>
                  </a:schemeClr>
                </a:solidFill>
              </a:rPr>
              <a:t>max. 90 g</a:t>
            </a:r>
          </a:p>
        </p:txBody>
      </p:sp>
      <p:sp>
        <p:nvSpPr>
          <p:cNvPr id="19" name="Abgerundetes Rechteck 18"/>
          <p:cNvSpPr/>
          <p:nvPr/>
        </p:nvSpPr>
        <p:spPr>
          <a:xfrm>
            <a:off x="6588125" y="60213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0,3 %</a:t>
            </a:r>
          </a:p>
        </p:txBody>
      </p:sp>
      <p:sp>
        <p:nvSpPr>
          <p:cNvPr id="20" name="Abgerundetes Rechteck 19"/>
          <p:cNvSpPr/>
          <p:nvPr/>
        </p:nvSpPr>
        <p:spPr>
          <a:xfrm>
            <a:off x="3287713" y="53784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Kohlenhydrate</a:t>
            </a:r>
          </a:p>
        </p:txBody>
      </p:sp>
      <p:sp>
        <p:nvSpPr>
          <p:cNvPr id="21" name="Abgerundetes Rechteck 20"/>
          <p:cNvSpPr/>
          <p:nvPr/>
        </p:nvSpPr>
        <p:spPr>
          <a:xfrm>
            <a:off x="3276600" y="60261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Zucker</a:t>
            </a:r>
          </a:p>
        </p:txBody>
      </p:sp>
      <p:sp>
        <p:nvSpPr>
          <p:cNvPr id="22" name="Abgerundetes Rechteck 21"/>
          <p:cNvSpPr/>
          <p:nvPr/>
        </p:nvSpPr>
        <p:spPr>
          <a:xfrm>
            <a:off x="1331913" y="6021388"/>
            <a:ext cx="1860550" cy="571500"/>
          </a:xfrm>
          <a:prstGeom prst="roundRect">
            <a:avLst/>
          </a:prstGeom>
          <a:solidFill>
            <a:schemeClr val="accent2"/>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bg1"/>
                </a:solidFill>
              </a:rPr>
              <a:t>Haferflocken sind zuckerarm!</a:t>
            </a:r>
          </a:p>
        </p:txBody>
      </p:sp>
      <p:pic>
        <p:nvPicPr>
          <p:cNvPr id="23567" name="Picture 2" descr="C:\Dokumente und Einstellungen\user\Eigene Dateien\A GNV Sparte Hafermühlen\Hafer Fotos und Rezepte\Broschüre\Hafer_Fotos_Presse(13x18cm)\Hafer Die Alleskörner stark_13x18_300dpi.jpg"/>
          <p:cNvPicPr>
            <a:picLocks noChangeAspect="1" noChangeArrowheads="1"/>
          </p:cNvPicPr>
          <p:nvPr/>
        </p:nvPicPr>
        <p:blipFill>
          <a:blip r:embed="rId3" cstate="email"/>
          <a:srcRect/>
          <a:stretch>
            <a:fillRect/>
          </a:stretch>
        </p:blipFill>
        <p:spPr bwMode="auto">
          <a:xfrm>
            <a:off x="6659563" y="1196975"/>
            <a:ext cx="224790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nhaltsplatzhalter 2"/>
          <p:cNvSpPr>
            <a:spLocks noGrp="1"/>
          </p:cNvSpPr>
          <p:nvPr>
            <p:ph idx="1"/>
          </p:nvPr>
        </p:nvSpPr>
        <p:spPr>
          <a:xfrm>
            <a:off x="357188" y="3429000"/>
            <a:ext cx="3686175" cy="2592388"/>
          </a:xfrm>
        </p:spPr>
        <p:txBody>
          <a:bodyPr/>
          <a:lstStyle/>
          <a:p>
            <a:pPr eaLnBrk="1" hangingPunct="1">
              <a:buClr>
                <a:srgbClr val="A32730"/>
              </a:buClr>
              <a:buFont typeface="Wingdings" pitchFamily="2" charset="2"/>
              <a:buChar char="§"/>
            </a:pPr>
            <a:r>
              <a:rPr lang="de-DE" sz="1700" b="1" smtClean="0">
                <a:solidFill>
                  <a:srgbClr val="A32730"/>
                </a:solidFill>
              </a:rPr>
              <a:t>Serotonin </a:t>
            </a:r>
          </a:p>
          <a:p>
            <a:pPr lvl="1" eaLnBrk="1" hangingPunct="1">
              <a:buClr>
                <a:srgbClr val="A32730"/>
              </a:buClr>
              <a:buFont typeface="Wingdings" pitchFamily="2" charset="2"/>
              <a:buChar char="§"/>
            </a:pPr>
            <a:r>
              <a:rPr lang="de-DE" sz="1700" smtClean="0"/>
              <a:t>ist ein Neurotransmitter, </a:t>
            </a:r>
          </a:p>
          <a:p>
            <a:pPr lvl="1" eaLnBrk="1" hangingPunct="1">
              <a:buClr>
                <a:srgbClr val="A32730"/>
              </a:buClr>
              <a:buFont typeface="Wingdings" pitchFamily="2" charset="2"/>
              <a:buChar char="§"/>
            </a:pPr>
            <a:r>
              <a:rPr lang="de-DE" sz="1700" smtClean="0"/>
              <a:t>leitet im Nervensystem Impulse und Informationen weiter,</a:t>
            </a:r>
          </a:p>
          <a:p>
            <a:pPr lvl="1" eaLnBrk="1" hangingPunct="1">
              <a:buClr>
                <a:srgbClr val="A32730"/>
              </a:buClr>
              <a:buFont typeface="Wingdings" pitchFamily="2" charset="2"/>
              <a:buChar char="§"/>
            </a:pPr>
            <a:r>
              <a:rPr lang="de-DE" sz="1700" smtClean="0"/>
              <a:t>regelt Hunger, Schlaf, Stimmung und Wohlbefinden.</a:t>
            </a:r>
          </a:p>
        </p:txBody>
      </p:sp>
      <p:sp>
        <p:nvSpPr>
          <p:cNvPr id="4" name="Foliennummernplatzhalter 3"/>
          <p:cNvSpPr>
            <a:spLocks noGrp="1"/>
          </p:cNvSpPr>
          <p:nvPr>
            <p:ph type="sldNum" sz="quarter" idx="11"/>
          </p:nvPr>
        </p:nvSpPr>
        <p:spPr/>
        <p:txBody>
          <a:bodyPr/>
          <a:lstStyle/>
          <a:p>
            <a:pPr>
              <a:defRPr/>
            </a:pPr>
            <a:fld id="{C04F756B-F318-4982-9E44-974D4EFD2C9E}" type="slidenum">
              <a:rPr lang="de-DE" smtClean="0"/>
              <a:pPr>
                <a:defRPr/>
              </a:pPr>
              <a:t>61</a:t>
            </a:fld>
            <a:endParaRPr lang="de-DE"/>
          </a:p>
        </p:txBody>
      </p:sp>
      <p:pic>
        <p:nvPicPr>
          <p:cNvPr id="24580" name="Picture 5" descr="C:\Dokumente und Einstellungen\user\Eigene Dateien\A GNV Sparte Hafermühlen\Hafer Fotos und Rezepte\Broschüre\Hafer_Fotos_Presse(13x18cm)\Hafer Die Alleskörner sexy_13x18_300dpi.jpg"/>
          <p:cNvPicPr>
            <a:picLocks noChangeAspect="1" noChangeArrowheads="1"/>
          </p:cNvPicPr>
          <p:nvPr/>
        </p:nvPicPr>
        <p:blipFill>
          <a:blip r:embed="rId3" cstate="email"/>
          <a:srcRect/>
          <a:stretch>
            <a:fillRect/>
          </a:stretch>
        </p:blipFill>
        <p:spPr bwMode="auto">
          <a:xfrm>
            <a:off x="4714875" y="3500438"/>
            <a:ext cx="3954463" cy="2500312"/>
          </a:xfrm>
          <a:prstGeom prst="rect">
            <a:avLst/>
          </a:prstGeom>
          <a:noFill/>
          <a:ln w="9525">
            <a:noFill/>
            <a:miter lim="800000"/>
            <a:headEnd/>
            <a:tailEnd/>
          </a:ln>
        </p:spPr>
      </p:pic>
      <p:sp>
        <p:nvSpPr>
          <p:cNvPr id="6" name="Inhaltsplatzhalter 2"/>
          <p:cNvSpPr txBox="1">
            <a:spLocks/>
          </p:cNvSpPr>
          <p:nvPr/>
        </p:nvSpPr>
        <p:spPr bwMode="auto">
          <a:xfrm>
            <a:off x="388938" y="2500313"/>
            <a:ext cx="8215312" cy="428625"/>
          </a:xfrm>
          <a:prstGeom prst="rect">
            <a:avLst/>
          </a:prstGeom>
          <a:noFill/>
          <a:ln w="9525">
            <a:noFill/>
            <a:miter lim="800000"/>
            <a:headEnd/>
            <a:tailEnd/>
          </a:ln>
        </p:spPr>
        <p:txBody>
          <a:bodyPr/>
          <a:lstStyle/>
          <a:p>
            <a:pPr marL="342900" indent="-342900">
              <a:spcBef>
                <a:spcPct val="20000"/>
              </a:spcBef>
              <a:buClr>
                <a:srgbClr val="A32730"/>
              </a:buClr>
              <a:buFont typeface="Wingdings" pitchFamily="2" charset="2"/>
              <a:buChar char="§"/>
              <a:defRPr/>
            </a:pPr>
            <a:r>
              <a:rPr lang="de-DE" sz="1700" dirty="0">
                <a:latin typeface="+mn-lt"/>
              </a:rPr>
              <a:t>„Viel hilft viel“ – aus vielen Kohlenhydrate kann viel Serotonin gebildet werden!</a:t>
            </a:r>
          </a:p>
        </p:txBody>
      </p:sp>
      <p:sp>
        <p:nvSpPr>
          <p:cNvPr id="7" name="Abgerundetes Rechteck 6"/>
          <p:cNvSpPr/>
          <p:nvPr/>
        </p:nvSpPr>
        <p:spPr>
          <a:xfrm>
            <a:off x="285750" y="1628775"/>
            <a:ext cx="1643063"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Komplexe Kohlenhydrate in Glucose aufgespalten</a:t>
            </a:r>
          </a:p>
        </p:txBody>
      </p:sp>
      <p:sp>
        <p:nvSpPr>
          <p:cNvPr id="8" name="Abgerundetes Rechteck 7"/>
          <p:cNvSpPr/>
          <p:nvPr/>
        </p:nvSpPr>
        <p:spPr>
          <a:xfrm>
            <a:off x="2143125" y="1628775"/>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Blutzuckerspiegel steigt langsam</a:t>
            </a:r>
          </a:p>
        </p:txBody>
      </p:sp>
      <p:sp>
        <p:nvSpPr>
          <p:cNvPr id="9" name="Abgerundetes Rechteck 8"/>
          <p:cNvSpPr/>
          <p:nvPr/>
        </p:nvSpPr>
        <p:spPr>
          <a:xfrm>
            <a:off x="3786188" y="1628775"/>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Insulin wird ausgeschüttet</a:t>
            </a:r>
          </a:p>
        </p:txBody>
      </p:sp>
      <p:sp>
        <p:nvSpPr>
          <p:cNvPr id="10" name="Abgerundetes Rechteck 9"/>
          <p:cNvSpPr/>
          <p:nvPr/>
        </p:nvSpPr>
        <p:spPr>
          <a:xfrm>
            <a:off x="5429250" y="1628775"/>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err="1">
                <a:solidFill>
                  <a:schemeClr val="tx1">
                    <a:lumMod val="75000"/>
                    <a:lumOff val="25000"/>
                  </a:schemeClr>
                </a:solidFill>
              </a:rPr>
              <a:t>Tryptophan</a:t>
            </a:r>
            <a:r>
              <a:rPr lang="de-DE" sz="1200" b="1" dirty="0">
                <a:solidFill>
                  <a:schemeClr val="tx1">
                    <a:lumMod val="75000"/>
                    <a:lumOff val="25000"/>
                  </a:schemeClr>
                </a:solidFill>
              </a:rPr>
              <a:t> gelangt ins Gehirn</a:t>
            </a:r>
          </a:p>
        </p:txBody>
      </p:sp>
      <p:sp>
        <p:nvSpPr>
          <p:cNvPr id="11" name="Pfeil nach rechts 10"/>
          <p:cNvSpPr/>
          <p:nvPr/>
        </p:nvSpPr>
        <p:spPr>
          <a:xfrm>
            <a:off x="1857375" y="1843088"/>
            <a:ext cx="357188"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Pfeil nach rechts 11"/>
          <p:cNvSpPr/>
          <p:nvPr/>
        </p:nvSpPr>
        <p:spPr>
          <a:xfrm>
            <a:off x="3500438" y="1843088"/>
            <a:ext cx="357187"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Pfeil nach rechts 12"/>
          <p:cNvSpPr/>
          <p:nvPr/>
        </p:nvSpPr>
        <p:spPr>
          <a:xfrm>
            <a:off x="5143500" y="1843088"/>
            <a:ext cx="357188"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Abgerundetes Rechteck 13"/>
          <p:cNvSpPr/>
          <p:nvPr/>
        </p:nvSpPr>
        <p:spPr>
          <a:xfrm>
            <a:off x="7072313" y="1628775"/>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Serotonin wird gebildet</a:t>
            </a:r>
          </a:p>
        </p:txBody>
      </p:sp>
      <p:sp>
        <p:nvSpPr>
          <p:cNvPr id="15" name="Pfeil nach rechts 14"/>
          <p:cNvSpPr/>
          <p:nvPr/>
        </p:nvSpPr>
        <p:spPr>
          <a:xfrm>
            <a:off x="6786563" y="1843088"/>
            <a:ext cx="357187"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Fußzeilenplatzhalter 15"/>
          <p:cNvSpPr>
            <a:spLocks noGrp="1"/>
          </p:cNvSpPr>
          <p:nvPr>
            <p:ph type="ftr" sz="quarter" idx="10"/>
          </p:nvPr>
        </p:nvSpPr>
        <p:spPr/>
        <p:txBody>
          <a:bodyPr/>
          <a:lstStyle/>
          <a:p>
            <a:pPr>
              <a:defRPr/>
            </a:pPr>
            <a:r>
              <a:rPr lang="de-DE"/>
              <a:t>© Hafer Die Alleskörner,VDGS e.V.</a:t>
            </a:r>
          </a:p>
        </p:txBody>
      </p:sp>
      <p:sp>
        <p:nvSpPr>
          <p:cNvPr id="18" name="Rechteck 17"/>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Glücklich: Von Kohlenhydraten zu Serotonin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nhaltsplatzhalter 2"/>
          <p:cNvSpPr>
            <a:spLocks noGrp="1"/>
          </p:cNvSpPr>
          <p:nvPr>
            <p:ph idx="1"/>
          </p:nvPr>
        </p:nvSpPr>
        <p:spPr>
          <a:xfrm>
            <a:off x="214313" y="1125538"/>
            <a:ext cx="7021512" cy="701675"/>
          </a:xfrm>
        </p:spPr>
        <p:txBody>
          <a:bodyPr/>
          <a:lstStyle/>
          <a:p>
            <a:pPr eaLnBrk="1" hangingPunct="1">
              <a:buClr>
                <a:srgbClr val="A32730"/>
              </a:buClr>
              <a:buFont typeface="Wingdings" pitchFamily="2" charset="2"/>
              <a:buChar char="§"/>
            </a:pPr>
            <a:r>
              <a:rPr lang="de-DE" sz="1700" smtClean="0"/>
              <a:t>Natürliche Nahrungsbestandteile, die im Darm des Menschen nicht verwertet werden können, die jedoch wichtige Funktionen haben!</a:t>
            </a:r>
          </a:p>
          <a:p>
            <a:pPr eaLnBrk="1" hangingPunct="1">
              <a:buClr>
                <a:srgbClr val="A32730"/>
              </a:buClr>
              <a:buFont typeface="Wingdings" pitchFamily="2" charset="2"/>
              <a:buChar char="§"/>
            </a:pPr>
            <a:endParaRPr lang="de-DE" sz="1700" smtClean="0"/>
          </a:p>
        </p:txBody>
      </p:sp>
      <p:sp>
        <p:nvSpPr>
          <p:cNvPr id="4" name="Foliennummernplatzhalter 3"/>
          <p:cNvSpPr>
            <a:spLocks noGrp="1"/>
          </p:cNvSpPr>
          <p:nvPr>
            <p:ph type="sldNum" sz="quarter" idx="11"/>
          </p:nvPr>
        </p:nvSpPr>
        <p:spPr/>
        <p:txBody>
          <a:bodyPr/>
          <a:lstStyle/>
          <a:p>
            <a:pPr>
              <a:defRPr/>
            </a:pPr>
            <a:fld id="{3C747141-3FDA-4FD4-8149-3F5F12787FA7}" type="slidenum">
              <a:rPr lang="de-DE" smtClean="0"/>
              <a:pPr>
                <a:defRPr/>
              </a:pPr>
              <a:t>62</a:t>
            </a:fld>
            <a:endParaRPr lang="de-DE" dirty="0"/>
          </a:p>
        </p:txBody>
      </p:sp>
      <p:sp>
        <p:nvSpPr>
          <p:cNvPr id="6" name="Textfeld 5"/>
          <p:cNvSpPr txBox="1"/>
          <p:nvPr/>
        </p:nvSpPr>
        <p:spPr>
          <a:xfrm>
            <a:off x="250825" y="2266950"/>
            <a:ext cx="4681538" cy="2746375"/>
          </a:xfrm>
          <a:prstGeom prst="rect">
            <a:avLst/>
          </a:prstGeom>
          <a:noFill/>
        </p:spPr>
        <p:txBody>
          <a:bodyPr>
            <a:spAutoFit/>
          </a:bodyPr>
          <a:lstStyle/>
          <a:p>
            <a:pPr>
              <a:spcAft>
                <a:spcPts val="300"/>
              </a:spcAft>
              <a:defRPr/>
            </a:pPr>
            <a:r>
              <a:rPr lang="de-DE" sz="1700" b="1" dirty="0">
                <a:solidFill>
                  <a:srgbClr val="A32730"/>
                </a:solidFill>
                <a:latin typeface="+mn-lt"/>
              </a:rPr>
              <a:t>Wasserlösliche</a:t>
            </a:r>
            <a:r>
              <a:rPr lang="de-DE" sz="1700" dirty="0">
                <a:solidFill>
                  <a:srgbClr val="A32730"/>
                </a:solidFill>
                <a:latin typeface="+mn-lt"/>
              </a:rPr>
              <a:t> Ballaststoffe</a:t>
            </a:r>
            <a:endParaRPr lang="de-DE" sz="1700" dirty="0">
              <a:latin typeface="+mn-lt"/>
            </a:endParaRPr>
          </a:p>
          <a:p>
            <a:pPr marL="342900" indent="-342900">
              <a:buClr>
                <a:srgbClr val="A32730"/>
              </a:buClr>
              <a:buFont typeface="Wingdings" pitchFamily="2" charset="2"/>
              <a:buChar char="ð"/>
              <a:defRPr/>
            </a:pPr>
            <a:r>
              <a:rPr lang="de-DE" sz="1700" dirty="0">
                <a:latin typeface="+mn-lt"/>
              </a:rPr>
              <a:t>Quellstoffe</a:t>
            </a:r>
          </a:p>
          <a:p>
            <a:pPr marL="342900" indent="-342900">
              <a:buClr>
                <a:srgbClr val="A32730"/>
              </a:buClr>
              <a:buFont typeface="Wingdings" pitchFamily="2" charset="2"/>
              <a:buChar char="ð"/>
              <a:defRPr/>
            </a:pPr>
            <a:r>
              <a:rPr lang="de-DE" sz="1700" dirty="0">
                <a:latin typeface="+mn-lt"/>
              </a:rPr>
              <a:t>bilden Schutzschicht auf Schleimhaut des Verdauungstrakts</a:t>
            </a:r>
          </a:p>
          <a:p>
            <a:pPr marL="342900" indent="-342900">
              <a:buClr>
                <a:srgbClr val="A32730"/>
              </a:buClr>
              <a:buFont typeface="Wingdings" pitchFamily="2" charset="2"/>
              <a:buChar char="ð"/>
              <a:defRPr/>
            </a:pPr>
            <a:r>
              <a:rPr lang="de-DE" sz="1700" dirty="0">
                <a:latin typeface="+mn-lt"/>
                <a:sym typeface="Wingdings" pitchFamily="2" charset="2"/>
              </a:rPr>
              <a:t>langsamer Anstieg des Blutzuckerspiegels und geringere Insulinausschüttung</a:t>
            </a:r>
          </a:p>
          <a:p>
            <a:pPr marL="342900" indent="-342900">
              <a:buClr>
                <a:srgbClr val="A32730"/>
              </a:buClr>
              <a:buFont typeface="Wingdings" pitchFamily="2" charset="2"/>
              <a:buChar char="ð"/>
              <a:defRPr/>
            </a:pPr>
            <a:r>
              <a:rPr lang="de-DE" sz="1700" dirty="0">
                <a:latin typeface="+mn-lt"/>
                <a:sym typeface="Wingdings" pitchFamily="2" charset="2"/>
              </a:rPr>
              <a:t>Senkung eines erhöhten Cholesterinspiegels im Blut</a:t>
            </a:r>
            <a:endParaRPr lang="de-DE" sz="1700" dirty="0">
              <a:latin typeface="+mn-lt"/>
            </a:endParaRPr>
          </a:p>
          <a:p>
            <a:pPr marL="342900" indent="-342900">
              <a:buClr>
                <a:srgbClr val="A32730"/>
              </a:buClr>
              <a:buFont typeface="Wingdings" pitchFamily="2" charset="2"/>
              <a:buChar char="ð"/>
              <a:defRPr/>
            </a:pPr>
            <a:r>
              <a:rPr lang="de-DE" sz="1700" dirty="0">
                <a:latin typeface="+mn-lt"/>
              </a:rPr>
              <a:t>Aufrechterhaltung eines normalen Cholesterinspiegels</a:t>
            </a:r>
          </a:p>
        </p:txBody>
      </p:sp>
      <p:sp>
        <p:nvSpPr>
          <p:cNvPr id="7" name="Textfeld 6"/>
          <p:cNvSpPr txBox="1"/>
          <p:nvPr/>
        </p:nvSpPr>
        <p:spPr>
          <a:xfrm>
            <a:off x="5292725" y="2266950"/>
            <a:ext cx="3240088" cy="1962150"/>
          </a:xfrm>
          <a:prstGeom prst="rect">
            <a:avLst/>
          </a:prstGeom>
          <a:noFill/>
        </p:spPr>
        <p:txBody>
          <a:bodyPr>
            <a:spAutoFit/>
          </a:bodyPr>
          <a:lstStyle/>
          <a:p>
            <a:pPr>
              <a:spcAft>
                <a:spcPts val="300"/>
              </a:spcAft>
              <a:defRPr/>
            </a:pPr>
            <a:r>
              <a:rPr lang="de-DE" sz="1700" b="1" dirty="0">
                <a:solidFill>
                  <a:srgbClr val="A32730"/>
                </a:solidFill>
                <a:latin typeface="+mn-lt"/>
              </a:rPr>
              <a:t>Wasserunlösliche</a:t>
            </a:r>
            <a:r>
              <a:rPr lang="de-DE" sz="1700" dirty="0">
                <a:solidFill>
                  <a:srgbClr val="A32730"/>
                </a:solidFill>
                <a:latin typeface="+mn-lt"/>
              </a:rPr>
              <a:t> Ballaststoffe</a:t>
            </a:r>
          </a:p>
          <a:p>
            <a:pPr marL="342900" indent="-342900">
              <a:buClr>
                <a:srgbClr val="A32730"/>
              </a:buClr>
              <a:buFont typeface="Wingdings" pitchFamily="2" charset="2"/>
              <a:buChar char="ð"/>
              <a:defRPr/>
            </a:pPr>
            <a:r>
              <a:rPr lang="de-DE" sz="1700" dirty="0">
                <a:latin typeface="+mn-lt"/>
              </a:rPr>
              <a:t>Füllstoffe</a:t>
            </a:r>
          </a:p>
          <a:p>
            <a:pPr marL="342900" indent="-342900">
              <a:buClr>
                <a:srgbClr val="A32730"/>
              </a:buClr>
              <a:buFont typeface="Wingdings" pitchFamily="2" charset="2"/>
              <a:buChar char="ð"/>
              <a:defRPr/>
            </a:pPr>
            <a:r>
              <a:rPr lang="de-DE" sz="1700" dirty="0">
                <a:latin typeface="+mn-lt"/>
              </a:rPr>
              <a:t>erhöhen das Stuhlvolumen</a:t>
            </a:r>
          </a:p>
          <a:p>
            <a:pPr marL="342900" indent="-342900">
              <a:buClr>
                <a:srgbClr val="A32730"/>
              </a:buClr>
              <a:buFont typeface="Wingdings" pitchFamily="2" charset="2"/>
              <a:buChar char="ð"/>
              <a:defRPr/>
            </a:pPr>
            <a:r>
              <a:rPr lang="de-DE" sz="1700" dirty="0">
                <a:latin typeface="+mn-lt"/>
              </a:rPr>
              <a:t>Aktivierung der Darmbewegung </a:t>
            </a:r>
          </a:p>
          <a:p>
            <a:pPr marL="342900" indent="-342900">
              <a:buClr>
                <a:srgbClr val="A32730"/>
              </a:buClr>
              <a:buFont typeface="Wingdings" pitchFamily="2" charset="2"/>
              <a:buChar char="ð"/>
              <a:defRPr/>
            </a:pPr>
            <a:r>
              <a:rPr lang="de-DE" sz="1700" dirty="0">
                <a:latin typeface="+mn-lt"/>
              </a:rPr>
              <a:t>Anregung der Verdauung</a:t>
            </a:r>
          </a:p>
          <a:p>
            <a:pPr>
              <a:defRPr/>
            </a:pPr>
            <a:endParaRPr lang="de-DE" sz="1700" dirty="0"/>
          </a:p>
        </p:txBody>
      </p:sp>
      <p:cxnSp>
        <p:nvCxnSpPr>
          <p:cNvPr id="9" name="Gerade Verbindung 8"/>
          <p:cNvCxnSpPr/>
          <p:nvPr/>
        </p:nvCxnSpPr>
        <p:spPr>
          <a:xfrm rot="10800000" flipV="1">
            <a:off x="2700338" y="1700213"/>
            <a:ext cx="1585912" cy="350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4356100" y="1700213"/>
            <a:ext cx="1584325" cy="350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5608" name="Picture 10" descr="C:\Dokumente und Einstellungen\user\Eigene Dateien\A GNV Sparte Hafermühlen\Hafer Fotos und Rezepte\für Pressefotos\SM_Haferflocken auf Holzlöffel.jpg"/>
          <p:cNvPicPr>
            <a:picLocks noChangeAspect="1" noChangeArrowheads="1"/>
          </p:cNvPicPr>
          <p:nvPr/>
        </p:nvPicPr>
        <p:blipFill>
          <a:blip r:embed="rId3" cstate="email"/>
          <a:srcRect/>
          <a:stretch>
            <a:fillRect/>
          </a:stretch>
        </p:blipFill>
        <p:spPr bwMode="auto">
          <a:xfrm>
            <a:off x="6804025" y="1052513"/>
            <a:ext cx="2125663" cy="1112837"/>
          </a:xfrm>
          <a:prstGeom prst="rect">
            <a:avLst/>
          </a:prstGeom>
          <a:noFill/>
          <a:ln w="9525">
            <a:noFill/>
            <a:miter lim="800000"/>
            <a:headEnd/>
            <a:tailEnd/>
          </a:ln>
        </p:spPr>
      </p:pic>
      <p:sp>
        <p:nvSpPr>
          <p:cNvPr id="10" name="Fußzeilenplatzhalter 9"/>
          <p:cNvSpPr>
            <a:spLocks noGrp="1"/>
          </p:cNvSpPr>
          <p:nvPr>
            <p:ph type="ftr" sz="quarter" idx="10"/>
          </p:nvPr>
        </p:nvSpPr>
        <p:spPr>
          <a:xfrm>
            <a:off x="250825" y="6519863"/>
            <a:ext cx="5591175" cy="365125"/>
          </a:xfrm>
        </p:spPr>
        <p:txBody>
          <a:bodyPr/>
          <a:lstStyle/>
          <a:p>
            <a:pPr>
              <a:defRPr/>
            </a:pPr>
            <a:r>
              <a:rPr lang="de-DE"/>
              <a:t>© Hafer Die Alleskörner,VDGS e.V.</a:t>
            </a:r>
          </a:p>
        </p:txBody>
      </p:sp>
      <p:sp>
        <p:nvSpPr>
          <p:cNvPr id="13" name="Rechteck 12"/>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Gesund: Ballaststoffe</a:t>
            </a:r>
          </a:p>
        </p:txBody>
      </p:sp>
      <p:sp>
        <p:nvSpPr>
          <p:cNvPr id="14" name="Abgerundetes Rechteck 13"/>
          <p:cNvSpPr/>
          <p:nvPr/>
        </p:nvSpPr>
        <p:spPr>
          <a:xfrm>
            <a:off x="4775200" y="472440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Gehalt in 100 g Flocken</a:t>
            </a:r>
          </a:p>
          <a:p>
            <a:pPr algn="ctr">
              <a:defRPr/>
            </a:pPr>
            <a:r>
              <a:rPr lang="de-DE" sz="1200" b="1" dirty="0">
                <a:solidFill>
                  <a:schemeClr val="tx1">
                    <a:lumMod val="75000"/>
                    <a:lumOff val="25000"/>
                  </a:schemeClr>
                </a:solidFill>
              </a:rPr>
              <a:t>Referenzmenge für die Tageszufuhr</a:t>
            </a:r>
          </a:p>
        </p:txBody>
      </p:sp>
      <p:sp>
        <p:nvSpPr>
          <p:cNvPr id="15" name="Abgerundetes Rechteck 14"/>
          <p:cNvSpPr/>
          <p:nvPr/>
        </p:nvSpPr>
        <p:spPr>
          <a:xfrm>
            <a:off x="4787900" y="53784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10,0 g</a:t>
            </a:r>
          </a:p>
          <a:p>
            <a:pPr algn="ctr">
              <a:defRPr/>
            </a:pPr>
            <a:r>
              <a:rPr lang="de-DE" sz="1400" b="1" dirty="0">
                <a:solidFill>
                  <a:schemeClr val="tx1">
                    <a:lumMod val="75000"/>
                    <a:lumOff val="25000"/>
                  </a:schemeClr>
                </a:solidFill>
              </a:rPr>
              <a:t>30 g</a:t>
            </a:r>
          </a:p>
        </p:txBody>
      </p:sp>
      <p:sp>
        <p:nvSpPr>
          <p:cNvPr id="16" name="Abgerundetes Rechteck 15"/>
          <p:cNvSpPr/>
          <p:nvPr/>
        </p:nvSpPr>
        <p:spPr>
          <a:xfrm>
            <a:off x="6588125" y="4724400"/>
            <a:ext cx="2376488" cy="5762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Die 40 g-Portion Haferflocken deckt die Referenzmenge für die tägl. Zufuhr zu x %:</a:t>
            </a:r>
          </a:p>
        </p:txBody>
      </p:sp>
      <p:sp>
        <p:nvSpPr>
          <p:cNvPr id="17" name="Abgerundetes Rechteck 16"/>
          <p:cNvSpPr/>
          <p:nvPr/>
        </p:nvSpPr>
        <p:spPr>
          <a:xfrm>
            <a:off x="6588125" y="53736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13,3 %</a:t>
            </a:r>
          </a:p>
        </p:txBody>
      </p:sp>
      <p:sp>
        <p:nvSpPr>
          <p:cNvPr id="18" name="Abgerundetes Rechteck 17"/>
          <p:cNvSpPr/>
          <p:nvPr/>
        </p:nvSpPr>
        <p:spPr>
          <a:xfrm>
            <a:off x="4787900" y="60261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4,5 g</a:t>
            </a:r>
          </a:p>
          <a:p>
            <a:pPr algn="ctr">
              <a:defRPr/>
            </a:pPr>
            <a:r>
              <a:rPr lang="de-DE" sz="1400" b="1" dirty="0">
                <a:solidFill>
                  <a:schemeClr val="tx1">
                    <a:lumMod val="75000"/>
                    <a:lumOff val="25000"/>
                  </a:schemeClr>
                </a:solidFill>
              </a:rPr>
              <a:t>3,0 g</a:t>
            </a:r>
          </a:p>
        </p:txBody>
      </p:sp>
      <p:sp>
        <p:nvSpPr>
          <p:cNvPr id="19" name="Abgerundetes Rechteck 18"/>
          <p:cNvSpPr/>
          <p:nvPr/>
        </p:nvSpPr>
        <p:spPr>
          <a:xfrm>
            <a:off x="6588125" y="60213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60,0 %</a:t>
            </a:r>
          </a:p>
        </p:txBody>
      </p:sp>
      <p:sp>
        <p:nvSpPr>
          <p:cNvPr id="20" name="Abgerundetes Rechteck 19"/>
          <p:cNvSpPr/>
          <p:nvPr/>
        </p:nvSpPr>
        <p:spPr>
          <a:xfrm>
            <a:off x="3287713" y="53784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Ballaststoffe</a:t>
            </a:r>
          </a:p>
        </p:txBody>
      </p:sp>
      <p:sp>
        <p:nvSpPr>
          <p:cNvPr id="21" name="Abgerundetes Rechteck 20"/>
          <p:cNvSpPr/>
          <p:nvPr/>
        </p:nvSpPr>
        <p:spPr>
          <a:xfrm>
            <a:off x="3276600" y="60261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davon </a:t>
            </a:r>
          </a:p>
          <a:p>
            <a:pPr algn="ctr">
              <a:defRPr/>
            </a:pPr>
            <a:r>
              <a:rPr lang="de-DE" sz="1200" b="1" dirty="0">
                <a:solidFill>
                  <a:schemeClr val="tx1">
                    <a:lumMod val="75000"/>
                    <a:lumOff val="25000"/>
                  </a:schemeClr>
                </a:solidFill>
              </a:rPr>
              <a:t>Hafer-Beta-</a:t>
            </a:r>
            <a:r>
              <a:rPr lang="de-DE" sz="1200" b="1" dirty="0" err="1">
                <a:solidFill>
                  <a:schemeClr val="tx1">
                    <a:lumMod val="75000"/>
                    <a:lumOff val="25000"/>
                  </a:schemeClr>
                </a:solidFill>
              </a:rPr>
              <a:t>Glucan</a:t>
            </a:r>
            <a:endParaRPr lang="de-DE" sz="1200" b="1" dirty="0">
              <a:solidFill>
                <a:schemeClr val="tx1">
                  <a:lumMod val="75000"/>
                  <a:lumOff val="25000"/>
                </a:schemeClr>
              </a:solidFill>
            </a:endParaRPr>
          </a:p>
        </p:txBody>
      </p:sp>
      <p:sp>
        <p:nvSpPr>
          <p:cNvPr id="25" name="Abgerundetes Rechteck 24"/>
          <p:cNvSpPr/>
          <p:nvPr/>
        </p:nvSpPr>
        <p:spPr>
          <a:xfrm>
            <a:off x="1331913" y="5229225"/>
            <a:ext cx="1860550" cy="571500"/>
          </a:xfrm>
          <a:prstGeom prst="roundRect">
            <a:avLst/>
          </a:prstGeom>
          <a:solidFill>
            <a:schemeClr val="accent2"/>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bg1"/>
                </a:solidFill>
              </a:rPr>
              <a:t>4,9 g lösliche BST</a:t>
            </a:r>
          </a:p>
          <a:p>
            <a:pPr algn="ctr">
              <a:defRPr/>
            </a:pPr>
            <a:r>
              <a:rPr lang="de-DE" sz="1400" b="1" dirty="0">
                <a:solidFill>
                  <a:schemeClr val="bg1"/>
                </a:solidFill>
              </a:rPr>
              <a:t>5,1 g unlösliche BST</a:t>
            </a:r>
          </a:p>
        </p:txBody>
      </p:sp>
      <p:cxnSp>
        <p:nvCxnSpPr>
          <p:cNvPr id="26" name="Gerade Verbindung 25"/>
          <p:cNvCxnSpPr/>
          <p:nvPr/>
        </p:nvCxnSpPr>
        <p:spPr>
          <a:xfrm flipH="1">
            <a:off x="1187450" y="5805488"/>
            <a:ext cx="3313113" cy="0"/>
          </a:xfrm>
          <a:prstGeom prst="line">
            <a:avLst/>
          </a:prstGeom>
          <a:ln w="38100">
            <a:solidFill>
              <a:srgbClr val="A32730"/>
            </a:solidFill>
          </a:ln>
        </p:spPr>
        <p:style>
          <a:lnRef idx="1">
            <a:schemeClr val="accent1"/>
          </a:lnRef>
          <a:fillRef idx="0">
            <a:schemeClr val="accent1"/>
          </a:fillRef>
          <a:effectRef idx="0">
            <a:schemeClr val="accent1"/>
          </a:effectRef>
          <a:fontRef idx="minor">
            <a:schemeClr val="tx1"/>
          </a:fontRef>
        </p:style>
      </p:cxnSp>
      <p:sp>
        <p:nvSpPr>
          <p:cNvPr id="22" name="Abgerundete rechteckige Legende 21"/>
          <p:cNvSpPr/>
          <p:nvPr/>
        </p:nvSpPr>
        <p:spPr>
          <a:xfrm>
            <a:off x="2339975" y="6524625"/>
            <a:ext cx="863600" cy="288925"/>
          </a:xfrm>
          <a:prstGeom prst="wedgeRoundRectCallout">
            <a:avLst>
              <a:gd name="adj1" fmla="val 64043"/>
              <a:gd name="adj2" fmla="val -81505"/>
              <a:gd name="adj3" fmla="val 16667"/>
            </a:avLst>
          </a:prstGeom>
          <a:no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dirty="0">
                <a:solidFill>
                  <a:schemeClr val="tx1">
                    <a:lumMod val="50000"/>
                    <a:lumOff val="50000"/>
                  </a:schemeClr>
                </a:solidFill>
              </a:rPr>
              <a:t>s. S. </a:t>
            </a:r>
            <a:r>
              <a:rPr lang="de-DE" sz="1400" dirty="0" smtClean="0">
                <a:solidFill>
                  <a:schemeClr val="tx1">
                    <a:lumMod val="50000"/>
                    <a:lumOff val="50000"/>
                  </a:schemeClr>
                </a:solidFill>
              </a:rPr>
              <a:t>28</a:t>
            </a:r>
            <a:endParaRPr lang="de-DE"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79388" y="1125538"/>
            <a:ext cx="7343775" cy="5453062"/>
          </a:xfrm>
          <a:prstGeom prst="rect">
            <a:avLst/>
          </a:prstGeom>
          <a:noFill/>
        </p:spPr>
        <p:txBody>
          <a:bodyPr>
            <a:spAutoFit/>
          </a:bodyPr>
          <a:lstStyle/>
          <a:p>
            <a:pPr marL="342900" indent="-342900">
              <a:spcBef>
                <a:spcPts val="480"/>
              </a:spcBef>
              <a:buClr>
                <a:srgbClr val="A32730"/>
              </a:buClr>
              <a:buFont typeface="Wingdings" pitchFamily="2" charset="2"/>
              <a:buChar char="§"/>
              <a:defRPr/>
            </a:pPr>
            <a:r>
              <a:rPr lang="de-DE" sz="1700" dirty="0">
                <a:latin typeface="+mn-lt"/>
                <a:sym typeface="Wingdings" pitchFamily="2" charset="2"/>
              </a:rPr>
              <a:t>Getreidespezifischer löslicher Ballaststoff</a:t>
            </a:r>
          </a:p>
          <a:p>
            <a:pPr marL="342900" indent="-342900">
              <a:spcBef>
                <a:spcPts val="480"/>
              </a:spcBef>
              <a:buClr>
                <a:srgbClr val="A32730"/>
              </a:buClr>
              <a:buFont typeface="Wingdings" pitchFamily="2" charset="2"/>
              <a:buChar char="§"/>
              <a:defRPr/>
            </a:pPr>
            <a:r>
              <a:rPr lang="de-DE" sz="2000" b="1" dirty="0">
                <a:solidFill>
                  <a:srgbClr val="A32730"/>
                </a:solidFill>
                <a:latin typeface="+mn-lt"/>
                <a:sym typeface="Wingdings" pitchFamily="2" charset="2"/>
              </a:rPr>
              <a:t>Kommt in dieser spezifischen Struktur nur in Hafer vor</a:t>
            </a:r>
          </a:p>
          <a:p>
            <a:pPr marL="342900" indent="-342900">
              <a:spcBef>
                <a:spcPts val="480"/>
              </a:spcBef>
              <a:buClr>
                <a:srgbClr val="A32730"/>
              </a:buClr>
              <a:buFont typeface="Wingdings" pitchFamily="2" charset="2"/>
              <a:buChar char="§"/>
              <a:defRPr/>
            </a:pPr>
            <a:endParaRPr lang="de-DE" sz="1700" dirty="0">
              <a:latin typeface="+mn-lt"/>
              <a:sym typeface="Wingdings" pitchFamily="2" charset="2"/>
            </a:endParaRPr>
          </a:p>
          <a:p>
            <a:pPr marL="342900" indent="-342900">
              <a:spcBef>
                <a:spcPts val="480"/>
              </a:spcBef>
              <a:buClr>
                <a:srgbClr val="A32730"/>
              </a:buClr>
              <a:buFont typeface="Wingdings" pitchFamily="2" charset="2"/>
              <a:buChar char="§"/>
              <a:defRPr/>
            </a:pPr>
            <a:r>
              <a:rPr lang="de-DE" sz="2000" b="1" dirty="0">
                <a:solidFill>
                  <a:srgbClr val="A32730"/>
                </a:solidFill>
                <a:latin typeface="+mn-lt"/>
                <a:sym typeface="Wingdings" pitchFamily="2" charset="2"/>
              </a:rPr>
              <a:t>Bewirkt einen weniger starken Anstieg des Blutzuckerspiegels </a:t>
            </a:r>
            <a:r>
              <a:rPr lang="de-DE" sz="1700" dirty="0">
                <a:latin typeface="+mn-lt"/>
                <a:sym typeface="Wingdings" pitchFamily="2" charset="2"/>
              </a:rPr>
              <a:t>nach der Mahlzeit und unterstützt dadurch langfristig die Insulinsensitivität</a:t>
            </a:r>
          </a:p>
          <a:p>
            <a:pPr marL="800100" lvl="1" indent="-342900">
              <a:spcBef>
                <a:spcPts val="480"/>
              </a:spcBef>
              <a:buClr>
                <a:srgbClr val="A32730"/>
              </a:buClr>
              <a:buFont typeface="Wingdings" pitchFamily="2" charset="2"/>
              <a:buChar char="§"/>
              <a:defRPr/>
            </a:pPr>
            <a:r>
              <a:rPr lang="de-DE" sz="1700" b="1" dirty="0" err="1">
                <a:solidFill>
                  <a:srgbClr val="A32730"/>
                </a:solidFill>
                <a:latin typeface="+mn-lt"/>
                <a:sym typeface="Wingdings" pitchFamily="2" charset="2"/>
              </a:rPr>
              <a:t>Health</a:t>
            </a:r>
            <a:r>
              <a:rPr lang="de-DE" sz="1700" b="1" dirty="0">
                <a:solidFill>
                  <a:srgbClr val="A32730"/>
                </a:solidFill>
                <a:latin typeface="+mn-lt"/>
                <a:sym typeface="Wingdings" pitchFamily="2" charset="2"/>
              </a:rPr>
              <a:t> Claim zugelassen!</a:t>
            </a:r>
          </a:p>
          <a:p>
            <a:pPr marL="800100" lvl="1" indent="-342900">
              <a:spcBef>
                <a:spcPts val="480"/>
              </a:spcBef>
              <a:buClr>
                <a:srgbClr val="A32730"/>
              </a:buClr>
              <a:buFont typeface="Wingdings" pitchFamily="2" charset="2"/>
              <a:buChar char="§"/>
              <a:defRPr/>
            </a:pPr>
            <a:r>
              <a:rPr lang="de-DE" sz="1700" dirty="0">
                <a:latin typeface="+mn-lt"/>
                <a:sym typeface="Wingdings" pitchFamily="2" charset="2"/>
              </a:rPr>
              <a:t>Bedingung: Lebensmittel enthält mindestens 4 Gramm Beta-</a:t>
            </a:r>
            <a:r>
              <a:rPr lang="de-DE" sz="1700" dirty="0" err="1">
                <a:latin typeface="+mn-lt"/>
                <a:sym typeface="Wingdings" pitchFamily="2" charset="2"/>
              </a:rPr>
              <a:t>Glucan</a:t>
            </a:r>
            <a:r>
              <a:rPr lang="de-DE" sz="1700" dirty="0">
                <a:latin typeface="+mn-lt"/>
                <a:sym typeface="Wingdings" pitchFamily="2" charset="2"/>
              </a:rPr>
              <a:t> aus Hafer je 30 Gramm verfügbare Kohlenhydrate in einer angegebenen Portion  von einem Haferkleie-Erzeugnis erfüllt</a:t>
            </a:r>
          </a:p>
          <a:p>
            <a:pPr marL="342900" indent="-342900">
              <a:spcBef>
                <a:spcPts val="480"/>
              </a:spcBef>
              <a:buClr>
                <a:srgbClr val="A32730"/>
              </a:buClr>
              <a:buFont typeface="Wingdings" pitchFamily="2" charset="2"/>
              <a:buChar char="§"/>
              <a:defRPr/>
            </a:pPr>
            <a:r>
              <a:rPr lang="de-DE" sz="2000" b="1" dirty="0">
                <a:solidFill>
                  <a:srgbClr val="A32730"/>
                </a:solidFill>
                <a:latin typeface="+mn-lt"/>
                <a:sym typeface="Wingdings" pitchFamily="2" charset="2"/>
              </a:rPr>
              <a:t>Bewirkt aktiv die Senkung eines erhöhten Cholesterinspiegels </a:t>
            </a:r>
            <a:r>
              <a:rPr lang="de-DE" sz="1700" dirty="0">
                <a:latin typeface="+mn-lt"/>
                <a:sym typeface="Wingdings" pitchFamily="2" charset="2"/>
              </a:rPr>
              <a:t>sowie die </a:t>
            </a:r>
            <a:r>
              <a:rPr lang="de-DE" sz="1700" dirty="0">
                <a:latin typeface="+mn-lt"/>
              </a:rPr>
              <a:t>Aufrechterhaltung eines normalen Cholesterinspiegels</a:t>
            </a:r>
          </a:p>
          <a:p>
            <a:pPr marL="800100" lvl="1" indent="-342900">
              <a:spcBef>
                <a:spcPts val="480"/>
              </a:spcBef>
              <a:buClr>
                <a:srgbClr val="A32730"/>
              </a:buClr>
              <a:buFont typeface="Wingdings" pitchFamily="2" charset="2"/>
              <a:buChar char="§"/>
              <a:defRPr/>
            </a:pPr>
            <a:r>
              <a:rPr lang="de-DE" sz="1700" b="1" dirty="0" err="1">
                <a:solidFill>
                  <a:srgbClr val="A32730"/>
                </a:solidFill>
                <a:latin typeface="+mn-lt"/>
                <a:sym typeface="Wingdings" pitchFamily="2" charset="2"/>
              </a:rPr>
              <a:t>Health Claims zugelassen!</a:t>
            </a:r>
          </a:p>
          <a:p>
            <a:pPr marL="800100" lvl="1" indent="-342900">
              <a:spcBef>
                <a:spcPts val="480"/>
              </a:spcBef>
              <a:buClr>
                <a:srgbClr val="A32730"/>
              </a:buClr>
              <a:buFont typeface="Wingdings" pitchFamily="2" charset="2"/>
              <a:buChar char="§"/>
              <a:defRPr/>
            </a:pPr>
            <a:r>
              <a:rPr lang="de-DE" sz="1700" dirty="0">
                <a:latin typeface="+mn-lt"/>
                <a:sym typeface="Wingdings" pitchFamily="2" charset="2"/>
              </a:rPr>
              <a:t>Bedingung: Lebensmittel enthält pro Portion mindestens 1 Gramm Hafer-Beta-</a:t>
            </a:r>
            <a:r>
              <a:rPr lang="de-DE" sz="1700" dirty="0" err="1">
                <a:latin typeface="+mn-lt"/>
                <a:sym typeface="Wingdings" pitchFamily="2" charset="2"/>
              </a:rPr>
              <a:t>Glucan</a:t>
            </a:r>
            <a:r>
              <a:rPr lang="de-DE" sz="1700" dirty="0">
                <a:latin typeface="+mn-lt"/>
                <a:sym typeface="Wingdings" pitchFamily="2" charset="2"/>
              </a:rPr>
              <a:t> + Hinweis darauf, dass für die positive Wirkung täglich 3 Gramm Hafer-Beta-</a:t>
            </a:r>
            <a:r>
              <a:rPr lang="de-DE" sz="1700" dirty="0" err="1">
                <a:latin typeface="+mn-lt"/>
                <a:sym typeface="Wingdings" pitchFamily="2" charset="2"/>
              </a:rPr>
              <a:t>Glucan</a:t>
            </a:r>
            <a:r>
              <a:rPr lang="de-DE" sz="1700" dirty="0">
                <a:latin typeface="+mn-lt"/>
                <a:sym typeface="Wingdings" pitchFamily="2" charset="2"/>
              </a:rPr>
              <a:t> aufgenommen werden müssen. </a:t>
            </a:r>
            <a:br>
              <a:rPr lang="de-DE" sz="1700" dirty="0">
                <a:latin typeface="+mn-lt"/>
                <a:sym typeface="Wingdings" pitchFamily="2" charset="2"/>
              </a:rPr>
            </a:br>
            <a:r>
              <a:rPr lang="de-DE" sz="1700" dirty="0">
                <a:latin typeface="+mn-lt"/>
                <a:sym typeface="Wingdings" pitchFamily="2" charset="2"/>
              </a:rPr>
              <a:t> </a:t>
            </a:r>
            <a:r>
              <a:rPr lang="de-DE" sz="1700" b="1" dirty="0">
                <a:solidFill>
                  <a:srgbClr val="A32730"/>
                </a:solidFill>
                <a:latin typeface="+mn-lt"/>
                <a:sym typeface="Wingdings" pitchFamily="2" charset="2"/>
              </a:rPr>
              <a:t>3 g sind durch traditionelle Hafererzeugnisse zu erreichen, die im Supermarkt erhältlich sind und in die Mahlzeiten integriert werden! Keine Pulverextrakte oder Nahrungsergänzungsmittel notwendig!</a:t>
            </a:r>
          </a:p>
        </p:txBody>
      </p:sp>
      <p:sp>
        <p:nvSpPr>
          <p:cNvPr id="10" name="Fußzeilenplatzhalter 9"/>
          <p:cNvSpPr>
            <a:spLocks noGrp="1"/>
          </p:cNvSpPr>
          <p:nvPr>
            <p:ph type="ftr" sz="quarter" idx="10"/>
          </p:nvPr>
        </p:nvSpPr>
        <p:spPr>
          <a:xfrm>
            <a:off x="250825" y="6519863"/>
            <a:ext cx="5591175" cy="365125"/>
          </a:xfrm>
        </p:spPr>
        <p:txBody>
          <a:bodyPr/>
          <a:lstStyle/>
          <a:p>
            <a:pPr>
              <a:defRPr/>
            </a:pPr>
            <a:r>
              <a:rPr lang="de-DE"/>
              <a:t>© Hafer Die Alleskörner,VDGS e.V.</a:t>
            </a:r>
          </a:p>
        </p:txBody>
      </p:sp>
      <p:sp>
        <p:nvSpPr>
          <p:cNvPr id="13" name="Rechteck 12"/>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Spezial: Hafer-Beta-</a:t>
            </a:r>
            <a:r>
              <a:rPr lang="de-DE"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Glucan</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Foliennummernplatzhalter 4"/>
          <p:cNvSpPr>
            <a:spLocks noGrp="1"/>
          </p:cNvSpPr>
          <p:nvPr>
            <p:ph type="sldNum" sz="quarter" idx="11"/>
          </p:nvPr>
        </p:nvSpPr>
        <p:spPr/>
        <p:txBody>
          <a:bodyPr/>
          <a:lstStyle/>
          <a:p>
            <a:pPr>
              <a:defRPr/>
            </a:pPr>
            <a:fld id="{E3FF056F-21DD-4DFB-9E0B-16D7E87A404C}" type="slidenum">
              <a:rPr lang="de-DE" smtClean="0"/>
              <a:pPr>
                <a:defRPr/>
              </a:pPr>
              <a:t>63</a:t>
            </a:fld>
            <a:endParaRPr lang="de-DE"/>
          </a:p>
        </p:txBody>
      </p:sp>
      <p:pic>
        <p:nvPicPr>
          <p:cNvPr id="26630" name="Picture 6" descr="D:\Eigene Dateien\A GNV Sparte Hafermühlen\Hafer Fotos und Rezepte\Fotolia\Fotolia Fotos 2015\gekauft quartal 1\Fotolia_30185640_L_© Viktorija.jpg"/>
          <p:cNvPicPr>
            <a:picLocks noChangeAspect="1" noChangeArrowheads="1"/>
          </p:cNvPicPr>
          <p:nvPr/>
        </p:nvPicPr>
        <p:blipFill>
          <a:blip r:embed="rId3" cstate="email"/>
          <a:srcRect/>
          <a:stretch>
            <a:fillRect/>
          </a:stretch>
        </p:blipFill>
        <p:spPr bwMode="auto">
          <a:xfrm>
            <a:off x="7380288" y="1052513"/>
            <a:ext cx="1566862" cy="2089150"/>
          </a:xfrm>
          <a:prstGeom prst="rect">
            <a:avLst/>
          </a:prstGeom>
          <a:noFill/>
          <a:ln w="9525">
            <a:noFill/>
            <a:miter lim="800000"/>
            <a:headEnd/>
            <a:tailEnd/>
          </a:ln>
        </p:spPr>
      </p:pic>
      <p:sp>
        <p:nvSpPr>
          <p:cNvPr id="7" name="Rechteck 6"/>
          <p:cNvSpPr/>
          <p:nvPr/>
        </p:nvSpPr>
        <p:spPr>
          <a:xfrm>
            <a:off x="7451725" y="4581525"/>
            <a:ext cx="1584325" cy="1871663"/>
          </a:xfrm>
          <a:prstGeom prst="rect">
            <a:avLst/>
          </a:prstGeom>
          <a:solidFill>
            <a:srgbClr val="A32730"/>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t>1 Portion von </a:t>
            </a:r>
            <a:br>
              <a:rPr lang="de-DE" sz="1600" b="1" dirty="0"/>
            </a:br>
            <a:r>
              <a:rPr lang="de-DE" sz="1600" b="1" dirty="0"/>
              <a:t>40 g Haferflocken enthält:</a:t>
            </a:r>
          </a:p>
          <a:p>
            <a:pPr algn="ctr">
              <a:defRPr/>
            </a:pPr>
            <a:endParaRPr lang="de-DE" sz="1600" b="1" dirty="0"/>
          </a:p>
          <a:p>
            <a:pPr algn="ctr">
              <a:defRPr/>
            </a:pPr>
            <a:r>
              <a:rPr lang="de-DE" sz="1600" b="1" dirty="0"/>
              <a:t>1,8 g Beta-</a:t>
            </a:r>
            <a:r>
              <a:rPr lang="de-DE" sz="1600" b="1" dirty="0" err="1"/>
              <a:t>Glucan</a:t>
            </a:r>
            <a:endParaRPr lang="de-DE" sz="15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2"/>
          <p:cNvSpPr>
            <a:spLocks noGrp="1"/>
          </p:cNvSpPr>
          <p:nvPr>
            <p:ph idx="1"/>
          </p:nvPr>
        </p:nvSpPr>
        <p:spPr>
          <a:xfrm>
            <a:off x="395288" y="1125538"/>
            <a:ext cx="6043612" cy="3311525"/>
          </a:xfrm>
        </p:spPr>
        <p:txBody>
          <a:bodyPr/>
          <a:lstStyle/>
          <a:p>
            <a:pPr eaLnBrk="1" hangingPunct="1">
              <a:buClr>
                <a:srgbClr val="A32730"/>
              </a:buClr>
              <a:buFont typeface="Wingdings" pitchFamily="2" charset="2"/>
              <a:buChar char="§"/>
            </a:pPr>
            <a:r>
              <a:rPr lang="de-DE" sz="1700" smtClean="0"/>
              <a:t>Lebenswichtiger Grundstoff.</a:t>
            </a:r>
          </a:p>
          <a:p>
            <a:pPr eaLnBrk="1" hangingPunct="1">
              <a:buClr>
                <a:srgbClr val="A32730"/>
              </a:buClr>
              <a:buFont typeface="Wingdings" pitchFamily="2" charset="2"/>
              <a:buChar char="§"/>
            </a:pPr>
            <a:r>
              <a:rPr lang="de-DE" sz="1700" smtClean="0"/>
              <a:t>Wichtig für Stoffwechsel, Aufbau von Gewebe und Muskeln, Produktion von Enzymen und Hormonen.</a:t>
            </a:r>
          </a:p>
          <a:p>
            <a:pPr eaLnBrk="1" hangingPunct="1">
              <a:buClr>
                <a:srgbClr val="A32730"/>
              </a:buClr>
              <a:buFont typeface="Wingdings" pitchFamily="2" charset="2"/>
              <a:buChar char="§"/>
            </a:pPr>
            <a:endParaRPr lang="de-DE" sz="1700" smtClean="0"/>
          </a:p>
          <a:p>
            <a:pPr eaLnBrk="1" hangingPunct="1">
              <a:buClr>
                <a:srgbClr val="A32730"/>
              </a:buClr>
              <a:buFont typeface="Wingdings" pitchFamily="2" charset="2"/>
              <a:buChar char="§"/>
            </a:pPr>
            <a:r>
              <a:rPr lang="de-DE" sz="2000" b="1" smtClean="0">
                <a:solidFill>
                  <a:srgbClr val="A32730"/>
                </a:solidFill>
              </a:rPr>
              <a:t>Eiweiß im Hafer hat eine hohe biologische Wertigkeit  (60)</a:t>
            </a:r>
            <a:r>
              <a:rPr lang="de-DE" sz="1700" smtClean="0"/>
              <a:t/>
            </a:r>
            <a:br>
              <a:rPr lang="de-DE" sz="1700" smtClean="0"/>
            </a:br>
            <a:r>
              <a:rPr lang="de-DE" sz="1700" smtClean="0"/>
              <a:t>= Das Hafer-Eiweiß kann effektiv zur Bildung von körpereigenem Eiweiß verwertet werden.</a:t>
            </a:r>
          </a:p>
          <a:p>
            <a:pPr eaLnBrk="1" hangingPunct="1">
              <a:buClr>
                <a:srgbClr val="A32730"/>
              </a:buClr>
              <a:buFont typeface="Wingdings" pitchFamily="2" charset="2"/>
              <a:buChar char="§"/>
            </a:pPr>
            <a:endParaRPr lang="de-DE" sz="1700" smtClean="0"/>
          </a:p>
          <a:p>
            <a:pPr eaLnBrk="1" hangingPunct="1">
              <a:buClr>
                <a:srgbClr val="A32730"/>
              </a:buClr>
              <a:buFont typeface="Wingdings" pitchFamily="2" charset="2"/>
              <a:buChar char="§"/>
            </a:pPr>
            <a:r>
              <a:rPr lang="de-DE" sz="1700" smtClean="0"/>
              <a:t>In Kombination mit dem tierischen Eiweiß aus Milch und Milchprodukten wird das hafereigene Eiweiß sinnvoll ergänzt.</a:t>
            </a:r>
          </a:p>
          <a:p>
            <a:pPr eaLnBrk="1" hangingPunct="1">
              <a:buClr>
                <a:srgbClr val="A32730"/>
              </a:buClr>
              <a:buFont typeface="Wingdings" pitchFamily="2" charset="2"/>
              <a:buChar char="§"/>
            </a:pPr>
            <a:endParaRPr lang="de-DE" sz="1700" smtClean="0"/>
          </a:p>
        </p:txBody>
      </p:sp>
      <p:sp>
        <p:nvSpPr>
          <p:cNvPr id="4" name="Foliennummernplatzhalter 3"/>
          <p:cNvSpPr>
            <a:spLocks noGrp="1"/>
          </p:cNvSpPr>
          <p:nvPr>
            <p:ph type="sldNum" sz="quarter" idx="11"/>
          </p:nvPr>
        </p:nvSpPr>
        <p:spPr/>
        <p:txBody>
          <a:bodyPr/>
          <a:lstStyle/>
          <a:p>
            <a:pPr>
              <a:defRPr/>
            </a:pPr>
            <a:fld id="{959683B7-B4A0-430E-A500-8F493173ABF3}" type="slidenum">
              <a:rPr lang="de-DE" smtClean="0"/>
              <a:pPr>
                <a:defRPr/>
              </a:pPr>
              <a:t>64</a:t>
            </a:fld>
            <a:endParaRPr lang="de-DE"/>
          </a:p>
        </p:txBody>
      </p:sp>
      <p:pic>
        <p:nvPicPr>
          <p:cNvPr id="27652" name="Picture 5" descr="C:\Dokumente und Einstellungen\user\Eigene Dateien\A GNV Sparte Hafermühlen\Hafer Fotos und Rezepte\Fotolia Mood Fotos\Fotolia_Müsli mit Äpfeln im Hintergrund.jpg"/>
          <p:cNvPicPr>
            <a:picLocks noChangeAspect="1" noChangeArrowheads="1"/>
          </p:cNvPicPr>
          <p:nvPr/>
        </p:nvPicPr>
        <p:blipFill>
          <a:blip r:embed="rId3" cstate="email"/>
          <a:srcRect/>
          <a:stretch>
            <a:fillRect/>
          </a:stretch>
        </p:blipFill>
        <p:spPr bwMode="auto">
          <a:xfrm>
            <a:off x="6804025" y="1181100"/>
            <a:ext cx="2066925" cy="3111500"/>
          </a:xfrm>
          <a:prstGeom prst="rect">
            <a:avLst/>
          </a:prstGeom>
          <a:noFill/>
          <a:ln w="9525">
            <a:noFill/>
            <a:miter lim="800000"/>
            <a:headEnd/>
            <a:tailEnd/>
          </a:ln>
        </p:spPr>
      </p:pic>
      <p:sp>
        <p:nvSpPr>
          <p:cNvPr id="6" name="Fußzeilenplatzhalter 5"/>
          <p:cNvSpPr>
            <a:spLocks noGrp="1"/>
          </p:cNvSpPr>
          <p:nvPr>
            <p:ph type="ftr" sz="quarter" idx="10"/>
          </p:nvPr>
        </p:nvSpPr>
        <p:spPr/>
        <p:txBody>
          <a:bodyPr/>
          <a:lstStyle/>
          <a:p>
            <a:pPr>
              <a:defRPr/>
            </a:pPr>
            <a:r>
              <a:rPr lang="de-DE"/>
              <a:t>© Hafer Die Alleskörner,VDGS e.V.</a:t>
            </a:r>
          </a:p>
        </p:txBody>
      </p:sp>
      <p:sp>
        <p:nvSpPr>
          <p:cNvPr id="7" name="Abgerundetes Rechteck 6"/>
          <p:cNvSpPr/>
          <p:nvPr/>
        </p:nvSpPr>
        <p:spPr>
          <a:xfrm>
            <a:off x="4775200" y="472440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Gehalt in 100 g Flocken</a:t>
            </a:r>
          </a:p>
          <a:p>
            <a:pPr algn="ctr">
              <a:defRPr/>
            </a:pPr>
            <a:r>
              <a:rPr lang="de-DE" sz="1200" b="1" dirty="0">
                <a:solidFill>
                  <a:schemeClr val="tx1">
                    <a:lumMod val="75000"/>
                    <a:lumOff val="25000"/>
                  </a:schemeClr>
                </a:solidFill>
              </a:rPr>
              <a:t>Referenzmenge für die Tageszufuhr</a:t>
            </a:r>
          </a:p>
        </p:txBody>
      </p:sp>
      <p:sp>
        <p:nvSpPr>
          <p:cNvPr id="8" name="Abgerundetes Rechteck 7"/>
          <p:cNvSpPr/>
          <p:nvPr/>
        </p:nvSpPr>
        <p:spPr>
          <a:xfrm>
            <a:off x="4787900" y="53784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13,5 g</a:t>
            </a:r>
          </a:p>
          <a:p>
            <a:pPr algn="ctr">
              <a:defRPr/>
            </a:pPr>
            <a:r>
              <a:rPr lang="de-DE" sz="1400" b="1" dirty="0">
                <a:solidFill>
                  <a:schemeClr val="tx1">
                    <a:lumMod val="75000"/>
                    <a:lumOff val="25000"/>
                  </a:schemeClr>
                </a:solidFill>
              </a:rPr>
              <a:t>50 g</a:t>
            </a:r>
          </a:p>
        </p:txBody>
      </p:sp>
      <p:sp>
        <p:nvSpPr>
          <p:cNvPr id="9" name="Abgerundetes Rechteck 8"/>
          <p:cNvSpPr/>
          <p:nvPr/>
        </p:nvSpPr>
        <p:spPr>
          <a:xfrm>
            <a:off x="6588125" y="4724400"/>
            <a:ext cx="2376488" cy="5762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Die 40 g-Portion Haferflocken deckt die Referenzmenge für die tägl. Zufuhr zu x %:</a:t>
            </a:r>
          </a:p>
        </p:txBody>
      </p:sp>
      <p:sp>
        <p:nvSpPr>
          <p:cNvPr id="10" name="Abgerundetes Rechteck 9"/>
          <p:cNvSpPr/>
          <p:nvPr/>
        </p:nvSpPr>
        <p:spPr>
          <a:xfrm>
            <a:off x="6588125" y="53736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10,8 %</a:t>
            </a:r>
          </a:p>
        </p:txBody>
      </p:sp>
      <p:sp>
        <p:nvSpPr>
          <p:cNvPr id="11" name="Abgerundetes Rechteck 10"/>
          <p:cNvSpPr/>
          <p:nvPr/>
        </p:nvSpPr>
        <p:spPr>
          <a:xfrm>
            <a:off x="4787900" y="60261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tx1">
                    <a:lumMod val="75000"/>
                    <a:lumOff val="25000"/>
                  </a:schemeClr>
                </a:solidFill>
              </a:rPr>
              <a:t>48 % vom Gesamt-Eiweißanteil</a:t>
            </a:r>
          </a:p>
        </p:txBody>
      </p:sp>
      <p:sp>
        <p:nvSpPr>
          <p:cNvPr id="12" name="Abgerundetes Rechteck 11"/>
          <p:cNvSpPr/>
          <p:nvPr/>
        </p:nvSpPr>
        <p:spPr>
          <a:xfrm>
            <a:off x="6588125" y="60213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k. A.</a:t>
            </a:r>
          </a:p>
        </p:txBody>
      </p:sp>
      <p:sp>
        <p:nvSpPr>
          <p:cNvPr id="13" name="Abgerundetes Rechteck 12"/>
          <p:cNvSpPr/>
          <p:nvPr/>
        </p:nvSpPr>
        <p:spPr>
          <a:xfrm>
            <a:off x="3287713" y="53784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Eiweiß</a:t>
            </a:r>
          </a:p>
        </p:txBody>
      </p:sp>
      <p:sp>
        <p:nvSpPr>
          <p:cNvPr id="14" name="Abgerundetes Rechteck 13"/>
          <p:cNvSpPr/>
          <p:nvPr/>
        </p:nvSpPr>
        <p:spPr>
          <a:xfrm>
            <a:off x="3276600" y="60261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Essentielle Aminosäuren</a:t>
            </a:r>
          </a:p>
        </p:txBody>
      </p:sp>
      <p:sp>
        <p:nvSpPr>
          <p:cNvPr id="16" name="Rechteck 15"/>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Stark: Eiweiß</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nhaltsplatzhalter 2"/>
          <p:cNvSpPr>
            <a:spLocks noGrp="1"/>
          </p:cNvSpPr>
          <p:nvPr>
            <p:ph idx="1"/>
          </p:nvPr>
        </p:nvSpPr>
        <p:spPr>
          <a:xfrm>
            <a:off x="107950" y="1052513"/>
            <a:ext cx="7129463" cy="4321175"/>
          </a:xfrm>
        </p:spPr>
        <p:txBody>
          <a:bodyPr/>
          <a:lstStyle/>
          <a:p>
            <a:pPr marL="457200" indent="-457200" eaLnBrk="1" hangingPunct="1">
              <a:buClr>
                <a:srgbClr val="A32730"/>
              </a:buClr>
              <a:buFont typeface="Wingdings" pitchFamily="2" charset="2"/>
              <a:buChar char="§"/>
            </a:pPr>
            <a:r>
              <a:rPr lang="de-DE" sz="1700" dirty="0" smtClean="0"/>
              <a:t>Der Körper braucht Fettstoffe:</a:t>
            </a:r>
          </a:p>
          <a:p>
            <a:pPr marL="857250" lvl="1" indent="-457200" eaLnBrk="1" hangingPunct="1">
              <a:buClr>
                <a:srgbClr val="A32730"/>
              </a:buClr>
              <a:buFont typeface="Wingdings" pitchFamily="2" charset="2"/>
              <a:buChar char="§"/>
            </a:pPr>
            <a:r>
              <a:rPr lang="de-DE" sz="1700" dirty="0" smtClean="0"/>
              <a:t>Energiespeicher und Wärmeisolierung</a:t>
            </a:r>
          </a:p>
          <a:p>
            <a:pPr marL="857250" lvl="1" indent="-457200" eaLnBrk="1" hangingPunct="1">
              <a:buClr>
                <a:srgbClr val="A32730"/>
              </a:buClr>
              <a:buFont typeface="Wingdings" pitchFamily="2" charset="2"/>
              <a:buChar char="§"/>
            </a:pPr>
            <a:r>
              <a:rPr lang="de-DE" sz="1700" dirty="0" smtClean="0"/>
              <a:t>Aufnahme fettlöslicher Vitamine (A, D, E, K)</a:t>
            </a:r>
          </a:p>
          <a:p>
            <a:pPr marL="857250" lvl="1" indent="-457200" eaLnBrk="1" hangingPunct="1">
              <a:buClr>
                <a:srgbClr val="A32730"/>
              </a:buClr>
              <a:buFont typeface="Wingdings" pitchFamily="2" charset="2"/>
              <a:buChar char="§"/>
            </a:pPr>
            <a:r>
              <a:rPr lang="de-DE" sz="1700" dirty="0" smtClean="0"/>
              <a:t>Einlagerung von Lipiden in der Zellmembran für Zellwachstum </a:t>
            </a:r>
            <a:br>
              <a:rPr lang="de-DE" sz="1700" dirty="0" smtClean="0"/>
            </a:br>
            <a:r>
              <a:rPr lang="de-DE" sz="1700" dirty="0" smtClean="0"/>
              <a:t>und Hautelastizität</a:t>
            </a:r>
          </a:p>
          <a:p>
            <a:pPr marL="457200" indent="-457200" eaLnBrk="1" hangingPunct="1">
              <a:buClr>
                <a:srgbClr val="A32730"/>
              </a:buClr>
              <a:buFont typeface="Wingdings" pitchFamily="2" charset="2"/>
              <a:buChar char="§"/>
            </a:pPr>
            <a:r>
              <a:rPr lang="de-DE" sz="1700" dirty="0" smtClean="0"/>
              <a:t>Hafer ist relativ reich an Fett. Die Fettsäuren im Hafer sind hochwertig.</a:t>
            </a:r>
          </a:p>
          <a:p>
            <a:pPr marL="457200" indent="-457200" eaLnBrk="1" hangingPunct="1">
              <a:buClr>
                <a:srgbClr val="A32730"/>
              </a:buClr>
              <a:buFont typeface="Wingdings" pitchFamily="2" charset="2"/>
              <a:buChar char="§"/>
            </a:pPr>
            <a:r>
              <a:rPr lang="de-DE" sz="2000" b="1" dirty="0" smtClean="0">
                <a:solidFill>
                  <a:srgbClr val="A32730"/>
                </a:solidFill>
              </a:rPr>
              <a:t>Der Fettanteil des Hafers besteht zu mehr als Dreiviertel aus wertvollen ungesättigten Fettsäuren!</a:t>
            </a:r>
          </a:p>
          <a:p>
            <a:pPr marL="857250" lvl="1" indent="-457200" eaLnBrk="1" hangingPunct="1">
              <a:buClr>
                <a:srgbClr val="A32730"/>
              </a:buClr>
              <a:buFont typeface="Wingdings" pitchFamily="2" charset="2"/>
              <a:buChar char="§"/>
            </a:pPr>
            <a:r>
              <a:rPr lang="de-DE" sz="1700" dirty="0" smtClean="0"/>
              <a:t>Ölsäure und Linolsäure  wirken regulierend auf  Cholesterin- </a:t>
            </a:r>
            <a:br>
              <a:rPr lang="de-DE" sz="1700" dirty="0" smtClean="0"/>
            </a:br>
            <a:r>
              <a:rPr lang="de-DE" sz="1700" dirty="0" smtClean="0"/>
              <a:t>und Blutfettspiegel.</a:t>
            </a:r>
          </a:p>
          <a:p>
            <a:pPr marL="857250" lvl="1" indent="-457200" eaLnBrk="1" hangingPunct="1">
              <a:buClr>
                <a:srgbClr val="A32730"/>
              </a:buClr>
              <a:buFont typeface="Wingdings" pitchFamily="2" charset="2"/>
              <a:buChar char="§"/>
            </a:pPr>
            <a:r>
              <a:rPr lang="de-DE" sz="1700" dirty="0" smtClean="0"/>
              <a:t>Linolsäure begünstigt den Aufbau von Zellmembranen, kann Hautreizungen und Lichtschädigungen der Haut entgegenwirken. Sie wird daher auch in Kosmetika eingesetzt.</a:t>
            </a:r>
          </a:p>
          <a:p>
            <a:pPr marL="857250" lvl="1" indent="-457200" eaLnBrk="1" hangingPunct="1">
              <a:buClr>
                <a:srgbClr val="A32730"/>
              </a:buClr>
              <a:buFont typeface="Wingdings" pitchFamily="2" charset="2"/>
              <a:buChar char="§"/>
            </a:pPr>
            <a:endParaRPr lang="de-DE" sz="1700" dirty="0" smtClean="0"/>
          </a:p>
        </p:txBody>
      </p:sp>
      <p:sp>
        <p:nvSpPr>
          <p:cNvPr id="4" name="Foliennummernplatzhalter 3"/>
          <p:cNvSpPr>
            <a:spLocks noGrp="1"/>
          </p:cNvSpPr>
          <p:nvPr>
            <p:ph type="sldNum" sz="quarter" idx="11"/>
          </p:nvPr>
        </p:nvSpPr>
        <p:spPr/>
        <p:txBody>
          <a:bodyPr/>
          <a:lstStyle/>
          <a:p>
            <a:pPr>
              <a:defRPr/>
            </a:pPr>
            <a:fld id="{0ED977C6-D76E-4D3A-A6C7-A4E1D70733A2}" type="slidenum">
              <a:rPr lang="de-DE" smtClean="0"/>
              <a:pPr>
                <a:defRPr/>
              </a:pPr>
              <a:t>65</a:t>
            </a:fld>
            <a:endParaRPr lang="de-DE"/>
          </a:p>
        </p:txBody>
      </p:sp>
      <p:sp>
        <p:nvSpPr>
          <p:cNvPr id="11" name="Fußzeilenplatzhalter 10"/>
          <p:cNvSpPr>
            <a:spLocks noGrp="1"/>
          </p:cNvSpPr>
          <p:nvPr>
            <p:ph type="ftr" sz="quarter" idx="10"/>
          </p:nvPr>
        </p:nvSpPr>
        <p:spPr/>
        <p:txBody>
          <a:bodyPr/>
          <a:lstStyle/>
          <a:p>
            <a:pPr>
              <a:defRPr/>
            </a:pPr>
            <a:r>
              <a:rPr lang="de-DE"/>
              <a:t>© Hafer Die Alleskörner,VDGS e.V.</a:t>
            </a:r>
          </a:p>
        </p:txBody>
      </p:sp>
      <p:sp>
        <p:nvSpPr>
          <p:cNvPr id="14" name="Rechteck 13"/>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Sexy: Fettsäuren 	</a:t>
            </a: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(und andere Nährstoffe)</a:t>
            </a:r>
          </a:p>
        </p:txBody>
      </p:sp>
      <p:sp>
        <p:nvSpPr>
          <p:cNvPr id="12" name="Abgerundetes Rechteck 11"/>
          <p:cNvSpPr/>
          <p:nvPr/>
        </p:nvSpPr>
        <p:spPr>
          <a:xfrm>
            <a:off x="4775200" y="472440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Gehalt in 100 g Flocken</a:t>
            </a:r>
          </a:p>
          <a:p>
            <a:pPr algn="ctr">
              <a:defRPr/>
            </a:pPr>
            <a:r>
              <a:rPr lang="de-DE" sz="1200" b="1" dirty="0">
                <a:solidFill>
                  <a:schemeClr val="tx1">
                    <a:lumMod val="75000"/>
                    <a:lumOff val="25000"/>
                  </a:schemeClr>
                </a:solidFill>
              </a:rPr>
              <a:t>Referenzmenge für die Tageszufuhr</a:t>
            </a:r>
          </a:p>
        </p:txBody>
      </p:sp>
      <p:sp>
        <p:nvSpPr>
          <p:cNvPr id="13" name="Abgerundetes Rechteck 12"/>
          <p:cNvSpPr/>
          <p:nvPr/>
        </p:nvSpPr>
        <p:spPr>
          <a:xfrm>
            <a:off x="4787900" y="5378450"/>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u="sng" dirty="0">
                <a:solidFill>
                  <a:schemeClr val="tx1">
                    <a:lumMod val="75000"/>
                    <a:lumOff val="25000"/>
                  </a:schemeClr>
                </a:solidFill>
              </a:rPr>
              <a:t>7,0 g</a:t>
            </a:r>
          </a:p>
          <a:p>
            <a:pPr algn="ctr">
              <a:defRPr/>
            </a:pPr>
            <a:r>
              <a:rPr lang="de-DE" sz="1400" b="1" dirty="0">
                <a:solidFill>
                  <a:schemeClr val="tx1">
                    <a:lumMod val="75000"/>
                    <a:lumOff val="25000"/>
                  </a:schemeClr>
                </a:solidFill>
              </a:rPr>
              <a:t>max. 70 g</a:t>
            </a:r>
          </a:p>
        </p:txBody>
      </p:sp>
      <p:sp>
        <p:nvSpPr>
          <p:cNvPr id="15" name="Abgerundetes Rechteck 14"/>
          <p:cNvSpPr/>
          <p:nvPr/>
        </p:nvSpPr>
        <p:spPr>
          <a:xfrm>
            <a:off x="6588125" y="4724400"/>
            <a:ext cx="2376488" cy="5762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Die 40 g-Portion Haferflocken deckt die Referenzmenge für die tägl. Zufuhr zu x %:</a:t>
            </a:r>
          </a:p>
        </p:txBody>
      </p:sp>
      <p:sp>
        <p:nvSpPr>
          <p:cNvPr id="16" name="Abgerundetes Rechteck 15"/>
          <p:cNvSpPr/>
          <p:nvPr/>
        </p:nvSpPr>
        <p:spPr>
          <a:xfrm>
            <a:off x="6588125" y="5373688"/>
            <a:ext cx="2376488"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b="1" dirty="0">
                <a:solidFill>
                  <a:schemeClr val="tx1">
                    <a:lumMod val="75000"/>
                    <a:lumOff val="25000"/>
                  </a:schemeClr>
                </a:solidFill>
              </a:rPr>
              <a:t>4,0 %</a:t>
            </a:r>
          </a:p>
        </p:txBody>
      </p:sp>
      <p:sp>
        <p:nvSpPr>
          <p:cNvPr id="17" name="Abgerundetes Rechteck 16"/>
          <p:cNvSpPr/>
          <p:nvPr/>
        </p:nvSpPr>
        <p:spPr>
          <a:xfrm>
            <a:off x="4787900" y="6026150"/>
            <a:ext cx="1714500" cy="3603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5,3 g</a:t>
            </a:r>
          </a:p>
          <a:p>
            <a:pPr algn="ctr">
              <a:defRPr/>
            </a:pPr>
            <a:r>
              <a:rPr lang="de-DE" sz="1200" b="1" dirty="0">
                <a:solidFill>
                  <a:schemeClr val="tx1">
                    <a:lumMod val="75000"/>
                    <a:lumOff val="25000"/>
                  </a:schemeClr>
                </a:solidFill>
              </a:rPr>
              <a:t>k. A.</a:t>
            </a:r>
          </a:p>
        </p:txBody>
      </p:sp>
      <p:sp>
        <p:nvSpPr>
          <p:cNvPr id="18" name="Abgerundetes Rechteck 17"/>
          <p:cNvSpPr/>
          <p:nvPr/>
        </p:nvSpPr>
        <p:spPr>
          <a:xfrm>
            <a:off x="6588125" y="6021388"/>
            <a:ext cx="2376488" cy="360362"/>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tx1">
                    <a:lumMod val="75000"/>
                    <a:lumOff val="25000"/>
                  </a:schemeClr>
                </a:solidFill>
              </a:rPr>
              <a:t>k. A.</a:t>
            </a:r>
          </a:p>
        </p:txBody>
      </p:sp>
      <p:sp>
        <p:nvSpPr>
          <p:cNvPr id="19" name="Abgerundetes Rechteck 18"/>
          <p:cNvSpPr/>
          <p:nvPr/>
        </p:nvSpPr>
        <p:spPr>
          <a:xfrm>
            <a:off x="3287713" y="5378450"/>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Fett</a:t>
            </a:r>
          </a:p>
        </p:txBody>
      </p:sp>
      <p:sp>
        <p:nvSpPr>
          <p:cNvPr id="20" name="Abgerundetes Rechteck 19"/>
          <p:cNvSpPr/>
          <p:nvPr/>
        </p:nvSpPr>
        <p:spPr>
          <a:xfrm>
            <a:off x="3276600" y="6026150"/>
            <a:ext cx="1428750" cy="3603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Ungesättigte FS</a:t>
            </a:r>
          </a:p>
        </p:txBody>
      </p:sp>
      <p:sp>
        <p:nvSpPr>
          <p:cNvPr id="21" name="Abgerundetes Rechteck 20"/>
          <p:cNvSpPr/>
          <p:nvPr/>
        </p:nvSpPr>
        <p:spPr>
          <a:xfrm>
            <a:off x="1331913" y="5732463"/>
            <a:ext cx="1860550" cy="571500"/>
          </a:xfrm>
          <a:prstGeom prst="roundRect">
            <a:avLst/>
          </a:prstGeom>
          <a:solidFill>
            <a:schemeClr val="accent2"/>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bg1"/>
                </a:solidFill>
              </a:rPr>
              <a:t>2,5 g Linolsäure</a:t>
            </a:r>
          </a:p>
          <a:p>
            <a:pPr algn="ctr">
              <a:defRPr/>
            </a:pPr>
            <a:r>
              <a:rPr lang="de-DE" sz="1400" b="1" dirty="0">
                <a:solidFill>
                  <a:schemeClr val="bg1"/>
                </a:solidFill>
              </a:rPr>
              <a:t>2,8 g Ölsäure</a:t>
            </a:r>
          </a:p>
        </p:txBody>
      </p:sp>
      <p:cxnSp>
        <p:nvCxnSpPr>
          <p:cNvPr id="25" name="Gerade Verbindung 24"/>
          <p:cNvCxnSpPr/>
          <p:nvPr/>
        </p:nvCxnSpPr>
        <p:spPr>
          <a:xfrm flipH="1">
            <a:off x="1258888" y="6308725"/>
            <a:ext cx="3313112" cy="0"/>
          </a:xfrm>
          <a:prstGeom prst="line">
            <a:avLst/>
          </a:prstGeom>
          <a:ln w="38100">
            <a:solidFill>
              <a:srgbClr val="A32730"/>
            </a:solidFill>
          </a:ln>
        </p:spPr>
        <p:style>
          <a:lnRef idx="1">
            <a:schemeClr val="accent1"/>
          </a:lnRef>
          <a:fillRef idx="0">
            <a:schemeClr val="accent1"/>
          </a:fillRef>
          <a:effectRef idx="0">
            <a:schemeClr val="accent1"/>
          </a:effectRef>
          <a:fontRef idx="minor">
            <a:schemeClr val="tx1"/>
          </a:fontRef>
        </p:style>
      </p:cxnSp>
      <p:pic>
        <p:nvPicPr>
          <p:cNvPr id="28688" name="Picture 17" descr="D:\Eigene Dateien\A GNV Sparte Hafermühlen\Hafer Fotos und Rezepte\Fotolia\Fotolia Fotos 2011\gekauft quartal 4\© Christian Jung - Fotolia.com_Haferrispe und Haferflocken.jpg"/>
          <p:cNvPicPr>
            <a:picLocks noChangeAspect="1" noChangeArrowheads="1"/>
          </p:cNvPicPr>
          <p:nvPr/>
        </p:nvPicPr>
        <p:blipFill>
          <a:blip r:embed="rId3" cstate="email"/>
          <a:srcRect/>
          <a:stretch>
            <a:fillRect/>
          </a:stretch>
        </p:blipFill>
        <p:spPr bwMode="auto">
          <a:xfrm>
            <a:off x="7092950" y="1171575"/>
            <a:ext cx="1727200" cy="2328863"/>
          </a:xfrm>
          <a:prstGeom prst="rect">
            <a:avLst/>
          </a:prstGeom>
          <a:noFill/>
          <a:ln w="9525">
            <a:noFill/>
            <a:miter lim="800000"/>
            <a:headEnd/>
            <a:tailEnd/>
          </a:ln>
        </p:spPr>
      </p:pic>
      <p:sp>
        <p:nvSpPr>
          <p:cNvPr id="22" name="Abgerundetes Rechteck 21"/>
          <p:cNvSpPr/>
          <p:nvPr/>
        </p:nvSpPr>
        <p:spPr>
          <a:xfrm>
            <a:off x="4787900" y="6453188"/>
            <a:ext cx="1714500" cy="360362"/>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u="sng" dirty="0">
                <a:solidFill>
                  <a:schemeClr val="tx1">
                    <a:lumMod val="75000"/>
                    <a:lumOff val="25000"/>
                  </a:schemeClr>
                </a:solidFill>
              </a:rPr>
              <a:t>1,2 g</a:t>
            </a:r>
          </a:p>
          <a:p>
            <a:pPr algn="ctr">
              <a:defRPr/>
            </a:pPr>
            <a:r>
              <a:rPr lang="de-DE" sz="1200" b="1" dirty="0">
                <a:solidFill>
                  <a:schemeClr val="tx1">
                    <a:lumMod val="75000"/>
                    <a:lumOff val="25000"/>
                  </a:schemeClr>
                </a:solidFill>
              </a:rPr>
              <a:t>max. 20 g</a:t>
            </a:r>
          </a:p>
        </p:txBody>
      </p:sp>
      <p:sp>
        <p:nvSpPr>
          <p:cNvPr id="23" name="Abgerundetes Rechteck 22"/>
          <p:cNvSpPr/>
          <p:nvPr/>
        </p:nvSpPr>
        <p:spPr>
          <a:xfrm>
            <a:off x="6588125" y="6448425"/>
            <a:ext cx="2376488" cy="360363"/>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tx1">
                    <a:lumMod val="75000"/>
                    <a:lumOff val="25000"/>
                  </a:schemeClr>
                </a:solidFill>
              </a:rPr>
              <a:t>2,5 %</a:t>
            </a:r>
          </a:p>
        </p:txBody>
      </p:sp>
      <p:sp>
        <p:nvSpPr>
          <p:cNvPr id="24" name="Abgerundetes Rechteck 23"/>
          <p:cNvSpPr/>
          <p:nvPr/>
        </p:nvSpPr>
        <p:spPr>
          <a:xfrm>
            <a:off x="3276600" y="6453188"/>
            <a:ext cx="1428750" cy="360362"/>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Gesättigte FS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Inhaltsplatzhalter 2"/>
          <p:cNvSpPr>
            <a:spLocks noGrp="1"/>
          </p:cNvSpPr>
          <p:nvPr>
            <p:ph idx="1"/>
          </p:nvPr>
        </p:nvSpPr>
        <p:spPr>
          <a:xfrm>
            <a:off x="323850" y="981075"/>
            <a:ext cx="6911975" cy="5072063"/>
          </a:xfrm>
        </p:spPr>
        <p:txBody>
          <a:bodyPr/>
          <a:lstStyle/>
          <a:p>
            <a:pPr eaLnBrk="1" hangingPunct="1"/>
            <a:r>
              <a:rPr lang="de-DE" sz="2000" b="1" smtClean="0">
                <a:solidFill>
                  <a:srgbClr val="A32730"/>
                </a:solidFill>
              </a:rPr>
              <a:t>Mit sexy verbindet man ein angenehmes Körpergefühl …</a:t>
            </a:r>
          </a:p>
          <a:p>
            <a:pPr lvl="2" eaLnBrk="1" hangingPunct="1"/>
            <a:r>
              <a:rPr lang="de-DE" sz="1700" smtClean="0"/>
              <a:t>gut proportionierter Körper</a:t>
            </a:r>
          </a:p>
          <a:p>
            <a:pPr lvl="2" eaLnBrk="1" hangingPunct="1"/>
            <a:r>
              <a:rPr lang="de-DE" sz="1700" smtClean="0"/>
              <a:t>glatte Haut</a:t>
            </a:r>
          </a:p>
          <a:p>
            <a:pPr lvl="2" eaLnBrk="1" hangingPunct="1"/>
            <a:r>
              <a:rPr lang="de-DE" sz="1700" smtClean="0"/>
              <a:t>glänzende Haare</a:t>
            </a:r>
          </a:p>
          <a:p>
            <a:pPr eaLnBrk="1" hangingPunct="1"/>
            <a:r>
              <a:rPr lang="de-DE" sz="2000" b="1" smtClean="0">
                <a:solidFill>
                  <a:srgbClr val="A32730"/>
                </a:solidFill>
              </a:rPr>
              <a:t>… und eine selbstbewusste positive Ausstrahlung</a:t>
            </a:r>
          </a:p>
          <a:p>
            <a:pPr eaLnBrk="1" hangingPunct="1"/>
            <a:endParaRPr lang="de-DE" sz="1700" smtClean="0"/>
          </a:p>
          <a:p>
            <a:pPr eaLnBrk="1" hangingPunct="1"/>
            <a:r>
              <a:rPr lang="de-DE" sz="1700" smtClean="0"/>
              <a:t>Daran wirken einige </a:t>
            </a:r>
            <a:r>
              <a:rPr lang="de-DE" sz="2000" b="1" smtClean="0">
                <a:solidFill>
                  <a:srgbClr val="A32730"/>
                </a:solidFill>
              </a:rPr>
              <a:t>Hafer-Nährstoffe</a:t>
            </a:r>
            <a:r>
              <a:rPr lang="de-DE" sz="1700" smtClean="0"/>
              <a:t> mit:</a:t>
            </a:r>
          </a:p>
          <a:p>
            <a:pPr eaLnBrk="1" hangingPunct="1"/>
            <a:endParaRPr lang="de-DE" sz="1700" smtClean="0"/>
          </a:p>
          <a:p>
            <a:pPr eaLnBrk="1" hangingPunct="1"/>
            <a:r>
              <a:rPr lang="de-DE" sz="2000" b="1" smtClean="0">
                <a:solidFill>
                  <a:srgbClr val="A32730"/>
                </a:solidFill>
              </a:rPr>
              <a:t>Ballaststoffe</a:t>
            </a:r>
            <a:r>
              <a:rPr lang="de-DE" sz="1700" smtClean="0"/>
              <a:t> – für längere Sättigung und kontrolliertes Essen</a:t>
            </a:r>
          </a:p>
          <a:p>
            <a:pPr lvl="1" eaLnBrk="1" hangingPunct="1"/>
            <a:r>
              <a:rPr lang="de-DE" sz="1700" smtClean="0"/>
              <a:t>Ein ausgewogenes </a:t>
            </a:r>
            <a:r>
              <a:rPr lang="de-DE" sz="1700" b="1" smtClean="0">
                <a:solidFill>
                  <a:srgbClr val="A32730"/>
                </a:solidFill>
              </a:rPr>
              <a:t>ballaststoffreiches Frühstück</a:t>
            </a:r>
            <a:r>
              <a:rPr lang="de-DE" sz="1700" smtClean="0"/>
              <a:t/>
            </a:r>
            <a:br>
              <a:rPr lang="de-DE" sz="1700" smtClean="0"/>
            </a:br>
            <a:r>
              <a:rPr lang="de-DE" sz="1700" i="1" smtClean="0"/>
              <a:t>Studien zeigen: „Frühstücker“ sind länger satt, nehmen über den Tag weniger Nahrung zu sich, sind schlanker.</a:t>
            </a:r>
          </a:p>
          <a:p>
            <a:pPr eaLnBrk="1" hangingPunct="1"/>
            <a:r>
              <a:rPr lang="de-DE" sz="2000" b="1" smtClean="0">
                <a:solidFill>
                  <a:srgbClr val="A32730"/>
                </a:solidFill>
              </a:rPr>
              <a:t>Kupfer, Mangan, Zink und die Vitamine B2 und Biotin </a:t>
            </a:r>
            <a:r>
              <a:rPr lang="de-DE" sz="1700" smtClean="0"/>
              <a:t> - stärken Haut, Haare, Nägel und Bindegewebe.</a:t>
            </a:r>
          </a:p>
          <a:p>
            <a:pPr eaLnBrk="1" hangingPunct="1"/>
            <a:r>
              <a:rPr lang="de-DE" sz="2000" b="1" smtClean="0">
                <a:solidFill>
                  <a:srgbClr val="A32730"/>
                </a:solidFill>
              </a:rPr>
              <a:t>Linolsäure</a:t>
            </a:r>
            <a:r>
              <a:rPr lang="de-DE" sz="1700" smtClean="0"/>
              <a:t> schützt die Haut.</a:t>
            </a:r>
          </a:p>
        </p:txBody>
      </p:sp>
      <p:sp>
        <p:nvSpPr>
          <p:cNvPr id="4" name="Foliennummernplatzhalter 3"/>
          <p:cNvSpPr>
            <a:spLocks noGrp="1"/>
          </p:cNvSpPr>
          <p:nvPr>
            <p:ph type="sldNum" sz="quarter" idx="11"/>
          </p:nvPr>
        </p:nvSpPr>
        <p:spPr/>
        <p:txBody>
          <a:bodyPr/>
          <a:lstStyle/>
          <a:p>
            <a:pPr>
              <a:defRPr/>
            </a:pPr>
            <a:fld id="{E50405BF-F011-4356-9885-A693C4A5D090}" type="slidenum">
              <a:rPr lang="de-DE" smtClean="0"/>
              <a:pPr>
                <a:defRPr/>
              </a:pPr>
              <a:t>66</a:t>
            </a:fld>
            <a:endParaRPr lang="de-DE"/>
          </a:p>
        </p:txBody>
      </p:sp>
      <p:sp>
        <p:nvSpPr>
          <p:cNvPr id="11" name="Fußzeilenplatzhalter 10"/>
          <p:cNvSpPr>
            <a:spLocks noGrp="1"/>
          </p:cNvSpPr>
          <p:nvPr>
            <p:ph type="ftr" sz="quarter" idx="10"/>
          </p:nvPr>
        </p:nvSpPr>
        <p:spPr/>
        <p:txBody>
          <a:bodyPr/>
          <a:lstStyle/>
          <a:p>
            <a:pPr>
              <a:defRPr/>
            </a:pPr>
            <a:r>
              <a:rPr lang="de-DE"/>
              <a:t>© Hafer Die Alleskörner,VDGS e.V.</a:t>
            </a:r>
          </a:p>
        </p:txBody>
      </p:sp>
      <p:sp>
        <p:nvSpPr>
          <p:cNvPr id="14" name="Rechteck 13"/>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Die Nährstoffe im Hafer</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Sexy: weitere Nährstoffe</a:t>
            </a:r>
            <a:endPar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9702" name="Picture 6" descr="D:\Eigene Dateien\A GNV Sparte Hafermühlen\Hafer Fotos und Rezepte\Fotolia\Fotolia Fotos 2013\gekauft quartal 3\Fotolia_45062114_L_© airborne77 - Fotolia.com.jpg"/>
          <p:cNvPicPr>
            <a:picLocks noChangeAspect="1" noChangeArrowheads="1"/>
          </p:cNvPicPr>
          <p:nvPr/>
        </p:nvPicPr>
        <p:blipFill>
          <a:blip r:embed="rId3" cstate="email"/>
          <a:srcRect/>
          <a:stretch>
            <a:fillRect/>
          </a:stretch>
        </p:blipFill>
        <p:spPr bwMode="auto">
          <a:xfrm>
            <a:off x="6084888" y="1557338"/>
            <a:ext cx="2941637"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Eigene Dateien\A GNV Sparte Hafermühlen\Hafer Fotos und Rezepte\Fotolia\Fotolia Fotos 2015\gekauft quartal 2\Fotolia_43612948_M_© photocrew - Fotolia.com.jpg"/>
          <p:cNvPicPr>
            <a:picLocks noChangeAspect="1" noChangeArrowheads="1"/>
          </p:cNvPicPr>
          <p:nvPr/>
        </p:nvPicPr>
        <p:blipFill>
          <a:blip r:embed="rId3" cstate="email"/>
          <a:srcRect/>
          <a:stretch>
            <a:fillRect/>
          </a:stretch>
        </p:blipFill>
        <p:spPr bwMode="auto">
          <a:xfrm>
            <a:off x="-36512" y="-26988"/>
            <a:ext cx="9180512" cy="6884988"/>
          </a:xfrm>
          <a:prstGeom prst="rect">
            <a:avLst/>
          </a:prstGeom>
          <a:noFill/>
          <a:ln w="9525">
            <a:noFill/>
            <a:miter lim="800000"/>
            <a:headEnd/>
            <a:tailEnd/>
          </a:ln>
        </p:spPr>
      </p:pic>
      <p:sp>
        <p:nvSpPr>
          <p:cNvPr id="12" name="Inhaltsplatzhalter 2"/>
          <p:cNvSpPr>
            <a:spLocks noGrp="1"/>
          </p:cNvSpPr>
          <p:nvPr>
            <p:ph idx="1"/>
          </p:nvPr>
        </p:nvSpPr>
        <p:spPr>
          <a:xfrm>
            <a:off x="-36512" y="2492896"/>
            <a:ext cx="9180512" cy="2376264"/>
          </a:xfrm>
          <a:solidFill>
            <a:srgbClr val="A32730"/>
          </a:solidFill>
        </p:spPr>
        <p:txBody>
          <a:bodyPr/>
          <a:lstStyle/>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r>
              <a:rPr lang="de-DE" sz="2000" b="1" u="sng" dirty="0" smtClean="0">
                <a:solidFill>
                  <a:schemeClr val="bg1"/>
                </a:solidFill>
              </a:rPr>
              <a:t>Informations- und Inspirationsquellen:</a:t>
            </a: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ct val="150000"/>
              </a:lnSpc>
              <a:spcBef>
                <a:spcPts val="0"/>
              </a:spcBef>
              <a:spcAft>
                <a:spcPts val="0"/>
              </a:spcAft>
              <a:buClr>
                <a:srgbClr val="A32730"/>
              </a:buClr>
              <a:buNone/>
            </a:pPr>
            <a:r>
              <a:rPr lang="de-DE" sz="2000" b="1" dirty="0" smtClean="0">
                <a:solidFill>
                  <a:schemeClr val="bg1"/>
                </a:solidFill>
              </a:rPr>
              <a:t>www.alleskoerner.de</a:t>
            </a:r>
          </a:p>
          <a:p>
            <a:pPr algn="ctr">
              <a:lnSpc>
                <a:spcPct val="150000"/>
              </a:lnSpc>
              <a:spcBef>
                <a:spcPts val="0"/>
              </a:spcBef>
              <a:spcAft>
                <a:spcPts val="0"/>
              </a:spcAft>
              <a:buClr>
                <a:srgbClr val="A32730"/>
              </a:buClr>
              <a:buNone/>
            </a:pPr>
            <a:r>
              <a:rPr lang="de-DE" sz="2000" b="1" dirty="0" smtClean="0">
                <a:solidFill>
                  <a:schemeClr val="bg1"/>
                </a:solidFill>
              </a:rPr>
              <a:t>www.facebook.com/haferdiealleskoerner</a:t>
            </a:r>
          </a:p>
          <a:p>
            <a:pPr algn="ctr">
              <a:lnSpc>
                <a:spcPct val="150000"/>
              </a:lnSpc>
              <a:spcBef>
                <a:spcPts val="0"/>
              </a:spcBef>
              <a:spcAft>
                <a:spcPts val="0"/>
              </a:spcAft>
              <a:buClr>
                <a:srgbClr val="A32730"/>
              </a:buClr>
              <a:buNone/>
            </a:pPr>
            <a:r>
              <a:rPr lang="de-DE" sz="2000" b="1" dirty="0" smtClean="0">
                <a:solidFill>
                  <a:schemeClr val="bg1"/>
                </a:solidFill>
              </a:rPr>
              <a:t>info@alleskoerner.de</a:t>
            </a: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r>
              <a:rPr lang="de-DE" sz="2000" b="1" dirty="0" smtClean="0">
                <a:solidFill>
                  <a:schemeClr val="bg1"/>
                </a:solidFill>
              </a:rPr>
              <a:t> </a:t>
            </a: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marL="457200" indent="-457200"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a:p>
            <a:pPr algn="ctr">
              <a:lnSpc>
                <a:spcPts val="2200"/>
              </a:lnSpc>
              <a:spcBef>
                <a:spcPts val="0"/>
              </a:spcBef>
              <a:spcAft>
                <a:spcPts val="0"/>
              </a:spcAft>
              <a:buClr>
                <a:srgbClr val="A32730"/>
              </a:buClr>
              <a:buNone/>
            </a:pPr>
            <a:endParaRPr lang="de-DE" sz="2000" b="1" dirty="0" smtClean="0">
              <a:solidFill>
                <a:schemeClr val="bg1"/>
              </a:solidFill>
            </a:endParaRPr>
          </a:p>
        </p:txBody>
      </p:sp>
      <p:pic>
        <p:nvPicPr>
          <p:cNvPr id="13" name="Picture 6" descr="D:\Eigene Dateien\A GNV Sparte Hafermühlen\Hafer Logo\Haferlogo_RGB.jpg"/>
          <p:cNvPicPr>
            <a:picLocks noChangeAspect="1" noChangeArrowheads="1"/>
          </p:cNvPicPr>
          <p:nvPr/>
        </p:nvPicPr>
        <p:blipFill>
          <a:blip r:embed="rId4" cstate="email"/>
          <a:srcRect/>
          <a:stretch>
            <a:fillRect/>
          </a:stretch>
        </p:blipFill>
        <p:spPr bwMode="auto">
          <a:xfrm>
            <a:off x="1687" y="2564954"/>
            <a:ext cx="1978025" cy="1008062"/>
          </a:xfrm>
          <a:prstGeom prst="rect">
            <a:avLst/>
          </a:prstGeom>
          <a:noFill/>
          <a:ln w="9525">
            <a:noFill/>
            <a:miter lim="800000"/>
            <a:headEnd/>
            <a:tailEnd/>
          </a:ln>
        </p:spPr>
      </p:pic>
      <p:pic>
        <p:nvPicPr>
          <p:cNvPr id="14" name="Picture 2" descr="D:\Eigene Dateien\A GNV Sparte Hafermühlen\Hafer Fotos und Rezepte\qrcode auf homepage_050613_1000px.png"/>
          <p:cNvPicPr>
            <a:picLocks noChangeAspect="1" noChangeArrowheads="1"/>
          </p:cNvPicPr>
          <p:nvPr/>
        </p:nvPicPr>
        <p:blipFill>
          <a:blip r:embed="rId5" cstate="email"/>
          <a:srcRect/>
          <a:stretch>
            <a:fillRect/>
          </a:stretch>
        </p:blipFill>
        <p:spPr bwMode="auto">
          <a:xfrm>
            <a:off x="7668344" y="3356992"/>
            <a:ext cx="1446808" cy="14468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D0C16E06-FDE4-4EFF-9E26-29B14FFC2312}" type="slidenum">
              <a:rPr lang="de-DE" smtClean="0"/>
              <a:pPr>
                <a:defRPr/>
              </a:pPr>
              <a:t>7</a:t>
            </a:fld>
            <a:endParaRPr lang="de-DE" dirty="0"/>
          </a:p>
        </p:txBody>
      </p:sp>
      <p:sp>
        <p:nvSpPr>
          <p:cNvPr id="11" name="Abgerundetes Rechteck 10"/>
          <p:cNvSpPr/>
          <p:nvPr/>
        </p:nvSpPr>
        <p:spPr>
          <a:xfrm>
            <a:off x="2190948" y="2564904"/>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Ganze Haferkerne zu Flocken walzen</a:t>
            </a:r>
          </a:p>
        </p:txBody>
      </p:sp>
      <p:sp>
        <p:nvSpPr>
          <p:cNvPr id="12" name="Abgerundetes Rechteck 11"/>
          <p:cNvSpPr/>
          <p:nvPr/>
        </p:nvSpPr>
        <p:spPr>
          <a:xfrm>
            <a:off x="4207172" y="2564904"/>
            <a:ext cx="171450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Ganze Kerne in kleine Stücke = Hafergrütze schneiden</a:t>
            </a:r>
          </a:p>
        </p:txBody>
      </p:sp>
      <p:sp>
        <p:nvSpPr>
          <p:cNvPr id="13" name="Abgerundetes Rechteck 12"/>
          <p:cNvSpPr/>
          <p:nvPr/>
        </p:nvSpPr>
        <p:spPr>
          <a:xfrm>
            <a:off x="6727452" y="3312368"/>
            <a:ext cx="142875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Grütze zu Flocken walzen</a:t>
            </a:r>
          </a:p>
        </p:txBody>
      </p:sp>
      <p:sp>
        <p:nvSpPr>
          <p:cNvPr id="22" name="Ellipse 21"/>
          <p:cNvSpPr/>
          <p:nvPr/>
        </p:nvSpPr>
        <p:spPr>
          <a:xfrm>
            <a:off x="1989186" y="3212976"/>
            <a:ext cx="1785938" cy="8572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Kernige Haferflocken = Großblattflocken</a:t>
            </a:r>
          </a:p>
        </p:txBody>
      </p:sp>
      <p:sp>
        <p:nvSpPr>
          <p:cNvPr id="25" name="Ellipse 24"/>
          <p:cNvSpPr/>
          <p:nvPr/>
        </p:nvSpPr>
        <p:spPr>
          <a:xfrm>
            <a:off x="4149426" y="3212976"/>
            <a:ext cx="1785938" cy="8572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Hafergrütze</a:t>
            </a:r>
          </a:p>
        </p:txBody>
      </p:sp>
      <p:sp>
        <p:nvSpPr>
          <p:cNvPr id="26" name="Ellipse 25"/>
          <p:cNvSpPr/>
          <p:nvPr/>
        </p:nvSpPr>
        <p:spPr>
          <a:xfrm>
            <a:off x="6525690" y="3960440"/>
            <a:ext cx="1785938" cy="8572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Zarte Haferflocken = Kleinblattflocken</a:t>
            </a:r>
          </a:p>
        </p:txBody>
      </p:sp>
      <p:sp>
        <p:nvSpPr>
          <p:cNvPr id="41" name="Fußzeilenplatzhalter 40"/>
          <p:cNvSpPr>
            <a:spLocks noGrp="1"/>
          </p:cNvSpPr>
          <p:nvPr>
            <p:ph type="ftr" sz="quarter" idx="10"/>
          </p:nvPr>
        </p:nvSpPr>
        <p:spPr/>
        <p:txBody>
          <a:bodyPr/>
          <a:lstStyle/>
          <a:p>
            <a:pPr>
              <a:defRPr/>
            </a:pPr>
            <a:r>
              <a:rPr lang="de-DE"/>
              <a:t>© Hafer Die Alleskörner,VDGS e.V.</a:t>
            </a:r>
          </a:p>
        </p:txBody>
      </p:sp>
      <p:sp>
        <p:nvSpPr>
          <p:cNvPr id="43" name="Rechteck 42"/>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Vom Haferkorn zur Haferflocke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Der Verarbeitungsprozess des „vollen Korns“ / II</a:t>
            </a:r>
          </a:p>
        </p:txBody>
      </p:sp>
      <p:pic>
        <p:nvPicPr>
          <p:cNvPr id="10276" name="Picture 2" descr="D:\Eigene Dateien\A GNV Sparte Hafermühlen\Hafer Fotos und Rezepte\Fotos Produktkategorien\GNV Hafer Die Alleskörner_Haferflocken kernig.jpg"/>
          <p:cNvPicPr>
            <a:picLocks noChangeAspect="1" noChangeArrowheads="1"/>
          </p:cNvPicPr>
          <p:nvPr/>
        </p:nvPicPr>
        <p:blipFill>
          <a:blip r:embed="rId3" cstate="email"/>
          <a:srcRect/>
          <a:stretch>
            <a:fillRect/>
          </a:stretch>
        </p:blipFill>
        <p:spPr bwMode="auto">
          <a:xfrm>
            <a:off x="2118940" y="4149080"/>
            <a:ext cx="1585913" cy="1584325"/>
          </a:xfrm>
          <a:prstGeom prst="rect">
            <a:avLst/>
          </a:prstGeom>
          <a:noFill/>
          <a:ln w="9525">
            <a:noFill/>
            <a:miter lim="800000"/>
            <a:headEnd/>
            <a:tailEnd/>
          </a:ln>
        </p:spPr>
      </p:pic>
      <p:pic>
        <p:nvPicPr>
          <p:cNvPr id="10277" name="Picture 5" descr="D:\Eigene Dateien\A GNV Sparte Hafermühlen\Hafer Fotos und Rezepte\Fotos Produktkategorien\GNV Hafer Die Alleskörner_Hafergrütze.jpg"/>
          <p:cNvPicPr>
            <a:picLocks noChangeAspect="1" noChangeArrowheads="1"/>
          </p:cNvPicPr>
          <p:nvPr/>
        </p:nvPicPr>
        <p:blipFill>
          <a:blip r:embed="rId4" cstate="email"/>
          <a:srcRect/>
          <a:stretch>
            <a:fillRect/>
          </a:stretch>
        </p:blipFill>
        <p:spPr bwMode="auto">
          <a:xfrm>
            <a:off x="4207172" y="4149080"/>
            <a:ext cx="1660525" cy="1584325"/>
          </a:xfrm>
          <a:prstGeom prst="rect">
            <a:avLst/>
          </a:prstGeom>
          <a:noFill/>
          <a:ln w="9525">
            <a:noFill/>
            <a:miter lim="800000"/>
            <a:headEnd/>
            <a:tailEnd/>
          </a:ln>
        </p:spPr>
      </p:pic>
      <p:pic>
        <p:nvPicPr>
          <p:cNvPr id="10278" name="Picture 4" descr="D:\Eigene Dateien\A GNV Sparte Hafermühlen\Hafer Fotos und Rezepte\Fotos Produktkategorien\GNV Hafer Die Alleskörner_Haferflocken zart.jpg"/>
          <p:cNvPicPr>
            <a:picLocks noChangeAspect="1" noChangeArrowheads="1"/>
          </p:cNvPicPr>
          <p:nvPr/>
        </p:nvPicPr>
        <p:blipFill>
          <a:blip r:embed="rId5" cstate="email"/>
          <a:srcRect/>
          <a:stretch>
            <a:fillRect/>
          </a:stretch>
        </p:blipFill>
        <p:spPr bwMode="auto">
          <a:xfrm>
            <a:off x="6583436" y="4859486"/>
            <a:ext cx="1804988" cy="1593850"/>
          </a:xfrm>
          <a:prstGeom prst="rect">
            <a:avLst/>
          </a:prstGeom>
          <a:noFill/>
          <a:ln w="9525">
            <a:noFill/>
            <a:miter lim="800000"/>
            <a:headEnd/>
            <a:tailEnd/>
          </a:ln>
        </p:spPr>
      </p:pic>
      <p:pic>
        <p:nvPicPr>
          <p:cNvPr id="40" name="Picture 3" descr="D:\Eigene Dateien\A GNV Sparte Hafermühlen\Hafer Fotos und Rezepte\Fotos Produktkategorien\Final-hafer-4039_Kerne.jpg"/>
          <p:cNvPicPr>
            <a:picLocks noChangeAspect="1" noChangeArrowheads="1"/>
          </p:cNvPicPr>
          <p:nvPr/>
        </p:nvPicPr>
        <p:blipFill>
          <a:blip r:embed="rId6" cstate="email"/>
          <a:srcRect/>
          <a:stretch>
            <a:fillRect/>
          </a:stretch>
        </p:blipFill>
        <p:spPr bwMode="auto">
          <a:xfrm>
            <a:off x="35595" y="980728"/>
            <a:ext cx="1800101" cy="1600247"/>
          </a:xfrm>
          <a:prstGeom prst="rect">
            <a:avLst/>
          </a:prstGeom>
          <a:noFill/>
          <a:ln w="9525">
            <a:noFill/>
            <a:miter lim="800000"/>
            <a:headEnd/>
            <a:tailEnd/>
          </a:ln>
        </p:spPr>
      </p:pic>
      <p:sp>
        <p:nvSpPr>
          <p:cNvPr id="50" name="Pfeil nach rechts 49"/>
          <p:cNvSpPr/>
          <p:nvPr/>
        </p:nvSpPr>
        <p:spPr>
          <a:xfrm>
            <a:off x="6012160" y="3501008"/>
            <a:ext cx="642937" cy="28733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2" name="Abgerundetes Rechteck 51"/>
          <p:cNvSpPr/>
          <p:nvPr/>
        </p:nvSpPr>
        <p:spPr>
          <a:xfrm>
            <a:off x="5292080" y="1268760"/>
            <a:ext cx="3743325" cy="574675"/>
          </a:xfrm>
          <a:prstGeom prst="roundRect">
            <a:avLst/>
          </a:prstGeom>
          <a:solidFill>
            <a:schemeClr val="accent2">
              <a:lumMod val="20000"/>
              <a:lumOff val="80000"/>
            </a:schemeClr>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tx1"/>
                </a:solidFill>
                <a:sym typeface="Wingdings" pitchFamily="2" charset="2"/>
              </a:rPr>
              <a:t> Naturbelassene Lebensmittel mit einem hochwertigen Nährstoffprofil !</a:t>
            </a:r>
            <a:endParaRPr lang="de-DE" sz="1600"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D0C16E06-FDE4-4EFF-9E26-29B14FFC2312}" type="slidenum">
              <a:rPr lang="de-DE" smtClean="0"/>
              <a:pPr>
                <a:defRPr/>
              </a:pPr>
              <a:t>8</a:t>
            </a:fld>
            <a:endParaRPr lang="de-DE" dirty="0"/>
          </a:p>
        </p:txBody>
      </p:sp>
      <p:sp>
        <p:nvSpPr>
          <p:cNvPr id="14" name="Abgerundetes Rechteck 13"/>
          <p:cNvSpPr/>
          <p:nvPr/>
        </p:nvSpPr>
        <p:spPr>
          <a:xfrm>
            <a:off x="395536" y="2852936"/>
            <a:ext cx="2880320"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smtClean="0">
                <a:solidFill>
                  <a:schemeClr val="tx1">
                    <a:lumMod val="75000"/>
                    <a:lumOff val="25000"/>
                  </a:schemeClr>
                </a:solidFill>
              </a:rPr>
              <a:t>Haferkern oder Hafergrütze </a:t>
            </a:r>
          </a:p>
          <a:p>
            <a:pPr algn="ctr">
              <a:defRPr/>
            </a:pPr>
            <a:r>
              <a:rPr lang="de-DE" sz="1200" b="1" dirty="0" smtClean="0">
                <a:solidFill>
                  <a:schemeClr val="tx1">
                    <a:lumMod val="75000"/>
                    <a:lumOff val="25000"/>
                  </a:schemeClr>
                </a:solidFill>
              </a:rPr>
              <a:t>zu </a:t>
            </a:r>
            <a:r>
              <a:rPr lang="de-DE" sz="1200" b="1" dirty="0">
                <a:solidFill>
                  <a:schemeClr val="tx1">
                    <a:lumMod val="75000"/>
                    <a:lumOff val="25000"/>
                  </a:schemeClr>
                </a:solidFill>
              </a:rPr>
              <a:t>Hafermehl fein mahlen</a:t>
            </a:r>
          </a:p>
        </p:txBody>
      </p:sp>
      <p:sp>
        <p:nvSpPr>
          <p:cNvPr id="29" name="Ellipse 28"/>
          <p:cNvSpPr/>
          <p:nvPr/>
        </p:nvSpPr>
        <p:spPr>
          <a:xfrm>
            <a:off x="1403648" y="3573016"/>
            <a:ext cx="1214438" cy="64293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Hafermehl</a:t>
            </a:r>
          </a:p>
        </p:txBody>
      </p:sp>
      <p:sp>
        <p:nvSpPr>
          <p:cNvPr id="41" name="Fußzeilenplatzhalter 40"/>
          <p:cNvSpPr>
            <a:spLocks noGrp="1"/>
          </p:cNvSpPr>
          <p:nvPr>
            <p:ph type="ftr" sz="quarter" idx="10"/>
          </p:nvPr>
        </p:nvSpPr>
        <p:spPr/>
        <p:txBody>
          <a:bodyPr/>
          <a:lstStyle/>
          <a:p>
            <a:pPr>
              <a:defRPr/>
            </a:pPr>
            <a:r>
              <a:rPr lang="de-DE"/>
              <a:t>© Hafer Die Alleskörner,VDGS e.V.</a:t>
            </a:r>
          </a:p>
        </p:txBody>
      </p:sp>
      <p:pic>
        <p:nvPicPr>
          <p:cNvPr id="10263" name="Picture 3" descr="D:\Eigene Dateien\A GNV Sparte Hafermühlen\Hafer Fotos und Rezepte\Fotos Produktkategorien\GNV Hafer Die Alleskörner_Haferflocken löslich.jpg"/>
          <p:cNvPicPr>
            <a:picLocks noChangeAspect="1" noChangeArrowheads="1"/>
          </p:cNvPicPr>
          <p:nvPr/>
        </p:nvPicPr>
        <p:blipFill>
          <a:blip r:embed="rId3" cstate="email"/>
          <a:srcRect/>
          <a:stretch>
            <a:fillRect/>
          </a:stretch>
        </p:blipFill>
        <p:spPr bwMode="auto">
          <a:xfrm>
            <a:off x="6228184" y="5013176"/>
            <a:ext cx="1584325" cy="1584325"/>
          </a:xfrm>
          <a:prstGeom prst="rect">
            <a:avLst/>
          </a:prstGeom>
          <a:noFill/>
          <a:ln w="9525">
            <a:noFill/>
            <a:miter lim="800000"/>
            <a:headEnd/>
            <a:tailEnd/>
          </a:ln>
        </p:spPr>
      </p:pic>
      <p:pic>
        <p:nvPicPr>
          <p:cNvPr id="10264" name="Picture 6" descr="D:\Eigene Dateien\A GNV Sparte Hafermühlen\Hafer Fotos und Rezepte\Fotos Produktkategorien\GNV Hafer Die Alleskörner_Hafermehl.jpg"/>
          <p:cNvPicPr>
            <a:picLocks noChangeAspect="1" noChangeArrowheads="1"/>
          </p:cNvPicPr>
          <p:nvPr/>
        </p:nvPicPr>
        <p:blipFill>
          <a:blip r:embed="rId4" cstate="email"/>
          <a:srcRect/>
          <a:stretch>
            <a:fillRect/>
          </a:stretch>
        </p:blipFill>
        <p:spPr bwMode="auto">
          <a:xfrm>
            <a:off x="1187624" y="4365104"/>
            <a:ext cx="1655762" cy="1536700"/>
          </a:xfrm>
          <a:prstGeom prst="rect">
            <a:avLst/>
          </a:prstGeom>
          <a:noFill/>
          <a:ln w="9525">
            <a:noFill/>
            <a:miter lim="800000"/>
            <a:headEnd/>
            <a:tailEnd/>
          </a:ln>
        </p:spPr>
      </p:pic>
      <p:pic>
        <p:nvPicPr>
          <p:cNvPr id="10267" name="Picture 4" descr="D:\Eigene Dateien\A GNV Sparte Hafermühlen\Hafer Fotos und Rezepte\Fotos Produktkategorien\HAFER JPG-4086_Cerealien rechteckig.jpg"/>
          <p:cNvPicPr>
            <a:picLocks noChangeAspect="1" noChangeArrowheads="1"/>
          </p:cNvPicPr>
          <p:nvPr/>
        </p:nvPicPr>
        <p:blipFill>
          <a:blip r:embed="rId5" cstate="email"/>
          <a:srcRect/>
          <a:stretch>
            <a:fillRect/>
          </a:stretch>
        </p:blipFill>
        <p:spPr bwMode="auto">
          <a:xfrm>
            <a:off x="4355976" y="5013176"/>
            <a:ext cx="1584325" cy="1584325"/>
          </a:xfrm>
          <a:prstGeom prst="rect">
            <a:avLst/>
          </a:prstGeom>
          <a:noFill/>
          <a:ln w="9525">
            <a:noFill/>
            <a:miter lim="800000"/>
            <a:headEnd/>
            <a:tailEnd/>
          </a:ln>
        </p:spPr>
      </p:pic>
      <p:sp>
        <p:nvSpPr>
          <p:cNvPr id="33" name="Ellipse 32"/>
          <p:cNvSpPr/>
          <p:nvPr/>
        </p:nvSpPr>
        <p:spPr>
          <a:xfrm>
            <a:off x="4356397" y="4299818"/>
            <a:ext cx="1655763" cy="6413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t>Hafermehl in Teig zu extrudierten Cerealien verarbeitet</a:t>
            </a:r>
          </a:p>
        </p:txBody>
      </p:sp>
      <p:sp>
        <p:nvSpPr>
          <p:cNvPr id="44" name="Ellipse 43"/>
          <p:cNvSpPr/>
          <p:nvPr/>
        </p:nvSpPr>
        <p:spPr>
          <a:xfrm>
            <a:off x="6228184" y="4293096"/>
            <a:ext cx="1512887" cy="6413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t>Hafermehl in Teig zu löslichen Flocken verarbeitet</a:t>
            </a:r>
          </a:p>
        </p:txBody>
      </p:sp>
      <p:sp>
        <p:nvSpPr>
          <p:cNvPr id="43" name="Rechteck 42"/>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Vom Haferkorn zur Haferflocke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Der Verarbeitungsprozess des „vollen Korns“ / </a:t>
            </a:r>
            <a:r>
              <a:rPr lang="de-DE"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III</a:t>
            </a:r>
            <a:endPar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77" name="Picture 5" descr="D:\Eigene Dateien\A GNV Sparte Hafermühlen\Hafer Fotos und Rezepte\Fotos Produktkategorien\GNV Hafer Die Alleskörner_Hafergrütze.jpg"/>
          <p:cNvPicPr>
            <a:picLocks noChangeAspect="1" noChangeArrowheads="1"/>
          </p:cNvPicPr>
          <p:nvPr/>
        </p:nvPicPr>
        <p:blipFill>
          <a:blip r:embed="rId6" cstate="email"/>
          <a:srcRect/>
          <a:stretch>
            <a:fillRect/>
          </a:stretch>
        </p:blipFill>
        <p:spPr bwMode="auto">
          <a:xfrm>
            <a:off x="2123728" y="980728"/>
            <a:ext cx="1660525" cy="1584325"/>
          </a:xfrm>
          <a:prstGeom prst="rect">
            <a:avLst/>
          </a:prstGeom>
          <a:noFill/>
          <a:ln w="9525">
            <a:noFill/>
            <a:miter lim="800000"/>
            <a:headEnd/>
            <a:tailEnd/>
          </a:ln>
        </p:spPr>
      </p:pic>
      <p:pic>
        <p:nvPicPr>
          <p:cNvPr id="40" name="Picture 3" descr="D:\Eigene Dateien\A GNV Sparte Hafermühlen\Hafer Fotos und Rezepte\Fotos Produktkategorien\Final-hafer-4039_Kerne.jpg"/>
          <p:cNvPicPr>
            <a:picLocks noChangeAspect="1" noChangeArrowheads="1"/>
          </p:cNvPicPr>
          <p:nvPr/>
        </p:nvPicPr>
        <p:blipFill>
          <a:blip r:embed="rId7" cstate="email"/>
          <a:srcRect/>
          <a:stretch>
            <a:fillRect/>
          </a:stretch>
        </p:blipFill>
        <p:spPr bwMode="auto">
          <a:xfrm>
            <a:off x="107603" y="980728"/>
            <a:ext cx="1800101" cy="1600247"/>
          </a:xfrm>
          <a:prstGeom prst="rect">
            <a:avLst/>
          </a:prstGeom>
          <a:noFill/>
          <a:ln w="9525">
            <a:noFill/>
            <a:miter lim="800000"/>
            <a:headEnd/>
            <a:tailEnd/>
          </a:ln>
        </p:spPr>
      </p:pic>
      <p:sp>
        <p:nvSpPr>
          <p:cNvPr id="42" name="Abgerundetes Rechteck 41"/>
          <p:cNvSpPr/>
          <p:nvPr/>
        </p:nvSpPr>
        <p:spPr>
          <a:xfrm>
            <a:off x="4355976" y="3573016"/>
            <a:ext cx="3456384" cy="5715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smtClean="0">
                <a:solidFill>
                  <a:schemeClr val="tx1">
                    <a:lumMod val="75000"/>
                    <a:lumOff val="25000"/>
                  </a:schemeClr>
                </a:solidFill>
              </a:rPr>
              <a:t>Hafermehl für weitere Produkte verwenden</a:t>
            </a:r>
            <a:endParaRPr lang="de-DE" sz="1200" b="1" dirty="0">
              <a:solidFill>
                <a:schemeClr val="tx1">
                  <a:lumMod val="75000"/>
                  <a:lumOff val="25000"/>
                </a:schemeClr>
              </a:solidFill>
            </a:endParaRPr>
          </a:p>
        </p:txBody>
      </p:sp>
      <p:sp>
        <p:nvSpPr>
          <p:cNvPr id="45" name="Pfeil nach rechts 44"/>
          <p:cNvSpPr/>
          <p:nvPr/>
        </p:nvSpPr>
        <p:spPr>
          <a:xfrm>
            <a:off x="3347864" y="3789040"/>
            <a:ext cx="642937" cy="28733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7" name="Abgerundetes Rechteck 46"/>
          <p:cNvSpPr/>
          <p:nvPr/>
        </p:nvSpPr>
        <p:spPr>
          <a:xfrm>
            <a:off x="5292080" y="1268760"/>
            <a:ext cx="3743325" cy="574675"/>
          </a:xfrm>
          <a:prstGeom prst="roundRect">
            <a:avLst/>
          </a:prstGeom>
          <a:solidFill>
            <a:schemeClr val="accent2">
              <a:lumMod val="20000"/>
              <a:lumOff val="80000"/>
            </a:schemeClr>
          </a:solidFill>
          <a:ln>
            <a:solidFill>
              <a:srgbClr val="A327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1600" b="1" dirty="0">
                <a:solidFill>
                  <a:schemeClr val="tx1"/>
                </a:solidFill>
                <a:sym typeface="Wingdings" pitchFamily="2" charset="2"/>
              </a:rPr>
              <a:t> Naturbelassene Lebensmittel mit einem hochwertigen Nährstoffprofil !</a:t>
            </a:r>
            <a:endParaRPr lang="de-DE" sz="160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p:cNvSpPr/>
          <p:nvPr/>
        </p:nvSpPr>
        <p:spPr>
          <a:xfrm>
            <a:off x="3306763" y="1341438"/>
            <a:ext cx="1428750" cy="1878012"/>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Vom ganzen Haferkern Frucht- und Samenschale sowie Keimling über spezielles Verfahren abtrennen und diese grob mahlen</a:t>
            </a:r>
          </a:p>
        </p:txBody>
      </p:sp>
      <p:sp>
        <p:nvSpPr>
          <p:cNvPr id="9" name="Abgerundetes Rechteck 8"/>
          <p:cNvSpPr/>
          <p:nvPr/>
        </p:nvSpPr>
        <p:spPr>
          <a:xfrm>
            <a:off x="5307013" y="2349500"/>
            <a:ext cx="1785937" cy="86995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solidFill>
                  <a:schemeClr val="tx1">
                    <a:lumMod val="75000"/>
                    <a:lumOff val="25000"/>
                  </a:schemeClr>
                </a:solidFill>
              </a:rPr>
              <a:t>Haferkleie-Grieß durch besonderes Verfahren verarbeiten</a:t>
            </a:r>
          </a:p>
        </p:txBody>
      </p:sp>
      <p:sp>
        <p:nvSpPr>
          <p:cNvPr id="15" name="Ellipse 14"/>
          <p:cNvSpPr/>
          <p:nvPr/>
        </p:nvSpPr>
        <p:spPr>
          <a:xfrm>
            <a:off x="3235325" y="3362325"/>
            <a:ext cx="1785938" cy="8572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Haferkleie in Form von Hafergrieß</a:t>
            </a:r>
          </a:p>
        </p:txBody>
      </p:sp>
      <p:sp>
        <p:nvSpPr>
          <p:cNvPr id="16" name="Pfeil nach rechts 15"/>
          <p:cNvSpPr/>
          <p:nvPr/>
        </p:nvSpPr>
        <p:spPr>
          <a:xfrm rot="5400000">
            <a:off x="3342482" y="3255169"/>
            <a:ext cx="357187"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Ellipse 16"/>
          <p:cNvSpPr/>
          <p:nvPr/>
        </p:nvSpPr>
        <p:spPr>
          <a:xfrm>
            <a:off x="5307013" y="3362325"/>
            <a:ext cx="1785937" cy="85725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200" b="1" dirty="0"/>
              <a:t>Haferkleie in Form von löslichen Flocken</a:t>
            </a:r>
          </a:p>
        </p:txBody>
      </p:sp>
      <p:sp>
        <p:nvSpPr>
          <p:cNvPr id="18" name="Pfeil nach rechts 17"/>
          <p:cNvSpPr/>
          <p:nvPr/>
        </p:nvSpPr>
        <p:spPr>
          <a:xfrm rot="5400000">
            <a:off x="5414169" y="3255169"/>
            <a:ext cx="357187" cy="1428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 name="Pfeil nach rechts 22"/>
          <p:cNvSpPr/>
          <p:nvPr/>
        </p:nvSpPr>
        <p:spPr>
          <a:xfrm>
            <a:off x="4735513" y="2862263"/>
            <a:ext cx="642937" cy="14287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Foliennummernplatzhalter 3"/>
          <p:cNvSpPr>
            <a:spLocks noGrp="1"/>
          </p:cNvSpPr>
          <p:nvPr>
            <p:ph type="sldNum" sz="quarter" idx="11"/>
          </p:nvPr>
        </p:nvSpPr>
        <p:spPr/>
        <p:txBody>
          <a:bodyPr/>
          <a:lstStyle/>
          <a:p>
            <a:pPr>
              <a:defRPr/>
            </a:pPr>
            <a:fld id="{25B5FFAA-6779-4AE7-9A4B-9C0DEFBCF2E6}" type="slidenum">
              <a:rPr lang="de-DE" smtClean="0"/>
              <a:pPr>
                <a:defRPr/>
              </a:pPr>
              <a:t>9</a:t>
            </a:fld>
            <a:endParaRPr lang="de-DE" dirty="0"/>
          </a:p>
        </p:txBody>
      </p:sp>
      <p:sp>
        <p:nvSpPr>
          <p:cNvPr id="14" name="Fußzeilenplatzhalter 13"/>
          <p:cNvSpPr>
            <a:spLocks noGrp="1"/>
          </p:cNvSpPr>
          <p:nvPr>
            <p:ph type="ftr" sz="quarter" idx="10"/>
          </p:nvPr>
        </p:nvSpPr>
        <p:spPr/>
        <p:txBody>
          <a:bodyPr/>
          <a:lstStyle/>
          <a:p>
            <a:pPr>
              <a:defRPr/>
            </a:pPr>
            <a:r>
              <a:rPr lang="de-DE"/>
              <a:t>© Hafer Die Alleskörner,VDGS e.V.</a:t>
            </a:r>
          </a:p>
        </p:txBody>
      </p:sp>
      <p:pic>
        <p:nvPicPr>
          <p:cNvPr id="11275" name="Picture 15" descr="D:\Eigene Dateien\A GNV Sparte Hafermühlen\Hafer Fotos und Rezepte\Fotos Produktkategorien\GNV Hafer Die Alleskörner_Haferkleie in Grießform.jpg"/>
          <p:cNvPicPr>
            <a:picLocks noChangeAspect="1" noChangeArrowheads="1"/>
          </p:cNvPicPr>
          <p:nvPr/>
        </p:nvPicPr>
        <p:blipFill>
          <a:blip r:embed="rId3" cstate="email"/>
          <a:srcRect/>
          <a:stretch>
            <a:fillRect/>
          </a:stretch>
        </p:blipFill>
        <p:spPr bwMode="auto">
          <a:xfrm>
            <a:off x="3306763" y="4581525"/>
            <a:ext cx="1728787" cy="1584325"/>
          </a:xfrm>
          <a:prstGeom prst="rect">
            <a:avLst/>
          </a:prstGeom>
          <a:noFill/>
          <a:ln w="9525">
            <a:noFill/>
            <a:miter lim="800000"/>
            <a:headEnd/>
            <a:tailEnd/>
          </a:ln>
        </p:spPr>
      </p:pic>
      <p:pic>
        <p:nvPicPr>
          <p:cNvPr id="11276" name="Picture 16" descr="D:\Eigene Dateien\A GNV Sparte Hafermühlen\Hafer Fotos und Rezepte\Fotos Produktkategorien\GNV Hafer Die Alleskörner_Haferkleie in löslichen Flocken.jpg"/>
          <p:cNvPicPr>
            <a:picLocks noChangeAspect="1" noChangeArrowheads="1"/>
          </p:cNvPicPr>
          <p:nvPr/>
        </p:nvPicPr>
        <p:blipFill>
          <a:blip r:embed="rId4" cstate="email"/>
          <a:srcRect/>
          <a:stretch>
            <a:fillRect/>
          </a:stretch>
        </p:blipFill>
        <p:spPr bwMode="auto">
          <a:xfrm>
            <a:off x="5467350" y="4581525"/>
            <a:ext cx="1511300" cy="1584325"/>
          </a:xfrm>
          <a:prstGeom prst="rect">
            <a:avLst/>
          </a:prstGeom>
          <a:noFill/>
          <a:ln w="9525">
            <a:noFill/>
            <a:miter lim="800000"/>
            <a:headEnd/>
            <a:tailEnd/>
          </a:ln>
        </p:spPr>
      </p:pic>
      <p:sp>
        <p:nvSpPr>
          <p:cNvPr id="20" name="Rechteck 19"/>
          <p:cNvSpPr/>
          <p:nvPr/>
        </p:nvSpPr>
        <p:spPr>
          <a:xfrm>
            <a:off x="35496" y="44624"/>
            <a:ext cx="7272808" cy="792088"/>
          </a:xfrm>
          <a:prstGeom prst="rect">
            <a:avLst/>
          </a:prstGeom>
          <a:solidFill>
            <a:srgbClr val="A32730"/>
          </a:solidFill>
          <a:ln/>
        </p:spPr>
        <p:style>
          <a:lnRef idx="2">
            <a:schemeClr val="accent2"/>
          </a:lnRef>
          <a:fillRef idx="1">
            <a:schemeClr val="lt1"/>
          </a:fillRef>
          <a:effectRef idx="0">
            <a:schemeClr val="accent2"/>
          </a:effectRef>
          <a:fontRef idx="minor">
            <a:schemeClr val="dk1"/>
          </a:fontRef>
        </p:style>
        <p:txBody>
          <a:bodyPr anchor="ctr"/>
          <a:lstStyle/>
          <a:p>
            <a:pPr>
              <a:defRPr/>
            </a:pPr>
            <a:r>
              <a:rPr lang="de-DE"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Vom Haferkorn zur Haferflocke</a:t>
            </a:r>
          </a:p>
          <a:p>
            <a:pPr>
              <a:defRPr/>
            </a:pPr>
            <a:r>
              <a:rPr lang="de-DE"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Der Verarbeitungsprozess zu Haferkleie</a:t>
            </a:r>
          </a:p>
        </p:txBody>
      </p:sp>
      <p:pic>
        <p:nvPicPr>
          <p:cNvPr id="11278" name="Picture 3" descr="D:\Eigene Dateien\A GNV Sparte Hafermühlen\Hafer Fotos und Rezepte\Fotos Produktkategorien\Final-hafer-4039_Kerne.jpg"/>
          <p:cNvPicPr>
            <a:picLocks noChangeAspect="1" noChangeArrowheads="1"/>
          </p:cNvPicPr>
          <p:nvPr/>
        </p:nvPicPr>
        <p:blipFill>
          <a:blip r:embed="rId5" cstate="email"/>
          <a:srcRect/>
          <a:stretch>
            <a:fillRect/>
          </a:stretch>
        </p:blipFill>
        <p:spPr bwMode="auto">
          <a:xfrm>
            <a:off x="1042988" y="1341438"/>
            <a:ext cx="1943100" cy="1727200"/>
          </a:xfrm>
          <a:prstGeom prst="rect">
            <a:avLst/>
          </a:prstGeom>
          <a:noFill/>
          <a:ln w="9525">
            <a:noFill/>
            <a:miter lim="800000"/>
            <a:headEnd/>
            <a:tailEnd/>
          </a:ln>
        </p:spPr>
      </p:pic>
      <p:cxnSp>
        <p:nvCxnSpPr>
          <p:cNvPr id="25" name="Gerade Verbindung 24"/>
          <p:cNvCxnSpPr>
            <a:stCxn id="15" idx="4"/>
            <a:endCxn id="11279" idx="0"/>
          </p:cNvCxnSpPr>
          <p:nvPr/>
        </p:nvCxnSpPr>
        <p:spPr>
          <a:xfrm>
            <a:off x="4127500" y="4219575"/>
            <a:ext cx="42863" cy="36195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156325" y="4221163"/>
            <a:ext cx="42863" cy="36195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Pfeil nach rechts 18"/>
          <p:cNvSpPr/>
          <p:nvPr/>
        </p:nvSpPr>
        <p:spPr>
          <a:xfrm>
            <a:off x="2843213" y="1412875"/>
            <a:ext cx="642937" cy="28733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5268</Words>
  <Application>Microsoft Office PowerPoint</Application>
  <PresentationFormat>Bildschirmpräsentation (4:3)</PresentationFormat>
  <Paragraphs>1479</Paragraphs>
  <Slides>67</Slides>
  <Notes>67</Notes>
  <HiddenSlides>0</HiddenSlides>
  <MMClips>0</MMClips>
  <ScaleCrop>false</ScaleCrop>
  <HeadingPairs>
    <vt:vector size="4" baseType="variant">
      <vt:variant>
        <vt:lpstr>Design</vt:lpstr>
      </vt:variant>
      <vt:variant>
        <vt:i4>1</vt:i4>
      </vt:variant>
      <vt:variant>
        <vt:lpstr>Folientitel</vt:lpstr>
      </vt:variant>
      <vt:variant>
        <vt:i4>67</vt:i4>
      </vt:variant>
    </vt:vector>
  </HeadingPairs>
  <TitlesOfParts>
    <vt:vector size="68" baseType="lpstr">
      <vt:lpstr>Larissa-Design</vt:lpstr>
      <vt:lpstr>Warum Hafer die „Alleskörner“ sind …  Warenkunde- und Sortimentsschulung für LEH, Back- und Gastgewerbe  © Hafer Die Alleskörner, VDGS e.V. www.alleskoerner.de   -   www.facebook.com/haferdiealleskoerner</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Die Nährstoffe im Hafer Hafer deckt zu einem hohen Anteil den täglichen Nährstoffbedarf</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lpstr>Folie 53</vt:lpstr>
      <vt:lpstr>Folie 54</vt:lpstr>
      <vt:lpstr>Folie 55</vt:lpstr>
      <vt:lpstr>Folie 56</vt:lpstr>
      <vt:lpstr>Folie 57</vt:lpstr>
      <vt:lpstr>Folie 58</vt:lpstr>
      <vt:lpstr>Folie 59</vt:lpstr>
      <vt:lpstr>Folie 60</vt:lpstr>
      <vt:lpstr>Folie 61</vt:lpstr>
      <vt:lpstr>Folie 62</vt:lpstr>
      <vt:lpstr>Folie 63</vt:lpstr>
      <vt:lpstr>Folie 64</vt:lpstr>
      <vt:lpstr>Folie 65</vt:lpstr>
      <vt:lpstr>Folie 66</vt:lpstr>
      <vt:lpstr>Folie 67</vt:lpstr>
    </vt:vector>
  </TitlesOfParts>
  <Company>VB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PR-Ausschuss Hafer-Kampagne</dc:title>
  <dc:creator>VB</dc:creator>
  <cp:lastModifiedBy>Reisinger</cp:lastModifiedBy>
  <cp:revision>1879</cp:revision>
  <dcterms:created xsi:type="dcterms:W3CDTF">2008-08-12T11:44:23Z</dcterms:created>
  <dcterms:modified xsi:type="dcterms:W3CDTF">2016-11-23T14:56:58Z</dcterms:modified>
</cp:coreProperties>
</file>